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ontserrat" pitchFamily="2" charset="77"/>
      <p:regular r:id="rId14"/>
      <p:bold r:id="rId15"/>
      <p:italic r:id="rId16"/>
      <p:boldItalic r:id="rId17"/>
    </p:embeddedFont>
    <p:embeddedFont>
      <p:font typeface="Montserrat Medium" panose="020F0502020204030204" pitchFamily="34" charset="0"/>
      <p:regular r:id="rId18"/>
      <p:bold r:id="rId19"/>
      <p:italic r:id="rId20"/>
      <p:boldItalic r:id="rId21"/>
    </p:embeddedFont>
    <p:embeddedFont>
      <p:font typeface="Montserrat SemiBold"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7"/>
  </p:normalViewPr>
  <p:slideViewPr>
    <p:cSldViewPr snapToGrid="0">
      <p:cViewPr varScale="1">
        <p:scale>
          <a:sx n="113" d="100"/>
          <a:sy n="113" d="100"/>
        </p:scale>
        <p:origin x="1208"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384b72005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384b72005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Need to centre relationships - transactional to relational, power over → power with. Relational/culture test - test against org values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Consider trust and trauma (not just in Grenfell context - complex needs vs council process). Blame and shame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Don’t expect tools we’ve always used to get us to a different future - reimagine</a:t>
            </a:r>
            <a:endParaRPr sz="10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395746720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39574672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384b72005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84b72005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Trauma both for public sector workers and community</a:t>
            </a:r>
            <a:endParaRPr/>
          </a:p>
          <a:p>
            <a:pPr marL="0" lvl="0" indent="0" algn="l" rtl="0">
              <a:spcBef>
                <a:spcPts val="0"/>
              </a:spcBef>
              <a:spcAft>
                <a:spcPts val="0"/>
              </a:spcAft>
              <a:buNone/>
            </a:pPr>
            <a:r>
              <a:rPr lang="en-GB"/>
              <a:t>Not adversarial relationships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41c5fa450d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41c5fa450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It was agreed through the Global Settlement Agreement that the Council’s Grenfell Partnerships Team would lead the consultation on and deliver the Future Grenfell Support. The Global Settlement Agreement also set out that the Council should be subject to oversight, external scrutiny and challenge by an independent organisation. Funding for this was allocated separately in addition to funding for programme delivery. The purpose of independent scrutiny was to address concerns about the Council ‘marking its own homework’ and help to ensure the immediate community’s voices were heard in the development and delivery of the programme. The scrutiny also needed to adopt a restorative approach, focusing on preventing further harm and supporting a more constructive relationship between those impacted by the Grenfell tragedy.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a:solidFill>
                  <a:schemeClr val="dk1"/>
                </a:solidFill>
              </a:rPr>
              <a:t>To provide independent scrutiny to the consultation process that the Council lead to design the new support. ● Work with the immediate community to design and set up ongoing monitoring and scrutiny arrangements so you can have confidence in the support as it is delivered by the Council.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41c5fa450d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41c5fa450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Scrutiny - adversarial, blame and shame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1c5fa450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41c5fa450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1. Fair process (not power over)</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2. Voice (no blame/no shame)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3. Accountable (and allow people to step into own agency)</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4. Working 'with'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5. Restorative questions: what’s happening, impact ( I felt, why this matters…), what’s next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41c5fa450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41c5fa450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Consultation typically about gathering insight. But proces ve important. How as well as what</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41c5fa450d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41c5fa450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Scrutiny typically about - have you said what said you will. But more supportive</a:t>
            </a:r>
            <a:endParaRPr sz="1900">
              <a:solidFill>
                <a:schemeClr val="lt1"/>
              </a:solidFill>
              <a:latin typeface="Montserrat Medium"/>
              <a:ea typeface="Montserrat Medium"/>
              <a:cs typeface="Montserrat Medium"/>
              <a:sym typeface="Montserrat Medium"/>
            </a:endParaRPr>
          </a:p>
          <a:p>
            <a:pPr marL="457200" lvl="0" indent="-349250" algn="l" rtl="0">
              <a:spcBef>
                <a:spcPts val="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Focus on facilitation: planning, independent facilitation</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Set clear boundaries: look to the future</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Sharing trade offs - power with not power over</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Council active participant</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Focus on context, trauma and relationships incl beyond the programme</a:t>
            </a:r>
            <a:endParaRPr sz="1900">
              <a:solidFill>
                <a:schemeClr val="lt1"/>
              </a:solidFill>
              <a:latin typeface="Montserrat Medium"/>
              <a:ea typeface="Montserrat Medium"/>
              <a:cs typeface="Montserrat Medium"/>
              <a:sym typeface="Montserrat Medium"/>
            </a:endParaRPr>
          </a:p>
          <a:p>
            <a:pPr marL="0" lvl="0" indent="0" algn="l" rtl="0">
              <a:spcBef>
                <a:spcPts val="600"/>
              </a:spcBef>
              <a:spcAft>
                <a:spcPts val="0"/>
              </a:spcAft>
              <a:buNone/>
            </a:pPr>
            <a:endParaRPr sz="1900">
              <a:solidFill>
                <a:schemeClr val="lt1"/>
              </a:solidFill>
              <a:latin typeface="Montserrat Medium"/>
              <a:ea typeface="Montserrat Medium"/>
              <a:cs typeface="Montserrat Medium"/>
              <a:sym typeface="Montserrat Medium"/>
            </a:endParaRPr>
          </a:p>
          <a:p>
            <a:pPr marL="0" lvl="0" indent="0" algn="l" rtl="0">
              <a:spcBef>
                <a:spcPts val="600"/>
              </a:spcBef>
              <a:spcAft>
                <a:spcPts val="600"/>
              </a:spcAft>
              <a:buNone/>
            </a:pPr>
            <a:r>
              <a:rPr lang="en-GB" sz="1900">
                <a:solidFill>
                  <a:schemeClr val="lt1"/>
                </a:solidFill>
                <a:latin typeface="Montserrat Medium"/>
                <a:ea typeface="Montserrat Medium"/>
                <a:cs typeface="Montserrat Medium"/>
                <a:sym typeface="Montserrat Medium"/>
              </a:rPr>
              <a:t>Mention our learning: role, assumptions about good engagement</a:t>
            </a:r>
            <a:endParaRPr sz="1900">
              <a:solidFill>
                <a:schemeClr val="lt1"/>
              </a:solidFill>
              <a:latin typeface="Montserrat Medium"/>
              <a:ea typeface="Montserrat Medium"/>
              <a:cs typeface="Montserrat Medium"/>
              <a:sym typeface="Montserrat Medium"/>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41c5fa450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41c5fa450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GB" sz="1100" dirty="0">
                <a:solidFill>
                  <a:schemeClr val="lt1"/>
                </a:solidFill>
                <a:latin typeface="Montserrat Medium"/>
                <a:ea typeface="Montserrat Medium"/>
                <a:cs typeface="Montserrat Medium"/>
                <a:sym typeface="Montserrat Medium"/>
              </a:rPr>
              <a:t>Aim: ensure the programme is being delivered transparently and effectively in the interests of immediate community members. </a:t>
            </a:r>
          </a:p>
          <a:p>
            <a:pPr marL="0" lvl="0" indent="0" algn="l" rtl="0">
              <a:lnSpc>
                <a:spcPct val="115000"/>
              </a:lnSpc>
              <a:spcBef>
                <a:spcPts val="0"/>
              </a:spcBef>
              <a:spcAft>
                <a:spcPts val="0"/>
              </a:spcAft>
              <a:buNone/>
            </a:pPr>
            <a:endParaRPr lang="en-GB"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GB" dirty="0">
                <a:solidFill>
                  <a:schemeClr val="dk1"/>
                </a:solidFill>
                <a:latin typeface="Roboto"/>
                <a:ea typeface="Roboto"/>
                <a:cs typeface="Roboto"/>
                <a:sym typeface="Roboto"/>
              </a:rPr>
              <a:t>Independent scrutiny</a:t>
            </a:r>
            <a:endParaRPr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GB" dirty="0">
                <a:solidFill>
                  <a:schemeClr val="dk1"/>
                </a:solidFill>
                <a:latin typeface="Roboto"/>
                <a:ea typeface="Roboto"/>
                <a:cs typeface="Roboto"/>
                <a:sym typeface="Roboto"/>
              </a:rPr>
              <a:t>the programmes are being delivered in line with agreed plans</a:t>
            </a:r>
            <a:endParaRPr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GB" dirty="0">
                <a:solidFill>
                  <a:schemeClr val="dk1"/>
                </a:solidFill>
                <a:latin typeface="Roboto"/>
                <a:ea typeface="Roboto"/>
                <a:cs typeface="Roboto"/>
                <a:sym typeface="Roboto"/>
              </a:rPr>
              <a:t>reporting (on delivery, effectiveness and budget) is transparent and accessible</a:t>
            </a:r>
            <a:endParaRPr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GB" dirty="0">
                <a:solidFill>
                  <a:schemeClr val="dk1"/>
                </a:solidFill>
                <a:latin typeface="Roboto"/>
                <a:ea typeface="Roboto"/>
                <a:cs typeface="Roboto"/>
                <a:sym typeface="Roboto"/>
              </a:rPr>
              <a:t>delivery is being adapted as required to improve impact</a:t>
            </a:r>
            <a:endParaRPr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GB" dirty="0">
                <a:solidFill>
                  <a:schemeClr val="dk1"/>
                </a:solidFill>
                <a:latin typeface="Roboto"/>
                <a:ea typeface="Roboto"/>
                <a:cs typeface="Roboto"/>
                <a:sym typeface="Roboto"/>
              </a:rPr>
              <a:t>the process of delivery and monitoring centres the perspectives and experiences of bereaved and survivors and community members</a:t>
            </a:r>
            <a:endParaRPr dirty="0">
              <a:solidFill>
                <a:schemeClr val="dk1"/>
              </a:solidFill>
              <a:latin typeface="Roboto"/>
              <a:ea typeface="Roboto"/>
              <a:cs typeface="Roboto"/>
              <a:sym typeface="Roboto"/>
            </a:endParaRPr>
          </a:p>
          <a:p>
            <a:pPr marL="457200" lvl="0" indent="-298450" algn="l" rtl="0">
              <a:lnSpc>
                <a:spcPct val="115000"/>
              </a:lnSpc>
              <a:spcBef>
                <a:spcPts val="0"/>
              </a:spcBef>
              <a:spcAft>
                <a:spcPts val="600"/>
              </a:spcAft>
              <a:buClr>
                <a:schemeClr val="dk1"/>
              </a:buClr>
              <a:buSzPts val="1100"/>
              <a:buFont typeface="Roboto"/>
              <a:buChar char="●"/>
            </a:pPr>
            <a:r>
              <a:rPr lang="en-GB" dirty="0">
                <a:solidFill>
                  <a:schemeClr val="dk1"/>
                </a:solidFill>
                <a:latin typeface="Roboto"/>
                <a:ea typeface="Roboto"/>
                <a:cs typeface="Roboto"/>
                <a:sym typeface="Roboto"/>
              </a:rPr>
              <a:t>the Council exercises its power in delivering the programme appropriately and restoratively.</a:t>
            </a:r>
            <a:endParaRPr sz="1900" dirty="0">
              <a:solidFill>
                <a:schemeClr val="lt1"/>
              </a:solidFill>
              <a:latin typeface="Montserrat Medium"/>
              <a:ea typeface="Montserrat Medium"/>
              <a:cs typeface="Montserrat Medium"/>
              <a:sym typeface="Montserrat Medium"/>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41c5fa450d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41c5fa450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Focus on facilitation: planning, independent facilitation</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Set clear boundaries: look to the future</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Sharing trade offs</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Council active participant</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60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Focus on context, trauma and relationships</a:t>
            </a:r>
            <a:endParaRPr sz="1900">
              <a:solidFill>
                <a:schemeClr val="lt1"/>
              </a:solidFill>
              <a:latin typeface="Montserrat Medium"/>
              <a:ea typeface="Montserrat Medium"/>
              <a:cs typeface="Montserrat Medium"/>
              <a:sym typeface="Montserrat Medium"/>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928D6"/>
            </a:gs>
            <a:gs pos="100000">
              <a:srgbClr val="A837E6"/>
            </a:gs>
          </a:gsLst>
          <a:lin ang="8100019" scaled="0"/>
        </a:gradFill>
        <a:effectLst/>
      </p:bgPr>
    </p:bg>
    <p:spTree>
      <p:nvGrpSpPr>
        <p:cNvPr id="1" name="Shape 53"/>
        <p:cNvGrpSpPr/>
        <p:nvPr/>
      </p:nvGrpSpPr>
      <p:grpSpPr>
        <a:xfrm>
          <a:off x="0" y="0"/>
          <a:ext cx="0" cy="0"/>
          <a:chOff x="0" y="0"/>
          <a:chExt cx="0" cy="0"/>
        </a:xfrm>
      </p:grpSpPr>
      <p:sp>
        <p:nvSpPr>
          <p:cNvPr id="54" name="Google Shape;54;p13"/>
          <p:cNvSpPr txBox="1"/>
          <p:nvPr/>
        </p:nvSpPr>
        <p:spPr>
          <a:xfrm>
            <a:off x="543025" y="530250"/>
            <a:ext cx="7872000" cy="189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700" b="1">
                <a:solidFill>
                  <a:schemeClr val="lt1"/>
                </a:solidFill>
                <a:latin typeface="Montserrat"/>
                <a:ea typeface="Montserrat"/>
                <a:cs typeface="Montserrat"/>
                <a:sym typeface="Montserrat"/>
              </a:rPr>
              <a:t>Stories of transformation: changing relationships between citizen and state</a:t>
            </a:r>
            <a:endParaRPr sz="3700" b="1">
              <a:solidFill>
                <a:schemeClr val="lt1"/>
              </a:solidFill>
              <a:latin typeface="Montserrat"/>
              <a:ea typeface="Montserrat"/>
              <a:cs typeface="Montserrat"/>
              <a:sym typeface="Montserrat"/>
            </a:endParaRPr>
          </a:p>
        </p:txBody>
      </p:sp>
      <p:sp>
        <p:nvSpPr>
          <p:cNvPr id="55" name="Google Shape;55;p13"/>
          <p:cNvSpPr txBox="1"/>
          <p:nvPr/>
        </p:nvSpPr>
        <p:spPr>
          <a:xfrm>
            <a:off x="543025" y="2423550"/>
            <a:ext cx="5175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200">
                <a:solidFill>
                  <a:schemeClr val="lt1"/>
                </a:solidFill>
                <a:latin typeface="Montserrat Medium"/>
                <a:ea typeface="Montserrat Medium"/>
                <a:cs typeface="Montserrat Medium"/>
                <a:sym typeface="Montserrat Medium"/>
              </a:rPr>
              <a:t>Lessons from Grenfell</a:t>
            </a:r>
            <a:endParaRPr sz="3200">
              <a:solidFill>
                <a:schemeClr val="lt1"/>
              </a:solidFill>
              <a:latin typeface="Montserrat SemiBold"/>
              <a:ea typeface="Montserrat SemiBold"/>
              <a:cs typeface="Montserrat SemiBold"/>
              <a:sym typeface="Montserrat SemiBold"/>
            </a:endParaRPr>
          </a:p>
        </p:txBody>
      </p:sp>
      <p:pic>
        <p:nvPicPr>
          <p:cNvPr id="56" name="Google Shape;56;p13"/>
          <p:cNvPicPr preferRelativeResize="0"/>
          <p:nvPr/>
        </p:nvPicPr>
        <p:blipFill>
          <a:blip r:embed="rId3">
            <a:alphaModFix/>
          </a:blip>
          <a:stretch>
            <a:fillRect/>
          </a:stretch>
        </p:blipFill>
        <p:spPr>
          <a:xfrm>
            <a:off x="7337175" y="4189631"/>
            <a:ext cx="1578224" cy="734400"/>
          </a:xfrm>
          <a:prstGeom prst="rect">
            <a:avLst/>
          </a:prstGeom>
          <a:noFill/>
          <a:ln>
            <a:noFill/>
          </a:ln>
        </p:spPr>
      </p:pic>
      <p:pic>
        <p:nvPicPr>
          <p:cNvPr id="57" name="Google Shape;57;p13"/>
          <p:cNvPicPr preferRelativeResize="0"/>
          <p:nvPr/>
        </p:nvPicPr>
        <p:blipFill>
          <a:blip r:embed="rId4">
            <a:alphaModFix/>
          </a:blip>
          <a:stretch>
            <a:fillRect/>
          </a:stretch>
        </p:blipFill>
        <p:spPr>
          <a:xfrm>
            <a:off x="5718825" y="4327950"/>
            <a:ext cx="1618350" cy="518401"/>
          </a:xfrm>
          <a:prstGeom prst="rect">
            <a:avLst/>
          </a:prstGeom>
          <a:noFill/>
          <a:ln>
            <a:noFill/>
          </a:ln>
        </p:spPr>
      </p:pic>
      <p:sp>
        <p:nvSpPr>
          <p:cNvPr id="58" name="Google Shape;58;p13"/>
          <p:cNvSpPr txBox="1"/>
          <p:nvPr/>
        </p:nvSpPr>
        <p:spPr>
          <a:xfrm>
            <a:off x="609975" y="3503825"/>
            <a:ext cx="5175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solidFill>
                  <a:schemeClr val="lt1"/>
                </a:solidFill>
                <a:latin typeface="Montserrat Medium"/>
                <a:ea typeface="Montserrat Medium"/>
                <a:cs typeface="Montserrat Medium"/>
                <a:sym typeface="Montserrat Medium"/>
              </a:rPr>
              <a:t>March 2025</a:t>
            </a:r>
            <a:endParaRPr sz="21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r>
              <a:rPr lang="en-GB" sz="2100">
                <a:solidFill>
                  <a:schemeClr val="lt1"/>
                </a:solidFill>
                <a:latin typeface="Montserrat Medium"/>
                <a:ea typeface="Montserrat Medium"/>
                <a:cs typeface="Montserrat Medium"/>
                <a:sym typeface="Montserrat Medium"/>
              </a:rPr>
              <a:t>Dawn Plimmer</a:t>
            </a:r>
            <a:endParaRPr sz="21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26E8"/>
        </a:solidFill>
        <a:effectLst/>
      </p:bgPr>
    </p:bg>
    <p:spTree>
      <p:nvGrpSpPr>
        <p:cNvPr id="1" name="Shape 128"/>
        <p:cNvGrpSpPr/>
        <p:nvPr/>
      </p:nvGrpSpPr>
      <p:grpSpPr>
        <a:xfrm>
          <a:off x="0" y="0"/>
          <a:ext cx="0" cy="0"/>
          <a:chOff x="0" y="0"/>
          <a:chExt cx="0" cy="0"/>
        </a:xfrm>
      </p:grpSpPr>
      <p:sp>
        <p:nvSpPr>
          <p:cNvPr id="129" name="Google Shape;129;p22"/>
          <p:cNvSpPr txBox="1"/>
          <p:nvPr/>
        </p:nvSpPr>
        <p:spPr>
          <a:xfrm>
            <a:off x="543025" y="1216050"/>
            <a:ext cx="26322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lt1"/>
                </a:solidFill>
                <a:latin typeface="Montserrat Medium"/>
                <a:ea typeface="Montserrat Medium"/>
                <a:cs typeface="Montserrat Medium"/>
                <a:sym typeface="Montserrat Medium"/>
              </a:rPr>
              <a:t>Centre relationships and be clear about what you’re aiming for</a:t>
            </a:r>
            <a:endParaRPr sz="20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endParaRPr sz="20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r>
              <a:rPr lang="en-GB" sz="2000">
                <a:solidFill>
                  <a:schemeClr val="lt1"/>
                </a:solidFill>
                <a:latin typeface="Montserrat Medium"/>
                <a:ea typeface="Montserrat Medium"/>
                <a:cs typeface="Montserrat Medium"/>
                <a:sym typeface="Montserrat Medium"/>
              </a:rPr>
              <a:t>Actively consider trust and trauma</a:t>
            </a:r>
            <a:endParaRPr sz="2000">
              <a:solidFill>
                <a:schemeClr val="lt1"/>
              </a:solidFill>
              <a:latin typeface="Montserrat Medium"/>
              <a:ea typeface="Montserrat Medium"/>
              <a:cs typeface="Montserrat Medium"/>
              <a:sym typeface="Montserrat Medium"/>
            </a:endParaRPr>
          </a:p>
        </p:txBody>
      </p:sp>
      <p:pic>
        <p:nvPicPr>
          <p:cNvPr id="130" name="Google Shape;130;p22"/>
          <p:cNvPicPr preferRelativeResize="0"/>
          <p:nvPr/>
        </p:nvPicPr>
        <p:blipFill rotWithShape="1">
          <a:blip r:embed="rId3">
            <a:alphaModFix/>
          </a:blip>
          <a:srcRect b="10"/>
          <a:stretch/>
        </p:blipFill>
        <p:spPr>
          <a:xfrm>
            <a:off x="543025" y="4279875"/>
            <a:ext cx="1064350" cy="464024"/>
          </a:xfrm>
          <a:prstGeom prst="rect">
            <a:avLst/>
          </a:prstGeom>
          <a:noFill/>
          <a:ln>
            <a:noFill/>
          </a:ln>
        </p:spPr>
      </p:pic>
      <p:sp>
        <p:nvSpPr>
          <p:cNvPr id="131" name="Google Shape;131;p22"/>
          <p:cNvSpPr txBox="1"/>
          <p:nvPr/>
        </p:nvSpPr>
        <p:spPr>
          <a:xfrm>
            <a:off x="543025" y="253300"/>
            <a:ext cx="42477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900" b="1">
                <a:solidFill>
                  <a:schemeClr val="lt1"/>
                </a:solidFill>
                <a:latin typeface="Montserrat"/>
                <a:ea typeface="Montserrat"/>
                <a:cs typeface="Montserrat"/>
                <a:sym typeface="Montserrat"/>
              </a:rPr>
              <a:t>Takeaways</a:t>
            </a:r>
            <a:endParaRPr sz="1500">
              <a:solidFill>
                <a:schemeClr val="lt1"/>
              </a:solidFill>
              <a:latin typeface="Montserrat"/>
              <a:ea typeface="Montserrat"/>
              <a:cs typeface="Montserrat"/>
              <a:sym typeface="Montserrat"/>
            </a:endParaRPr>
          </a:p>
        </p:txBody>
      </p:sp>
      <p:cxnSp>
        <p:nvCxnSpPr>
          <p:cNvPr id="132" name="Google Shape;132;p22"/>
          <p:cNvCxnSpPr/>
          <p:nvPr/>
        </p:nvCxnSpPr>
        <p:spPr>
          <a:xfrm>
            <a:off x="638750" y="823450"/>
            <a:ext cx="7874400" cy="0"/>
          </a:xfrm>
          <a:prstGeom prst="straightConnector1">
            <a:avLst/>
          </a:prstGeom>
          <a:noFill/>
          <a:ln w="9525" cap="flat" cmpd="sng">
            <a:solidFill>
              <a:schemeClr val="lt1"/>
            </a:solidFill>
            <a:prstDash val="solid"/>
            <a:round/>
            <a:headEnd type="none" w="med" len="med"/>
            <a:tailEnd type="none" w="med" len="med"/>
          </a:ln>
        </p:spPr>
      </p:cxnSp>
      <p:sp>
        <p:nvSpPr>
          <p:cNvPr id="133" name="Google Shape;133;p22"/>
          <p:cNvSpPr txBox="1"/>
          <p:nvPr/>
        </p:nvSpPr>
        <p:spPr>
          <a:xfrm>
            <a:off x="3259850" y="1216050"/>
            <a:ext cx="2632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solidFill>
                <a:schemeClr val="lt1"/>
              </a:solidFill>
              <a:latin typeface="Montserrat Medium"/>
              <a:ea typeface="Montserrat Medium"/>
              <a:cs typeface="Montserrat Medium"/>
              <a:sym typeface="Montserrat Medium"/>
            </a:endParaRPr>
          </a:p>
        </p:txBody>
      </p:sp>
      <p:sp>
        <p:nvSpPr>
          <p:cNvPr id="134" name="Google Shape;134;p22"/>
          <p:cNvSpPr txBox="1"/>
          <p:nvPr/>
        </p:nvSpPr>
        <p:spPr>
          <a:xfrm>
            <a:off x="5976675" y="1216050"/>
            <a:ext cx="26322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dirty="0">
                <a:solidFill>
                  <a:schemeClr val="lt1"/>
                </a:solidFill>
                <a:latin typeface="Montserrat Medium"/>
                <a:ea typeface="Montserrat Medium"/>
                <a:cs typeface="Montserrat Medium"/>
                <a:sym typeface="Montserrat Medium"/>
              </a:rPr>
              <a:t>Reimagine! Don’t expect the tools and narratives we’ve always used to get us to a different future</a:t>
            </a:r>
            <a:endParaRPr sz="2000" b="1" dirty="0">
              <a:solidFill>
                <a:schemeClr val="lt1"/>
              </a:solidFill>
              <a:latin typeface="Montserrat"/>
              <a:ea typeface="Montserrat"/>
              <a:cs typeface="Montserrat"/>
              <a:sym typeface="Montserrat"/>
            </a:endParaRPr>
          </a:p>
        </p:txBody>
      </p:sp>
      <p:sp>
        <p:nvSpPr>
          <p:cNvPr id="135" name="Google Shape;135;p22"/>
          <p:cNvSpPr txBox="1"/>
          <p:nvPr/>
        </p:nvSpPr>
        <p:spPr>
          <a:xfrm>
            <a:off x="3175225" y="1340650"/>
            <a:ext cx="26322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lt1"/>
                </a:solidFill>
                <a:latin typeface="Montserrat Medium"/>
                <a:ea typeface="Montserrat Medium"/>
                <a:cs typeface="Montserrat Medium"/>
                <a:sym typeface="Montserrat Medium"/>
              </a:rPr>
              <a:t>Focus on adaptive challenges as well as technical - this work is about culture, relationships and power</a:t>
            </a:r>
            <a:endParaRPr sz="2000" b="1">
              <a:solidFill>
                <a:schemeClr val="lt1"/>
              </a:solidFill>
              <a:latin typeface="Montserrat"/>
              <a:ea typeface="Montserrat"/>
              <a:cs typeface="Montserrat"/>
              <a:sym typeface="Montserrat"/>
            </a:endParaRPr>
          </a:p>
        </p:txBody>
      </p:sp>
      <p:pic>
        <p:nvPicPr>
          <p:cNvPr id="136" name="Google Shape;136;p22"/>
          <p:cNvPicPr preferRelativeResize="0"/>
          <p:nvPr/>
        </p:nvPicPr>
        <p:blipFill>
          <a:blip r:embed="rId4">
            <a:alphaModFix/>
          </a:blip>
          <a:stretch>
            <a:fillRect/>
          </a:stretch>
        </p:blipFill>
        <p:spPr>
          <a:xfrm>
            <a:off x="6319000" y="4479413"/>
            <a:ext cx="1286948" cy="412225"/>
          </a:xfrm>
          <a:prstGeom prst="rect">
            <a:avLst/>
          </a:prstGeom>
          <a:noFill/>
          <a:ln>
            <a:noFill/>
          </a:ln>
        </p:spPr>
      </p:pic>
      <p:pic>
        <p:nvPicPr>
          <p:cNvPr id="137" name="Google Shape;137;p22"/>
          <p:cNvPicPr preferRelativeResize="0"/>
          <p:nvPr/>
        </p:nvPicPr>
        <p:blipFill>
          <a:blip r:embed="rId5">
            <a:alphaModFix/>
          </a:blip>
          <a:stretch>
            <a:fillRect/>
          </a:stretch>
        </p:blipFill>
        <p:spPr>
          <a:xfrm>
            <a:off x="7605950" y="4404575"/>
            <a:ext cx="1207500" cy="5619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928D6"/>
            </a:gs>
            <a:gs pos="100000">
              <a:srgbClr val="A837E6"/>
            </a:gs>
          </a:gsLst>
          <a:lin ang="8100019" scaled="0"/>
        </a:gradFill>
        <a:effectLst/>
      </p:bgPr>
    </p:bg>
    <p:spTree>
      <p:nvGrpSpPr>
        <p:cNvPr id="1" name="Shape 141"/>
        <p:cNvGrpSpPr/>
        <p:nvPr/>
      </p:nvGrpSpPr>
      <p:grpSpPr>
        <a:xfrm>
          <a:off x="0" y="0"/>
          <a:ext cx="0" cy="0"/>
          <a:chOff x="0" y="0"/>
          <a:chExt cx="0" cy="0"/>
        </a:xfrm>
      </p:grpSpPr>
      <p:sp>
        <p:nvSpPr>
          <p:cNvPr id="142" name="Google Shape;142;p23"/>
          <p:cNvSpPr txBox="1"/>
          <p:nvPr/>
        </p:nvSpPr>
        <p:spPr>
          <a:xfrm>
            <a:off x="543025" y="606450"/>
            <a:ext cx="47157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900" b="1">
                <a:solidFill>
                  <a:schemeClr val="lt1"/>
                </a:solidFill>
                <a:latin typeface="Montserrat"/>
                <a:ea typeface="Montserrat"/>
                <a:cs typeface="Montserrat"/>
                <a:sym typeface="Montserrat"/>
              </a:rPr>
              <a:t>Thank you</a:t>
            </a:r>
            <a:endParaRPr sz="2900">
              <a:solidFill>
                <a:schemeClr val="lt1"/>
              </a:solidFill>
              <a:latin typeface="Montserrat Medium"/>
              <a:ea typeface="Montserrat Medium"/>
              <a:cs typeface="Montserrat Medium"/>
              <a:sym typeface="Montserrat Medium"/>
            </a:endParaRPr>
          </a:p>
        </p:txBody>
      </p:sp>
      <p:cxnSp>
        <p:nvCxnSpPr>
          <p:cNvPr id="143" name="Google Shape;143;p23"/>
          <p:cNvCxnSpPr/>
          <p:nvPr/>
        </p:nvCxnSpPr>
        <p:spPr>
          <a:xfrm>
            <a:off x="705425" y="1366375"/>
            <a:ext cx="4259700" cy="0"/>
          </a:xfrm>
          <a:prstGeom prst="straightConnector1">
            <a:avLst/>
          </a:prstGeom>
          <a:noFill/>
          <a:ln w="9525" cap="flat" cmpd="sng">
            <a:solidFill>
              <a:schemeClr val="lt1"/>
            </a:solidFill>
            <a:prstDash val="solid"/>
            <a:round/>
            <a:headEnd type="none" w="med" len="med"/>
            <a:tailEnd type="none" w="med" len="med"/>
          </a:ln>
        </p:spPr>
      </p:cxnSp>
      <p:sp>
        <p:nvSpPr>
          <p:cNvPr id="144" name="Google Shape;144;p23"/>
          <p:cNvSpPr txBox="1"/>
          <p:nvPr/>
        </p:nvSpPr>
        <p:spPr>
          <a:xfrm>
            <a:off x="543025" y="1782113"/>
            <a:ext cx="62007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solidFill>
                  <a:schemeClr val="lt1"/>
                </a:solidFill>
                <a:latin typeface="Montserrat Medium"/>
                <a:ea typeface="Montserrat Medium"/>
                <a:cs typeface="Montserrat Medium"/>
                <a:sym typeface="Montserrat Medium"/>
              </a:rPr>
              <a:t>Please get in touch if you’d like to discuss further!</a:t>
            </a:r>
            <a:endParaRPr sz="21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endParaRPr sz="21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r>
              <a:rPr lang="en-GB" sz="2100">
                <a:solidFill>
                  <a:schemeClr val="lt1"/>
                </a:solidFill>
                <a:latin typeface="Montserrat Medium"/>
                <a:ea typeface="Montserrat Medium"/>
                <a:cs typeface="Montserrat Medium"/>
                <a:sym typeface="Montserrat Medium"/>
              </a:rPr>
              <a:t>dawn@collaboratecic.com</a:t>
            </a:r>
            <a:endParaRPr sz="2100">
              <a:solidFill>
                <a:schemeClr val="lt1"/>
              </a:solidFill>
              <a:latin typeface="Montserrat Medium"/>
              <a:ea typeface="Montserrat Medium"/>
              <a:cs typeface="Montserrat Medium"/>
              <a:sym typeface="Montserrat Medium"/>
            </a:endParaRPr>
          </a:p>
        </p:txBody>
      </p:sp>
      <p:pic>
        <p:nvPicPr>
          <p:cNvPr id="145" name="Google Shape;145;p23"/>
          <p:cNvPicPr preferRelativeResize="0"/>
          <p:nvPr/>
        </p:nvPicPr>
        <p:blipFill>
          <a:blip r:embed="rId3">
            <a:alphaModFix/>
          </a:blip>
          <a:stretch>
            <a:fillRect/>
          </a:stretch>
        </p:blipFill>
        <p:spPr>
          <a:xfrm>
            <a:off x="6319000" y="4479413"/>
            <a:ext cx="1286948" cy="412225"/>
          </a:xfrm>
          <a:prstGeom prst="rect">
            <a:avLst/>
          </a:prstGeom>
          <a:noFill/>
          <a:ln>
            <a:noFill/>
          </a:ln>
        </p:spPr>
      </p:pic>
      <p:pic>
        <p:nvPicPr>
          <p:cNvPr id="146" name="Google Shape;146;p23"/>
          <p:cNvPicPr preferRelativeResize="0"/>
          <p:nvPr/>
        </p:nvPicPr>
        <p:blipFill>
          <a:blip r:embed="rId4">
            <a:alphaModFix/>
          </a:blip>
          <a:stretch>
            <a:fillRect/>
          </a:stretch>
        </p:blipFill>
        <p:spPr>
          <a:xfrm>
            <a:off x="7605950" y="4404575"/>
            <a:ext cx="1207500" cy="561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928D6"/>
            </a:gs>
            <a:gs pos="100000">
              <a:srgbClr val="A837E6"/>
            </a:gs>
          </a:gsLst>
          <a:lin ang="8100019" scaled="0"/>
        </a:gradFill>
        <a:effectLst/>
      </p:bgPr>
    </p:bg>
    <p:spTree>
      <p:nvGrpSpPr>
        <p:cNvPr id="1" name="Shape 62"/>
        <p:cNvGrpSpPr/>
        <p:nvPr/>
      </p:nvGrpSpPr>
      <p:grpSpPr>
        <a:xfrm>
          <a:off x="0" y="0"/>
          <a:ext cx="0" cy="0"/>
          <a:chOff x="0" y="0"/>
          <a:chExt cx="0" cy="0"/>
        </a:xfrm>
      </p:grpSpPr>
      <p:sp>
        <p:nvSpPr>
          <p:cNvPr id="63" name="Google Shape;63;p14"/>
          <p:cNvSpPr txBox="1"/>
          <p:nvPr/>
        </p:nvSpPr>
        <p:spPr>
          <a:xfrm>
            <a:off x="543025" y="606450"/>
            <a:ext cx="61017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900" b="1">
                <a:solidFill>
                  <a:schemeClr val="lt1"/>
                </a:solidFill>
                <a:latin typeface="Montserrat"/>
                <a:ea typeface="Montserrat"/>
                <a:cs typeface="Montserrat"/>
                <a:sym typeface="Montserrat"/>
              </a:rPr>
              <a:t>Relationships in contexts of low trust and trauma</a:t>
            </a:r>
            <a:endParaRPr sz="2900">
              <a:solidFill>
                <a:schemeClr val="lt1"/>
              </a:solidFill>
              <a:latin typeface="Montserrat Medium"/>
              <a:ea typeface="Montserrat Medium"/>
              <a:cs typeface="Montserrat Medium"/>
              <a:sym typeface="Montserrat Medium"/>
            </a:endParaRPr>
          </a:p>
        </p:txBody>
      </p:sp>
      <p:pic>
        <p:nvPicPr>
          <p:cNvPr id="64" name="Google Shape;64;p14"/>
          <p:cNvPicPr preferRelativeResize="0"/>
          <p:nvPr/>
        </p:nvPicPr>
        <p:blipFill>
          <a:blip r:embed="rId3">
            <a:alphaModFix/>
          </a:blip>
          <a:stretch>
            <a:fillRect/>
          </a:stretch>
        </p:blipFill>
        <p:spPr>
          <a:xfrm>
            <a:off x="6319000" y="4479413"/>
            <a:ext cx="1286948" cy="412225"/>
          </a:xfrm>
          <a:prstGeom prst="rect">
            <a:avLst/>
          </a:prstGeom>
          <a:noFill/>
          <a:ln>
            <a:noFill/>
          </a:ln>
        </p:spPr>
      </p:pic>
      <p:sp>
        <p:nvSpPr>
          <p:cNvPr id="65" name="Google Shape;65;p14"/>
          <p:cNvSpPr txBox="1"/>
          <p:nvPr/>
        </p:nvSpPr>
        <p:spPr>
          <a:xfrm>
            <a:off x="685800" y="1924575"/>
            <a:ext cx="7738500" cy="20934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What relationships do we want to have with citizens?</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Start with understanding the context - particularly where there is low trust and experiences of trauma</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60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How do we reframe approaches in a way that fosters strong relationships rather than undermines them? E.g. commissioning, scrutiny.</a:t>
            </a:r>
            <a:endParaRPr sz="1900">
              <a:solidFill>
                <a:schemeClr val="lt1"/>
              </a:solidFill>
              <a:latin typeface="Montserrat Medium"/>
              <a:ea typeface="Montserrat Medium"/>
              <a:cs typeface="Montserrat Medium"/>
              <a:sym typeface="Montserrat Medium"/>
            </a:endParaRPr>
          </a:p>
        </p:txBody>
      </p:sp>
      <p:pic>
        <p:nvPicPr>
          <p:cNvPr id="66" name="Google Shape;66;p14"/>
          <p:cNvPicPr preferRelativeResize="0"/>
          <p:nvPr/>
        </p:nvPicPr>
        <p:blipFill>
          <a:blip r:embed="rId4">
            <a:alphaModFix/>
          </a:blip>
          <a:stretch>
            <a:fillRect/>
          </a:stretch>
        </p:blipFill>
        <p:spPr>
          <a:xfrm>
            <a:off x="7605950" y="4404575"/>
            <a:ext cx="1207500" cy="56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928D6"/>
            </a:gs>
            <a:gs pos="100000">
              <a:srgbClr val="A837E6"/>
            </a:gs>
          </a:gsLst>
          <a:lin ang="8100019" scaled="0"/>
        </a:gradFill>
        <a:effectLst/>
      </p:bgPr>
    </p:bg>
    <p:spTree>
      <p:nvGrpSpPr>
        <p:cNvPr id="1" name="Shape 70"/>
        <p:cNvGrpSpPr/>
        <p:nvPr/>
      </p:nvGrpSpPr>
      <p:grpSpPr>
        <a:xfrm>
          <a:off x="0" y="0"/>
          <a:ext cx="0" cy="0"/>
          <a:chOff x="0" y="0"/>
          <a:chExt cx="0" cy="0"/>
        </a:xfrm>
      </p:grpSpPr>
      <p:sp>
        <p:nvSpPr>
          <p:cNvPr id="71" name="Google Shape;71;p15"/>
          <p:cNvSpPr txBox="1"/>
          <p:nvPr/>
        </p:nvSpPr>
        <p:spPr>
          <a:xfrm>
            <a:off x="543025" y="606450"/>
            <a:ext cx="81276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900" b="1">
                <a:solidFill>
                  <a:schemeClr val="lt1"/>
                </a:solidFill>
                <a:latin typeface="Montserrat"/>
                <a:ea typeface="Montserrat"/>
                <a:cs typeface="Montserrat"/>
                <a:sym typeface="Montserrat"/>
              </a:rPr>
              <a:t>Grenfell support programme: independent scrutiny</a:t>
            </a:r>
            <a:endParaRPr sz="2900">
              <a:solidFill>
                <a:schemeClr val="lt1"/>
              </a:solidFill>
              <a:latin typeface="Montserrat Medium"/>
              <a:ea typeface="Montserrat Medium"/>
              <a:cs typeface="Montserrat Medium"/>
              <a:sym typeface="Montserrat Medium"/>
            </a:endParaRPr>
          </a:p>
        </p:txBody>
      </p:sp>
      <p:sp>
        <p:nvSpPr>
          <p:cNvPr id="72" name="Google Shape;72;p15"/>
          <p:cNvSpPr txBox="1"/>
          <p:nvPr/>
        </p:nvSpPr>
        <p:spPr>
          <a:xfrm>
            <a:off x="685800" y="1695975"/>
            <a:ext cx="8127600" cy="238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solidFill>
                  <a:schemeClr val="lt1"/>
                </a:solidFill>
                <a:latin typeface="Montserrat Medium"/>
                <a:ea typeface="Montserrat Medium"/>
                <a:cs typeface="Montserrat Medium"/>
                <a:sym typeface="Montserrat Medium"/>
              </a:rPr>
              <a:t>Purpose:</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Give confidence that the consultation is delivered to a high standard and that there are robust plans in place for the next phase of work.</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60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Design and agree a plan for the ongoing monitoring and external scrutiny of the programme to ensure confidence in the ongoing delivery and impact of the programme.</a:t>
            </a:r>
            <a:endParaRPr sz="1900">
              <a:solidFill>
                <a:schemeClr val="lt1"/>
              </a:solidFill>
              <a:latin typeface="Montserrat Medium"/>
              <a:ea typeface="Montserrat Medium"/>
              <a:cs typeface="Montserrat Medium"/>
              <a:sym typeface="Montserrat Medium"/>
            </a:endParaRPr>
          </a:p>
        </p:txBody>
      </p:sp>
      <p:pic>
        <p:nvPicPr>
          <p:cNvPr id="73" name="Google Shape;73;p15"/>
          <p:cNvPicPr preferRelativeResize="0"/>
          <p:nvPr/>
        </p:nvPicPr>
        <p:blipFill>
          <a:blip r:embed="rId3">
            <a:alphaModFix/>
          </a:blip>
          <a:stretch>
            <a:fillRect/>
          </a:stretch>
        </p:blipFill>
        <p:spPr>
          <a:xfrm>
            <a:off x="6319000" y="4479413"/>
            <a:ext cx="1286948" cy="412225"/>
          </a:xfrm>
          <a:prstGeom prst="rect">
            <a:avLst/>
          </a:prstGeom>
          <a:noFill/>
          <a:ln>
            <a:noFill/>
          </a:ln>
        </p:spPr>
      </p:pic>
      <p:pic>
        <p:nvPicPr>
          <p:cNvPr id="74" name="Google Shape;74;p15"/>
          <p:cNvPicPr preferRelativeResize="0"/>
          <p:nvPr/>
        </p:nvPicPr>
        <p:blipFill>
          <a:blip r:embed="rId4">
            <a:alphaModFix/>
          </a:blip>
          <a:stretch>
            <a:fillRect/>
          </a:stretch>
        </p:blipFill>
        <p:spPr>
          <a:xfrm>
            <a:off x="7605950" y="4404575"/>
            <a:ext cx="1207500" cy="561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928D6"/>
            </a:gs>
            <a:gs pos="100000">
              <a:srgbClr val="A837E6"/>
            </a:gs>
          </a:gsLst>
          <a:lin ang="8100019" scaled="0"/>
        </a:gradFill>
        <a:effectLst/>
      </p:bgPr>
    </p:bg>
    <p:spTree>
      <p:nvGrpSpPr>
        <p:cNvPr id="1" name="Shape 78"/>
        <p:cNvGrpSpPr/>
        <p:nvPr/>
      </p:nvGrpSpPr>
      <p:grpSpPr>
        <a:xfrm>
          <a:off x="0" y="0"/>
          <a:ext cx="0" cy="0"/>
          <a:chOff x="0" y="0"/>
          <a:chExt cx="0" cy="0"/>
        </a:xfrm>
      </p:grpSpPr>
      <p:sp>
        <p:nvSpPr>
          <p:cNvPr id="79" name="Google Shape;79;p16"/>
          <p:cNvSpPr txBox="1"/>
          <p:nvPr/>
        </p:nvSpPr>
        <p:spPr>
          <a:xfrm>
            <a:off x="543025" y="530250"/>
            <a:ext cx="8127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900" b="1">
                <a:solidFill>
                  <a:schemeClr val="lt1"/>
                </a:solidFill>
                <a:latin typeface="Montserrat"/>
                <a:ea typeface="Montserrat"/>
                <a:cs typeface="Montserrat"/>
                <a:sym typeface="Montserrat"/>
              </a:rPr>
              <a:t>Questions we were holding</a:t>
            </a:r>
            <a:endParaRPr sz="2900">
              <a:solidFill>
                <a:schemeClr val="lt1"/>
              </a:solidFill>
              <a:latin typeface="Montserrat Medium"/>
              <a:ea typeface="Montserrat Medium"/>
              <a:cs typeface="Montserrat Medium"/>
              <a:sym typeface="Montserrat Medium"/>
            </a:endParaRPr>
          </a:p>
        </p:txBody>
      </p:sp>
      <p:sp>
        <p:nvSpPr>
          <p:cNvPr id="80" name="Google Shape;80;p16"/>
          <p:cNvSpPr txBox="1"/>
          <p:nvPr/>
        </p:nvSpPr>
        <p:spPr>
          <a:xfrm>
            <a:off x="685800" y="1695975"/>
            <a:ext cx="8127600" cy="14316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This isn’t about restorative justice. But how can the programme adopt a restorative approach?</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60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What does it mean to take a restorative approach to scrutiny?</a:t>
            </a:r>
            <a:endParaRPr sz="1900">
              <a:solidFill>
                <a:schemeClr val="lt1"/>
              </a:solidFill>
              <a:latin typeface="Montserrat Medium"/>
              <a:ea typeface="Montserrat Medium"/>
              <a:cs typeface="Montserrat Medium"/>
              <a:sym typeface="Montserrat Medium"/>
            </a:endParaRPr>
          </a:p>
        </p:txBody>
      </p:sp>
      <p:pic>
        <p:nvPicPr>
          <p:cNvPr id="81" name="Google Shape;81;p16"/>
          <p:cNvPicPr preferRelativeResize="0"/>
          <p:nvPr/>
        </p:nvPicPr>
        <p:blipFill>
          <a:blip r:embed="rId3">
            <a:alphaModFix/>
          </a:blip>
          <a:stretch>
            <a:fillRect/>
          </a:stretch>
        </p:blipFill>
        <p:spPr>
          <a:xfrm>
            <a:off x="6319000" y="4479413"/>
            <a:ext cx="1286948" cy="412225"/>
          </a:xfrm>
          <a:prstGeom prst="rect">
            <a:avLst/>
          </a:prstGeom>
          <a:noFill/>
          <a:ln>
            <a:noFill/>
          </a:ln>
        </p:spPr>
      </p:pic>
      <p:pic>
        <p:nvPicPr>
          <p:cNvPr id="82" name="Google Shape;82;p16"/>
          <p:cNvPicPr preferRelativeResize="0"/>
          <p:nvPr/>
        </p:nvPicPr>
        <p:blipFill>
          <a:blip r:embed="rId4">
            <a:alphaModFix/>
          </a:blip>
          <a:stretch>
            <a:fillRect/>
          </a:stretch>
        </p:blipFill>
        <p:spPr>
          <a:xfrm>
            <a:off x="7605950" y="4404575"/>
            <a:ext cx="1207500" cy="561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928D6"/>
            </a:gs>
            <a:gs pos="100000">
              <a:srgbClr val="A837E6"/>
            </a:gs>
          </a:gsLst>
          <a:lin ang="8100019" scaled="0"/>
        </a:gradFill>
        <a:effectLst/>
      </p:bgPr>
    </p:bg>
    <p:spTree>
      <p:nvGrpSpPr>
        <p:cNvPr id="1" name="Shape 86"/>
        <p:cNvGrpSpPr/>
        <p:nvPr/>
      </p:nvGrpSpPr>
      <p:grpSpPr>
        <a:xfrm>
          <a:off x="0" y="0"/>
          <a:ext cx="0" cy="0"/>
          <a:chOff x="0" y="0"/>
          <a:chExt cx="0" cy="0"/>
        </a:xfrm>
      </p:grpSpPr>
      <p:sp>
        <p:nvSpPr>
          <p:cNvPr id="87" name="Google Shape;87;p17"/>
          <p:cNvSpPr txBox="1"/>
          <p:nvPr/>
        </p:nvSpPr>
        <p:spPr>
          <a:xfrm>
            <a:off x="543025" y="911250"/>
            <a:ext cx="61017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900" b="1">
                <a:solidFill>
                  <a:schemeClr val="lt1"/>
                </a:solidFill>
                <a:latin typeface="Montserrat"/>
                <a:ea typeface="Montserrat"/>
                <a:cs typeface="Montserrat"/>
                <a:sym typeface="Montserrat"/>
              </a:rPr>
              <a:t>Restorative practice</a:t>
            </a:r>
            <a:endParaRPr sz="2900">
              <a:solidFill>
                <a:schemeClr val="lt1"/>
              </a:solidFill>
              <a:latin typeface="Montserrat Medium"/>
              <a:ea typeface="Montserrat Medium"/>
              <a:cs typeface="Montserrat Medium"/>
              <a:sym typeface="Montserrat Medium"/>
            </a:endParaRPr>
          </a:p>
        </p:txBody>
      </p:sp>
      <p:sp>
        <p:nvSpPr>
          <p:cNvPr id="88" name="Google Shape;88;p17"/>
          <p:cNvSpPr txBox="1"/>
          <p:nvPr/>
        </p:nvSpPr>
        <p:spPr>
          <a:xfrm>
            <a:off x="543025" y="1697000"/>
            <a:ext cx="7788600" cy="286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solidFill>
                  <a:schemeClr val="lt1"/>
                </a:solidFill>
                <a:latin typeface="Montserrat"/>
                <a:ea typeface="Montserrat"/>
                <a:cs typeface="Montserrat"/>
                <a:sym typeface="Montserrat"/>
              </a:rPr>
              <a:t>Restorative principles</a:t>
            </a:r>
            <a:endParaRPr sz="1900" b="1">
              <a:solidFill>
                <a:schemeClr val="lt1"/>
              </a:solidFill>
              <a:latin typeface="Montserrat"/>
              <a:ea typeface="Montserrat"/>
              <a:cs typeface="Montserrat"/>
              <a:sym typeface="Montserrat"/>
            </a:endParaRPr>
          </a:p>
          <a:p>
            <a:pPr marL="0" lvl="0" indent="0" algn="l" rtl="0">
              <a:spcBef>
                <a:spcPts val="1000"/>
              </a:spcBef>
              <a:spcAft>
                <a:spcPts val="0"/>
              </a:spcAft>
              <a:buNone/>
            </a:pPr>
            <a:r>
              <a:rPr lang="en-GB" sz="1900">
                <a:solidFill>
                  <a:schemeClr val="lt1"/>
                </a:solidFill>
                <a:latin typeface="Montserrat Medium"/>
                <a:ea typeface="Montserrat Medium"/>
                <a:cs typeface="Montserrat Medium"/>
                <a:sym typeface="Montserrat Medium"/>
              </a:rPr>
              <a:t>1. Fair process</a:t>
            </a:r>
            <a:endParaRPr sz="19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r>
              <a:rPr lang="en-GB" sz="1900">
                <a:solidFill>
                  <a:schemeClr val="lt1"/>
                </a:solidFill>
                <a:latin typeface="Montserrat Medium"/>
                <a:ea typeface="Montserrat Medium"/>
                <a:cs typeface="Montserrat Medium"/>
                <a:sym typeface="Montserrat Medium"/>
              </a:rPr>
              <a:t>2. Voice</a:t>
            </a:r>
            <a:endParaRPr sz="19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r>
              <a:rPr lang="en-GB" sz="1900">
                <a:solidFill>
                  <a:schemeClr val="lt1"/>
                </a:solidFill>
                <a:latin typeface="Montserrat Medium"/>
                <a:ea typeface="Montserrat Medium"/>
                <a:cs typeface="Montserrat Medium"/>
                <a:sym typeface="Montserrat Medium"/>
              </a:rPr>
              <a:t>3. Accountable</a:t>
            </a:r>
            <a:endParaRPr sz="19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r>
              <a:rPr lang="en-GB" sz="1900">
                <a:solidFill>
                  <a:schemeClr val="lt1"/>
                </a:solidFill>
                <a:latin typeface="Montserrat Medium"/>
                <a:ea typeface="Montserrat Medium"/>
                <a:cs typeface="Montserrat Medium"/>
                <a:sym typeface="Montserrat Medium"/>
              </a:rPr>
              <a:t>4. Working 'with'</a:t>
            </a:r>
            <a:endParaRPr sz="19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r>
              <a:rPr lang="en-GB" sz="1900">
                <a:solidFill>
                  <a:schemeClr val="lt1"/>
                </a:solidFill>
                <a:latin typeface="Montserrat Medium"/>
                <a:ea typeface="Montserrat Medium"/>
                <a:cs typeface="Montserrat Medium"/>
                <a:sym typeface="Montserrat Medium"/>
              </a:rPr>
              <a:t>5. Restorative questions</a:t>
            </a:r>
            <a:endParaRPr sz="19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endParaRPr sz="19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r>
              <a:rPr lang="en-GB" sz="1900">
                <a:solidFill>
                  <a:schemeClr val="lt1"/>
                </a:solidFill>
                <a:latin typeface="Montserrat Medium"/>
                <a:ea typeface="Montserrat Medium"/>
                <a:cs typeface="Montserrat Medium"/>
                <a:sym typeface="Montserrat Medium"/>
              </a:rPr>
              <a:t>And: be context-led</a:t>
            </a:r>
            <a:endParaRPr sz="19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pic>
        <p:nvPicPr>
          <p:cNvPr id="89" name="Google Shape;89;p17"/>
          <p:cNvPicPr preferRelativeResize="0"/>
          <p:nvPr/>
        </p:nvPicPr>
        <p:blipFill>
          <a:blip r:embed="rId3">
            <a:alphaModFix/>
          </a:blip>
          <a:stretch>
            <a:fillRect/>
          </a:stretch>
        </p:blipFill>
        <p:spPr>
          <a:xfrm>
            <a:off x="6319000" y="4479413"/>
            <a:ext cx="1286948" cy="412225"/>
          </a:xfrm>
          <a:prstGeom prst="rect">
            <a:avLst/>
          </a:prstGeom>
          <a:noFill/>
          <a:ln>
            <a:noFill/>
          </a:ln>
        </p:spPr>
      </p:pic>
      <p:pic>
        <p:nvPicPr>
          <p:cNvPr id="90" name="Google Shape;90;p17"/>
          <p:cNvPicPr preferRelativeResize="0"/>
          <p:nvPr/>
        </p:nvPicPr>
        <p:blipFill>
          <a:blip r:embed="rId4">
            <a:alphaModFix/>
          </a:blip>
          <a:stretch>
            <a:fillRect/>
          </a:stretch>
        </p:blipFill>
        <p:spPr>
          <a:xfrm>
            <a:off x="7605950" y="4404575"/>
            <a:ext cx="1207500" cy="561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928D6"/>
            </a:gs>
            <a:gs pos="100000">
              <a:srgbClr val="A837E6"/>
            </a:gs>
          </a:gsLst>
          <a:lin ang="8100019" scaled="0"/>
        </a:gradFill>
        <a:effectLst/>
      </p:bgPr>
    </p:bg>
    <p:spTree>
      <p:nvGrpSpPr>
        <p:cNvPr id="1" name="Shape 94"/>
        <p:cNvGrpSpPr/>
        <p:nvPr/>
      </p:nvGrpSpPr>
      <p:grpSpPr>
        <a:xfrm>
          <a:off x="0" y="0"/>
          <a:ext cx="0" cy="0"/>
          <a:chOff x="0" y="0"/>
          <a:chExt cx="0" cy="0"/>
        </a:xfrm>
      </p:grpSpPr>
      <p:sp>
        <p:nvSpPr>
          <p:cNvPr id="95" name="Google Shape;95;p18"/>
          <p:cNvSpPr txBox="1"/>
          <p:nvPr/>
        </p:nvSpPr>
        <p:spPr>
          <a:xfrm>
            <a:off x="570825" y="318125"/>
            <a:ext cx="777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900" b="1">
                <a:solidFill>
                  <a:schemeClr val="lt1"/>
                </a:solidFill>
                <a:latin typeface="Montserrat"/>
                <a:ea typeface="Montserrat"/>
                <a:cs typeface="Montserrat"/>
                <a:sym typeface="Montserrat"/>
              </a:rPr>
              <a:t>Restorative scrutiny: </a:t>
            </a:r>
            <a:endParaRPr sz="29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2300" b="1">
                <a:solidFill>
                  <a:schemeClr val="lt1"/>
                </a:solidFill>
                <a:latin typeface="Montserrat"/>
                <a:ea typeface="Montserrat"/>
                <a:cs typeface="Montserrat"/>
                <a:sym typeface="Montserrat"/>
              </a:rPr>
              <a:t>Good practice consultation framework</a:t>
            </a:r>
            <a:endParaRPr sz="2300" b="1">
              <a:solidFill>
                <a:schemeClr val="lt1"/>
              </a:solidFill>
              <a:latin typeface="Montserrat"/>
              <a:ea typeface="Montserrat"/>
              <a:cs typeface="Montserrat"/>
              <a:sym typeface="Montserrat"/>
            </a:endParaRPr>
          </a:p>
        </p:txBody>
      </p:sp>
      <p:pic>
        <p:nvPicPr>
          <p:cNvPr id="96" name="Google Shape;96;p18"/>
          <p:cNvPicPr preferRelativeResize="0"/>
          <p:nvPr/>
        </p:nvPicPr>
        <p:blipFill rotWithShape="1">
          <a:blip r:embed="rId3">
            <a:alphaModFix/>
          </a:blip>
          <a:srcRect l="26810" t="32648" r="26972" b="30519"/>
          <a:stretch/>
        </p:blipFill>
        <p:spPr>
          <a:xfrm>
            <a:off x="658000" y="1656825"/>
            <a:ext cx="5598351" cy="2788525"/>
          </a:xfrm>
          <a:prstGeom prst="rect">
            <a:avLst/>
          </a:prstGeom>
          <a:noFill/>
          <a:ln>
            <a:noFill/>
          </a:ln>
        </p:spPr>
      </p:pic>
      <p:sp>
        <p:nvSpPr>
          <p:cNvPr id="97" name="Google Shape;97;p18"/>
          <p:cNvSpPr txBox="1"/>
          <p:nvPr/>
        </p:nvSpPr>
        <p:spPr>
          <a:xfrm>
            <a:off x="6366825" y="1629050"/>
            <a:ext cx="25365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chemeClr val="lt1"/>
                </a:solidFill>
                <a:latin typeface="Montserrat Medium"/>
                <a:ea typeface="Montserrat Medium"/>
                <a:cs typeface="Montserrat Medium"/>
                <a:sym typeface="Montserrat Medium"/>
              </a:rPr>
              <a:t>TRAUMA INFORMED Grounded in a thorough understanding of the impacts of trauma, to avoid causing further harm to the people affected by the Grenfell tragedy</a:t>
            </a:r>
            <a:endParaRPr sz="700">
              <a:solidFill>
                <a:schemeClr val="lt1"/>
              </a:solidFill>
            </a:endParaRPr>
          </a:p>
        </p:txBody>
      </p:sp>
      <p:sp>
        <p:nvSpPr>
          <p:cNvPr id="98" name="Google Shape;98;p18"/>
          <p:cNvSpPr txBox="1"/>
          <p:nvPr/>
        </p:nvSpPr>
        <p:spPr>
          <a:xfrm>
            <a:off x="6374150" y="3206350"/>
            <a:ext cx="253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chemeClr val="lt1"/>
                </a:solidFill>
                <a:latin typeface="Montserrat Medium"/>
                <a:ea typeface="Montserrat Medium"/>
                <a:cs typeface="Montserrat Medium"/>
                <a:sym typeface="Montserrat Medium"/>
              </a:rPr>
              <a:t>RESTORATIVE A focus on repairing relationships and supporting the search for justice and hope in Grenfell</a:t>
            </a:r>
            <a:endParaRPr>
              <a:solidFill>
                <a:schemeClr val="lt1"/>
              </a:solidFill>
            </a:endParaRPr>
          </a:p>
        </p:txBody>
      </p:sp>
      <p:pic>
        <p:nvPicPr>
          <p:cNvPr id="99" name="Google Shape;99;p18"/>
          <p:cNvPicPr preferRelativeResize="0"/>
          <p:nvPr/>
        </p:nvPicPr>
        <p:blipFill>
          <a:blip r:embed="rId4">
            <a:alphaModFix/>
          </a:blip>
          <a:stretch>
            <a:fillRect/>
          </a:stretch>
        </p:blipFill>
        <p:spPr>
          <a:xfrm>
            <a:off x="6319000" y="4479413"/>
            <a:ext cx="1286948" cy="412225"/>
          </a:xfrm>
          <a:prstGeom prst="rect">
            <a:avLst/>
          </a:prstGeom>
          <a:noFill/>
          <a:ln>
            <a:noFill/>
          </a:ln>
        </p:spPr>
      </p:pic>
      <p:pic>
        <p:nvPicPr>
          <p:cNvPr id="100" name="Google Shape;100;p18"/>
          <p:cNvPicPr preferRelativeResize="0"/>
          <p:nvPr/>
        </p:nvPicPr>
        <p:blipFill>
          <a:blip r:embed="rId5">
            <a:alphaModFix/>
          </a:blip>
          <a:stretch>
            <a:fillRect/>
          </a:stretch>
        </p:blipFill>
        <p:spPr>
          <a:xfrm>
            <a:off x="7605950" y="4404575"/>
            <a:ext cx="1207500" cy="561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928D6"/>
            </a:gs>
            <a:gs pos="100000">
              <a:srgbClr val="A837E6"/>
            </a:gs>
          </a:gsLst>
          <a:lin ang="8100019" scaled="0"/>
        </a:gradFill>
        <a:effectLst/>
      </p:bgPr>
    </p:bg>
    <p:spTree>
      <p:nvGrpSpPr>
        <p:cNvPr id="1" name="Shape 104"/>
        <p:cNvGrpSpPr/>
        <p:nvPr/>
      </p:nvGrpSpPr>
      <p:grpSpPr>
        <a:xfrm>
          <a:off x="0" y="0"/>
          <a:ext cx="0" cy="0"/>
          <a:chOff x="0" y="0"/>
          <a:chExt cx="0" cy="0"/>
        </a:xfrm>
      </p:grpSpPr>
      <p:sp>
        <p:nvSpPr>
          <p:cNvPr id="105" name="Google Shape;105;p19"/>
          <p:cNvSpPr txBox="1"/>
          <p:nvPr/>
        </p:nvSpPr>
        <p:spPr>
          <a:xfrm>
            <a:off x="570825" y="318125"/>
            <a:ext cx="77700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900" b="1">
                <a:solidFill>
                  <a:schemeClr val="lt1"/>
                </a:solidFill>
                <a:latin typeface="Montserrat"/>
                <a:ea typeface="Montserrat"/>
                <a:cs typeface="Montserrat"/>
                <a:sym typeface="Montserrat"/>
              </a:rPr>
              <a:t>Restorative scrutiny: some things we advised RBKC</a:t>
            </a:r>
            <a:endParaRPr sz="2900" b="1">
              <a:solidFill>
                <a:schemeClr val="lt1"/>
              </a:solidFill>
              <a:latin typeface="Montserrat"/>
              <a:ea typeface="Montserrat"/>
              <a:cs typeface="Montserrat"/>
              <a:sym typeface="Montserrat"/>
            </a:endParaRPr>
          </a:p>
        </p:txBody>
      </p:sp>
      <p:sp>
        <p:nvSpPr>
          <p:cNvPr id="106" name="Google Shape;106;p19"/>
          <p:cNvSpPr txBox="1"/>
          <p:nvPr/>
        </p:nvSpPr>
        <p:spPr>
          <a:xfrm>
            <a:off x="543025" y="1544600"/>
            <a:ext cx="7788600" cy="3063000"/>
          </a:xfrm>
          <a:prstGeom prst="rect">
            <a:avLst/>
          </a:prstGeom>
          <a:noFill/>
          <a:ln>
            <a:noFill/>
          </a:ln>
        </p:spPr>
        <p:txBody>
          <a:bodyPr spcFirstLastPara="1" wrap="square" lIns="91425" tIns="91425" rIns="91425" bIns="91425" anchor="t" anchorCtr="0">
            <a:spAutoFit/>
          </a:bodyPr>
          <a:lstStyle/>
          <a:p>
            <a:pPr marL="457200" marR="0" lvl="0" indent="-349250" algn="l" rtl="0">
              <a:lnSpc>
                <a:spcPct val="100000"/>
              </a:lnSpc>
              <a:spcBef>
                <a:spcPts val="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Slow down!</a:t>
            </a:r>
            <a:endParaRPr sz="1900">
              <a:solidFill>
                <a:schemeClr val="lt1"/>
              </a:solidFill>
              <a:latin typeface="Montserrat Medium"/>
              <a:ea typeface="Montserrat Medium"/>
              <a:cs typeface="Montserrat Medium"/>
              <a:sym typeface="Montserrat Medium"/>
            </a:endParaRPr>
          </a:p>
          <a:p>
            <a:pPr marL="457200" marR="0" lvl="0" indent="-349250" algn="l" rtl="0">
              <a:lnSpc>
                <a:spcPct val="100000"/>
              </a:lnSpc>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Pay attention to facilitation</a:t>
            </a:r>
            <a:endParaRPr sz="1900">
              <a:solidFill>
                <a:schemeClr val="lt1"/>
              </a:solidFill>
              <a:latin typeface="Montserrat Medium"/>
              <a:ea typeface="Montserrat Medium"/>
              <a:cs typeface="Montserrat Medium"/>
              <a:sym typeface="Montserrat Medium"/>
            </a:endParaRPr>
          </a:p>
          <a:p>
            <a:pPr marL="457200" marR="0" lvl="0" indent="-349250" algn="l" rtl="0">
              <a:lnSpc>
                <a:spcPct val="100000"/>
              </a:lnSpc>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Set clear boundaries</a:t>
            </a:r>
            <a:endParaRPr sz="1900">
              <a:solidFill>
                <a:schemeClr val="lt1"/>
              </a:solidFill>
              <a:latin typeface="Montserrat Medium"/>
              <a:ea typeface="Montserrat Medium"/>
              <a:cs typeface="Montserrat Medium"/>
              <a:sym typeface="Montserrat Medium"/>
            </a:endParaRPr>
          </a:p>
          <a:p>
            <a:pPr marL="457200" marR="0" lvl="0" indent="-349250" algn="l" rtl="0">
              <a:lnSpc>
                <a:spcPct val="100000"/>
              </a:lnSpc>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Be future-focused</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The Council should engage as an active participant</a:t>
            </a:r>
            <a:endParaRPr sz="1900">
              <a:solidFill>
                <a:schemeClr val="lt1"/>
              </a:solidFill>
              <a:latin typeface="Montserrat Medium"/>
              <a:ea typeface="Montserrat Medium"/>
              <a:cs typeface="Montserrat Medium"/>
              <a:sym typeface="Montserrat Medium"/>
            </a:endParaRPr>
          </a:p>
          <a:p>
            <a:pPr marL="457200" marR="0" lvl="0" indent="-349250" algn="l" rtl="0">
              <a:lnSpc>
                <a:spcPct val="100000"/>
              </a:lnSpc>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Don’t over promise, share trade offs</a:t>
            </a:r>
            <a:endParaRPr sz="1900">
              <a:solidFill>
                <a:schemeClr val="lt1"/>
              </a:solidFill>
              <a:latin typeface="Montserrat Medium"/>
              <a:ea typeface="Montserrat Medium"/>
              <a:cs typeface="Montserrat Medium"/>
              <a:sym typeface="Montserrat Medium"/>
            </a:endParaRPr>
          </a:p>
          <a:p>
            <a:pPr marL="457200" marR="0" lvl="0" indent="-349250" algn="l" rtl="0">
              <a:lnSpc>
                <a:spcPct val="100000"/>
              </a:lnSpc>
              <a:spcBef>
                <a:spcPts val="600"/>
              </a:spcBef>
              <a:spcAft>
                <a:spcPts val="0"/>
              </a:spcAft>
              <a:buClr>
                <a:schemeClr val="lt1"/>
              </a:buClr>
              <a:buSzPts val="1900"/>
              <a:buFont typeface="Montserrat Medium"/>
              <a:buChar char="●"/>
            </a:pPr>
            <a:r>
              <a:rPr lang="en-GB" sz="1900">
                <a:solidFill>
                  <a:schemeClr val="lt1"/>
                </a:solidFill>
                <a:latin typeface="Montserrat Medium"/>
                <a:ea typeface="Montserrat Medium"/>
                <a:cs typeface="Montserrat Medium"/>
                <a:sym typeface="Montserrat Medium"/>
              </a:rPr>
              <a:t>Focus on context, trauma and relationships</a:t>
            </a:r>
            <a:endParaRPr sz="1900">
              <a:solidFill>
                <a:schemeClr val="lt1"/>
              </a:solidFill>
              <a:latin typeface="Montserrat Medium"/>
              <a:ea typeface="Montserrat Medium"/>
              <a:cs typeface="Montserrat Medium"/>
              <a:sym typeface="Montserrat Medium"/>
            </a:endParaRPr>
          </a:p>
          <a:p>
            <a:pPr marL="0" lvl="0" indent="0" algn="l" rtl="0">
              <a:spcBef>
                <a:spcPts val="600"/>
              </a:spcBef>
              <a:spcAft>
                <a:spcPts val="0"/>
              </a:spcAft>
              <a:buNone/>
            </a:pPr>
            <a:endParaRPr sz="1900">
              <a:solidFill>
                <a:schemeClr val="lt1"/>
              </a:solidFill>
              <a:latin typeface="Montserrat Medium"/>
              <a:ea typeface="Montserrat Medium"/>
              <a:cs typeface="Montserrat Medium"/>
              <a:sym typeface="Montserrat Medium"/>
            </a:endParaRPr>
          </a:p>
        </p:txBody>
      </p:sp>
      <p:pic>
        <p:nvPicPr>
          <p:cNvPr id="107" name="Google Shape;107;p19"/>
          <p:cNvPicPr preferRelativeResize="0"/>
          <p:nvPr/>
        </p:nvPicPr>
        <p:blipFill>
          <a:blip r:embed="rId3">
            <a:alphaModFix/>
          </a:blip>
          <a:stretch>
            <a:fillRect/>
          </a:stretch>
        </p:blipFill>
        <p:spPr>
          <a:xfrm>
            <a:off x="6319000" y="4479413"/>
            <a:ext cx="1286948" cy="412225"/>
          </a:xfrm>
          <a:prstGeom prst="rect">
            <a:avLst/>
          </a:prstGeom>
          <a:noFill/>
          <a:ln>
            <a:noFill/>
          </a:ln>
        </p:spPr>
      </p:pic>
      <p:pic>
        <p:nvPicPr>
          <p:cNvPr id="108" name="Google Shape;108;p19"/>
          <p:cNvPicPr preferRelativeResize="0"/>
          <p:nvPr/>
        </p:nvPicPr>
        <p:blipFill>
          <a:blip r:embed="rId4">
            <a:alphaModFix/>
          </a:blip>
          <a:stretch>
            <a:fillRect/>
          </a:stretch>
        </p:blipFill>
        <p:spPr>
          <a:xfrm>
            <a:off x="7605950" y="4404575"/>
            <a:ext cx="1207500" cy="561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928D6"/>
            </a:gs>
            <a:gs pos="100000">
              <a:srgbClr val="A837E6"/>
            </a:gs>
          </a:gsLst>
          <a:lin ang="8100019" scaled="0"/>
        </a:gradFill>
        <a:effectLst/>
      </p:bgPr>
    </p:bg>
    <p:spTree>
      <p:nvGrpSpPr>
        <p:cNvPr id="1" name="Shape 112"/>
        <p:cNvGrpSpPr/>
        <p:nvPr/>
      </p:nvGrpSpPr>
      <p:grpSpPr>
        <a:xfrm>
          <a:off x="0" y="0"/>
          <a:ext cx="0" cy="0"/>
          <a:chOff x="0" y="0"/>
          <a:chExt cx="0" cy="0"/>
        </a:xfrm>
      </p:grpSpPr>
      <p:sp>
        <p:nvSpPr>
          <p:cNvPr id="113" name="Google Shape;113;p20"/>
          <p:cNvSpPr txBox="1"/>
          <p:nvPr/>
        </p:nvSpPr>
        <p:spPr>
          <a:xfrm>
            <a:off x="570825" y="318125"/>
            <a:ext cx="8409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900" b="1">
                <a:solidFill>
                  <a:schemeClr val="lt1"/>
                </a:solidFill>
                <a:latin typeface="Montserrat"/>
                <a:ea typeface="Montserrat"/>
                <a:cs typeface="Montserrat"/>
                <a:sym typeface="Montserrat"/>
              </a:rPr>
              <a:t>Where next: future monitoring &amp; scrutiny</a:t>
            </a:r>
            <a:endParaRPr sz="2900" b="1">
              <a:solidFill>
                <a:schemeClr val="lt1"/>
              </a:solidFill>
              <a:latin typeface="Montserrat"/>
              <a:ea typeface="Montserrat"/>
              <a:cs typeface="Montserrat"/>
              <a:sym typeface="Montserrat"/>
            </a:endParaRPr>
          </a:p>
        </p:txBody>
      </p:sp>
      <p:sp>
        <p:nvSpPr>
          <p:cNvPr id="114" name="Google Shape;114;p20"/>
          <p:cNvSpPr txBox="1"/>
          <p:nvPr/>
        </p:nvSpPr>
        <p:spPr>
          <a:xfrm>
            <a:off x="543025" y="1087400"/>
            <a:ext cx="7788600" cy="3185457"/>
          </a:xfrm>
          <a:prstGeom prst="rect">
            <a:avLst/>
          </a:prstGeom>
          <a:noFill/>
          <a:ln>
            <a:noFill/>
          </a:ln>
        </p:spPr>
        <p:txBody>
          <a:bodyPr spcFirstLastPara="1" wrap="square" lIns="91425" tIns="91425" rIns="91425" bIns="91425" anchor="t" anchorCtr="0">
            <a:spAutoFit/>
          </a:bodyPr>
          <a:lstStyle/>
          <a:p>
            <a:pPr marL="457200" lvl="0" indent="-336550" algn="l" rtl="0">
              <a:spcBef>
                <a:spcPts val="1000"/>
              </a:spcBef>
              <a:spcAft>
                <a:spcPts val="0"/>
              </a:spcAft>
              <a:buClr>
                <a:schemeClr val="lt1"/>
              </a:buClr>
              <a:buSzPts val="1700"/>
              <a:buFont typeface="Montserrat Medium"/>
              <a:buChar char="●"/>
            </a:pPr>
            <a:r>
              <a:rPr lang="en-GB" sz="1700">
                <a:solidFill>
                  <a:schemeClr val="lt1"/>
                </a:solidFill>
                <a:latin typeface="Montserrat Medium"/>
                <a:ea typeface="Montserrat Medium"/>
                <a:cs typeface="Montserrat Medium"/>
                <a:sym typeface="Montserrat Medium"/>
              </a:rPr>
              <a:t>Ensuring the </a:t>
            </a:r>
            <a:r>
              <a:rPr lang="en-GB" sz="1700" dirty="0">
                <a:solidFill>
                  <a:schemeClr val="lt1"/>
                </a:solidFill>
                <a:latin typeface="Montserrat Medium"/>
                <a:ea typeface="Montserrat Medium"/>
                <a:cs typeface="Montserrat Medium"/>
                <a:sym typeface="Montserrat Medium"/>
              </a:rPr>
              <a:t>programme is being delivered as intended, support is meeting people’s needs, and resources are used well. </a:t>
            </a:r>
            <a:endParaRPr sz="1700" dirty="0">
              <a:solidFill>
                <a:schemeClr val="lt1"/>
              </a:solidFill>
              <a:latin typeface="Montserrat Medium"/>
              <a:ea typeface="Montserrat Medium"/>
              <a:cs typeface="Montserrat Medium"/>
              <a:sym typeface="Montserrat Medium"/>
            </a:endParaRPr>
          </a:p>
          <a:p>
            <a:pPr marL="457200" lvl="0" indent="-336550" algn="l" rtl="0">
              <a:spcBef>
                <a:spcPts val="400"/>
              </a:spcBef>
              <a:spcAft>
                <a:spcPts val="0"/>
              </a:spcAft>
              <a:buClr>
                <a:schemeClr val="lt1"/>
              </a:buClr>
              <a:buSzPts val="1700"/>
              <a:buFont typeface="Montserrat Medium"/>
              <a:buChar char="●"/>
            </a:pPr>
            <a:r>
              <a:rPr lang="en-GB" sz="1700" dirty="0">
                <a:solidFill>
                  <a:schemeClr val="lt1"/>
                </a:solidFill>
                <a:latin typeface="Montserrat Medium"/>
                <a:ea typeface="Montserrat Medium"/>
                <a:cs typeface="Montserrat Medium"/>
                <a:sym typeface="Montserrat Medium"/>
              </a:rPr>
              <a:t>Providing clear information about the programme and how well it is working.</a:t>
            </a:r>
            <a:endParaRPr sz="1700" dirty="0">
              <a:solidFill>
                <a:schemeClr val="lt1"/>
              </a:solidFill>
              <a:latin typeface="Montserrat Medium"/>
              <a:ea typeface="Montserrat Medium"/>
              <a:cs typeface="Montserrat Medium"/>
              <a:sym typeface="Montserrat Medium"/>
            </a:endParaRPr>
          </a:p>
          <a:p>
            <a:pPr marL="457200" lvl="0" indent="-336550" algn="l" rtl="0">
              <a:spcBef>
                <a:spcPts val="400"/>
              </a:spcBef>
              <a:spcAft>
                <a:spcPts val="0"/>
              </a:spcAft>
              <a:buClr>
                <a:schemeClr val="lt1"/>
              </a:buClr>
              <a:buSzPts val="1700"/>
              <a:buFont typeface="Montserrat Medium"/>
              <a:buChar char="●"/>
            </a:pPr>
            <a:r>
              <a:rPr lang="en-GB" sz="1700" dirty="0">
                <a:solidFill>
                  <a:schemeClr val="lt1"/>
                </a:solidFill>
                <a:latin typeface="Montserrat Medium"/>
                <a:ea typeface="Montserrat Medium"/>
                <a:cs typeface="Montserrat Medium"/>
                <a:sym typeface="Montserrat Medium"/>
              </a:rPr>
              <a:t>Listening to feedback to shape and improve the programme.</a:t>
            </a:r>
            <a:endParaRPr sz="1700" dirty="0">
              <a:solidFill>
                <a:schemeClr val="lt1"/>
              </a:solidFill>
              <a:latin typeface="Montserrat Medium"/>
              <a:ea typeface="Montserrat Medium"/>
              <a:cs typeface="Montserrat Medium"/>
              <a:sym typeface="Montserrat Medium"/>
            </a:endParaRPr>
          </a:p>
          <a:p>
            <a:pPr marL="457200" lvl="0" indent="-336550" algn="l" rtl="0">
              <a:spcBef>
                <a:spcPts val="400"/>
              </a:spcBef>
              <a:spcAft>
                <a:spcPts val="0"/>
              </a:spcAft>
              <a:buClr>
                <a:schemeClr val="lt1"/>
              </a:buClr>
              <a:buSzPts val="1700"/>
              <a:buFont typeface="Montserrat Medium"/>
              <a:buChar char="●"/>
            </a:pPr>
            <a:r>
              <a:rPr lang="en-GB" sz="1700" dirty="0">
                <a:solidFill>
                  <a:schemeClr val="lt1"/>
                </a:solidFill>
                <a:latin typeface="Montserrat Medium"/>
                <a:ea typeface="Montserrat Medium"/>
                <a:cs typeface="Montserrat Medium"/>
                <a:sym typeface="Montserrat Medium"/>
              </a:rPr>
              <a:t>Identifying challenges relating to wider Council services and raising these with the Council to influence change.</a:t>
            </a:r>
            <a:endParaRPr sz="1700" dirty="0">
              <a:solidFill>
                <a:schemeClr val="lt1"/>
              </a:solidFill>
              <a:latin typeface="Montserrat Medium"/>
              <a:ea typeface="Montserrat Medium"/>
              <a:cs typeface="Montserrat Medium"/>
              <a:sym typeface="Montserrat Medium"/>
            </a:endParaRPr>
          </a:p>
          <a:p>
            <a:pPr marL="457200" lvl="0" indent="-336550" algn="l" rtl="0">
              <a:spcBef>
                <a:spcPts val="400"/>
              </a:spcBef>
              <a:spcAft>
                <a:spcPts val="400"/>
              </a:spcAft>
              <a:buClr>
                <a:schemeClr val="lt1"/>
              </a:buClr>
              <a:buSzPts val="1700"/>
              <a:buFont typeface="Montserrat Medium"/>
              <a:buChar char="●"/>
            </a:pPr>
            <a:r>
              <a:rPr lang="en-GB" sz="1700" dirty="0">
                <a:solidFill>
                  <a:schemeClr val="lt1"/>
                </a:solidFill>
                <a:latin typeface="Montserrat Medium"/>
                <a:ea typeface="Montserrat Medium"/>
                <a:cs typeface="Montserrat Medium"/>
                <a:sym typeface="Montserrat Medium"/>
              </a:rPr>
              <a:t>Taking a restorative approach to reduce harm and repair relationships, and building capacity for restorative ways of working for the long term.</a:t>
            </a:r>
            <a:endParaRPr sz="1700" dirty="0">
              <a:solidFill>
                <a:schemeClr val="lt1"/>
              </a:solidFill>
              <a:latin typeface="Montserrat Medium"/>
              <a:ea typeface="Montserrat Medium"/>
              <a:cs typeface="Montserrat Medium"/>
              <a:sym typeface="Montserrat Medium"/>
            </a:endParaRPr>
          </a:p>
        </p:txBody>
      </p:sp>
      <p:pic>
        <p:nvPicPr>
          <p:cNvPr id="115" name="Google Shape;115;p20"/>
          <p:cNvPicPr preferRelativeResize="0"/>
          <p:nvPr/>
        </p:nvPicPr>
        <p:blipFill>
          <a:blip r:embed="rId3">
            <a:alphaModFix/>
          </a:blip>
          <a:stretch>
            <a:fillRect/>
          </a:stretch>
        </p:blipFill>
        <p:spPr>
          <a:xfrm>
            <a:off x="6319000" y="4479413"/>
            <a:ext cx="1286948" cy="412225"/>
          </a:xfrm>
          <a:prstGeom prst="rect">
            <a:avLst/>
          </a:prstGeom>
          <a:noFill/>
          <a:ln>
            <a:noFill/>
          </a:ln>
        </p:spPr>
      </p:pic>
      <p:pic>
        <p:nvPicPr>
          <p:cNvPr id="116" name="Google Shape;116;p20"/>
          <p:cNvPicPr preferRelativeResize="0"/>
          <p:nvPr/>
        </p:nvPicPr>
        <p:blipFill>
          <a:blip r:embed="rId4">
            <a:alphaModFix/>
          </a:blip>
          <a:stretch>
            <a:fillRect/>
          </a:stretch>
        </p:blipFill>
        <p:spPr>
          <a:xfrm>
            <a:off x="7605950" y="4404575"/>
            <a:ext cx="1207500" cy="5619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928D6"/>
            </a:gs>
            <a:gs pos="100000">
              <a:srgbClr val="A837E6"/>
            </a:gs>
          </a:gsLst>
          <a:lin ang="8100019" scaled="0"/>
        </a:gradFill>
        <a:effectLst/>
      </p:bgPr>
    </p:bg>
    <p:spTree>
      <p:nvGrpSpPr>
        <p:cNvPr id="1" name="Shape 120"/>
        <p:cNvGrpSpPr/>
        <p:nvPr/>
      </p:nvGrpSpPr>
      <p:grpSpPr>
        <a:xfrm>
          <a:off x="0" y="0"/>
          <a:ext cx="0" cy="0"/>
          <a:chOff x="0" y="0"/>
          <a:chExt cx="0" cy="0"/>
        </a:xfrm>
      </p:grpSpPr>
      <p:sp>
        <p:nvSpPr>
          <p:cNvPr id="121" name="Google Shape;121;p21"/>
          <p:cNvSpPr txBox="1"/>
          <p:nvPr/>
        </p:nvSpPr>
        <p:spPr>
          <a:xfrm>
            <a:off x="570825" y="318125"/>
            <a:ext cx="77700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900" b="1">
                <a:solidFill>
                  <a:schemeClr val="lt1"/>
                </a:solidFill>
                <a:latin typeface="Montserrat"/>
                <a:ea typeface="Montserrat"/>
                <a:cs typeface="Montserrat"/>
                <a:sym typeface="Montserrat"/>
              </a:rPr>
              <a:t>Where next: recommendations for the wider council</a:t>
            </a:r>
            <a:endParaRPr sz="2900" b="1">
              <a:solidFill>
                <a:schemeClr val="lt1"/>
              </a:solidFill>
              <a:latin typeface="Montserrat"/>
              <a:ea typeface="Montserrat"/>
              <a:cs typeface="Montserrat"/>
              <a:sym typeface="Montserrat"/>
            </a:endParaRPr>
          </a:p>
        </p:txBody>
      </p:sp>
      <p:sp>
        <p:nvSpPr>
          <p:cNvPr id="122" name="Google Shape;122;p21"/>
          <p:cNvSpPr txBox="1"/>
          <p:nvPr/>
        </p:nvSpPr>
        <p:spPr>
          <a:xfrm>
            <a:off x="543025" y="1697000"/>
            <a:ext cx="7788600" cy="2716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1900">
                <a:solidFill>
                  <a:schemeClr val="lt1"/>
                </a:solidFill>
                <a:latin typeface="Montserrat Medium"/>
                <a:ea typeface="Montserrat Medium"/>
                <a:cs typeface="Montserrat Medium"/>
                <a:sym typeface="Montserrat Medium"/>
              </a:rPr>
              <a:t>Recommendations for the wider council:</a:t>
            </a:r>
            <a:endParaRPr sz="1900">
              <a:solidFill>
                <a:schemeClr val="lt1"/>
              </a:solidFill>
              <a:latin typeface="Montserrat Medium"/>
              <a:ea typeface="Montserrat Medium"/>
              <a:cs typeface="Montserrat Medium"/>
              <a:sym typeface="Montserrat Medium"/>
            </a:endParaRPr>
          </a:p>
          <a:p>
            <a:pPr marL="457200" lvl="0" indent="-349250" algn="l" rtl="0">
              <a:spcBef>
                <a:spcPts val="600"/>
              </a:spcBef>
              <a:spcAft>
                <a:spcPts val="0"/>
              </a:spcAft>
              <a:buClr>
                <a:schemeClr val="lt1"/>
              </a:buClr>
              <a:buSzPts val="1900"/>
              <a:buFont typeface="Montserrat Medium"/>
              <a:buAutoNum type="arabicPeriod"/>
            </a:pPr>
            <a:r>
              <a:rPr lang="en-GB" sz="1900">
                <a:solidFill>
                  <a:schemeClr val="lt1"/>
                </a:solidFill>
                <a:latin typeface="Montserrat Medium"/>
                <a:ea typeface="Montserrat Medium"/>
                <a:cs typeface="Montserrat Medium"/>
                <a:sym typeface="Montserrat Medium"/>
              </a:rPr>
              <a:t>Improvements to the way the Council connects with and trusts residents </a:t>
            </a:r>
            <a:endParaRPr sz="1900">
              <a:solidFill>
                <a:schemeClr val="lt1"/>
              </a:solidFill>
              <a:latin typeface="Montserrat Medium"/>
              <a:ea typeface="Montserrat Medium"/>
              <a:cs typeface="Montserrat Medium"/>
              <a:sym typeface="Montserrat Medium"/>
            </a:endParaRPr>
          </a:p>
          <a:p>
            <a:pPr marL="457200" lvl="0" indent="-349250" algn="l" rtl="0">
              <a:spcBef>
                <a:spcPts val="300"/>
              </a:spcBef>
              <a:spcAft>
                <a:spcPts val="0"/>
              </a:spcAft>
              <a:buClr>
                <a:schemeClr val="lt1"/>
              </a:buClr>
              <a:buSzPts val="1900"/>
              <a:buFont typeface="Montserrat Medium"/>
              <a:buAutoNum type="arabicPeriod"/>
            </a:pPr>
            <a:r>
              <a:rPr lang="en-GB" sz="1900">
                <a:solidFill>
                  <a:schemeClr val="lt1"/>
                </a:solidFill>
                <a:latin typeface="Montserrat Medium"/>
                <a:ea typeface="Montserrat Medium"/>
                <a:cs typeface="Montserrat Medium"/>
                <a:sym typeface="Montserrat Medium"/>
              </a:rPr>
              <a:t>Improvements to the experience of service delivery in the round from residents </a:t>
            </a:r>
            <a:endParaRPr sz="1900">
              <a:solidFill>
                <a:schemeClr val="lt1"/>
              </a:solidFill>
              <a:latin typeface="Montserrat Medium"/>
              <a:ea typeface="Montserrat Medium"/>
              <a:cs typeface="Montserrat Medium"/>
              <a:sym typeface="Montserrat Medium"/>
            </a:endParaRPr>
          </a:p>
          <a:p>
            <a:pPr marL="457200" lvl="0" indent="-349250" algn="l" rtl="0">
              <a:spcBef>
                <a:spcPts val="300"/>
              </a:spcBef>
              <a:spcAft>
                <a:spcPts val="0"/>
              </a:spcAft>
              <a:buClr>
                <a:schemeClr val="lt1"/>
              </a:buClr>
              <a:buSzPts val="1900"/>
              <a:buFont typeface="Montserrat Medium"/>
              <a:buAutoNum type="arabicPeriod"/>
            </a:pPr>
            <a:r>
              <a:rPr lang="en-GB" sz="1900">
                <a:solidFill>
                  <a:schemeClr val="lt1"/>
                </a:solidFill>
                <a:latin typeface="Montserrat Medium"/>
                <a:ea typeface="Montserrat Medium"/>
                <a:cs typeface="Montserrat Medium"/>
                <a:sym typeface="Montserrat Medium"/>
              </a:rPr>
              <a:t>Improvements to the way the wider Council connects with and supports the Grenfell Partnerships Team</a:t>
            </a:r>
            <a:endParaRPr sz="1900">
              <a:solidFill>
                <a:schemeClr val="lt1"/>
              </a:solidFill>
              <a:latin typeface="Montserrat Medium"/>
              <a:ea typeface="Montserrat Medium"/>
              <a:cs typeface="Montserrat Medium"/>
              <a:sym typeface="Montserrat Medium"/>
            </a:endParaRPr>
          </a:p>
          <a:p>
            <a:pPr marL="0" lvl="0" indent="0" algn="l" rtl="0">
              <a:spcBef>
                <a:spcPts val="300"/>
              </a:spcBef>
              <a:spcAft>
                <a:spcPts val="0"/>
              </a:spcAft>
              <a:buNone/>
            </a:pPr>
            <a:endParaRPr sz="1900">
              <a:solidFill>
                <a:schemeClr val="lt1"/>
              </a:solidFill>
              <a:latin typeface="Montserrat Medium"/>
              <a:ea typeface="Montserrat Medium"/>
              <a:cs typeface="Montserrat Medium"/>
              <a:sym typeface="Montserrat Medium"/>
            </a:endParaRPr>
          </a:p>
        </p:txBody>
      </p:sp>
      <p:pic>
        <p:nvPicPr>
          <p:cNvPr id="123" name="Google Shape;123;p21"/>
          <p:cNvPicPr preferRelativeResize="0"/>
          <p:nvPr/>
        </p:nvPicPr>
        <p:blipFill>
          <a:blip r:embed="rId3">
            <a:alphaModFix/>
          </a:blip>
          <a:stretch>
            <a:fillRect/>
          </a:stretch>
        </p:blipFill>
        <p:spPr>
          <a:xfrm>
            <a:off x="6319000" y="4479413"/>
            <a:ext cx="1286948" cy="412225"/>
          </a:xfrm>
          <a:prstGeom prst="rect">
            <a:avLst/>
          </a:prstGeom>
          <a:noFill/>
          <a:ln>
            <a:noFill/>
          </a:ln>
        </p:spPr>
      </p:pic>
      <p:pic>
        <p:nvPicPr>
          <p:cNvPr id="124" name="Google Shape;124;p21"/>
          <p:cNvPicPr preferRelativeResize="0"/>
          <p:nvPr/>
        </p:nvPicPr>
        <p:blipFill>
          <a:blip r:embed="rId4">
            <a:alphaModFix/>
          </a:blip>
          <a:stretch>
            <a:fillRect/>
          </a:stretch>
        </p:blipFill>
        <p:spPr>
          <a:xfrm>
            <a:off x="7605950" y="4404575"/>
            <a:ext cx="1207500" cy="5619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1009</Words>
  <Application>Microsoft Macintosh PowerPoint</Application>
  <PresentationFormat>On-screen Show (16:9)</PresentationFormat>
  <Paragraphs>93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Montserrat SemiBold</vt:lpstr>
      <vt:lpstr>Montserrat</vt:lpstr>
      <vt:lpstr>Roboto</vt:lpstr>
      <vt:lpstr>Montserrat Medium</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Brightwell</cp:lastModifiedBy>
  <cp:revision>2</cp:revision>
  <dcterms:modified xsi:type="dcterms:W3CDTF">2025-03-27T13:44:39Z</dcterms:modified>
</cp:coreProperties>
</file>