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Merriweather-regular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Merriweath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17d6c982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17d6c982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17d6c982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17d6c982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17d6c98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17d6c98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17d6c982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417d6c982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17d6c982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17d6c982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17d6c982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17d6c982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rometowncouncil.gov.uk/" TargetMode="External"/><Relationship Id="rId4" Type="http://schemas.openxmlformats.org/officeDocument/2006/relationships/hyperlink" Target="http://www.thecommunitycouncillorcollective.co.uk" TargetMode="External"/><Relationship Id="rId5" Type="http://schemas.openxmlformats.org/officeDocument/2006/relationships/hyperlink" Target="https://www.fionabarrows.com/" TargetMode="External"/><Relationship Id="rId6" Type="http://schemas.openxmlformats.org/officeDocument/2006/relationships/hyperlink" Target="mailto:fiona@fionabarrows.com" TargetMode="External"/><Relationship Id="rId7" Type="http://schemas.openxmlformats.org/officeDocument/2006/relationships/hyperlink" Target="https://www.linkedin.com/in/fiona-barrows-4b1b3a25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6250" y="538375"/>
            <a:ext cx="9003300" cy="203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b="1" lang="en" sz="3600">
                <a:latin typeface="Georgia"/>
                <a:ea typeface="Georgia"/>
                <a:cs typeface="Georgia"/>
                <a:sym typeface="Georgia"/>
              </a:rPr>
              <a:t>What role can town and parish councils play in creating a thriving hyper-local governance? </a:t>
            </a:r>
            <a:endParaRPr b="1" sz="36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Cllr Fiona Barrows, Frome Town Council and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Community Councillor Collective 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flipH="1" rot="10800000">
            <a:off x="0" y="2724925"/>
            <a:ext cx="9301500" cy="24900"/>
          </a:xfrm>
          <a:prstGeom prst="straightConnector1">
            <a:avLst/>
          </a:prstGeom>
          <a:noFill/>
          <a:ln cap="flat" cmpd="sng" w="38100">
            <a:solidFill>
              <a:srgbClr val="ED50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latin typeface="Georgia"/>
                <a:ea typeface="Georgia"/>
                <a:cs typeface="Georgia"/>
                <a:sym typeface="Georgia"/>
              </a:rPr>
              <a:t>Frome Town Council </a:t>
            </a:r>
            <a:endParaRPr b="1" sz="242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Frome, Somerset: Rural market town of 28,000 people.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Fully independent council since 2015.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£3.6 million annual budget, £2.8 million annual precept, £295 Band D.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45 members of staff and going up - about 50% of annual budget.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Somerset Unitary Council - formed in May 2023, declared financial emergency in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November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2023. Based in Taunton.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Devolution deal with Somerset Council - 57 open spaces including all play parks, local Sure Start Centre, public toilets, and market charter and rights.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4"/>
          <p:cNvCxnSpPr/>
          <p:nvPr/>
        </p:nvCxnSpPr>
        <p:spPr>
          <a:xfrm flipH="1" rot="10800000">
            <a:off x="0" y="1002125"/>
            <a:ext cx="9144000" cy="15600"/>
          </a:xfrm>
          <a:prstGeom prst="straightConnector1">
            <a:avLst/>
          </a:prstGeom>
          <a:noFill/>
          <a:ln cap="flat" cmpd="sng" w="38100">
            <a:solidFill>
              <a:srgbClr val="ED50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Our own g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overnance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 and s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crutiny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26425"/>
            <a:ext cx="8520600" cy="3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Encourage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community engagement - me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etings informal and welcoming, and communications clear and accessible - no jargon.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“Doing with” rather than “doing to”, including partnerships like G&amp;HF.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Not get too bogged down.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BUT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Grown a lot in last few years.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17 Councillors - very small allowances, inclusivity, no “opposition”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Attendance down at meetings (unless planning or parking related!)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Legislation designed for a much smaller council.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 flipH="1" rot="10800000">
            <a:off x="0" y="1002125"/>
            <a:ext cx="9144000" cy="15600"/>
          </a:xfrm>
          <a:prstGeom prst="straightConnector1">
            <a:avLst/>
          </a:prstGeom>
          <a:noFill/>
          <a:ln cap="flat" cmpd="sng" w="38100">
            <a:solidFill>
              <a:srgbClr val="ED50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 title="Screenshot 2025-03-18 at 13.52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0"/>
            <a:ext cx="727981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7446075" y="414125"/>
            <a:ext cx="1565400" cy="4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Need to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balance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good 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governance</a:t>
            </a:r>
            <a:r>
              <a:rPr lang="en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with nimbleness and adaptability.  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The role we 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play in broader governance and scrutiny 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People don’t always know the difference between FTC and SC.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Accessible and informal meetings - much easier for people to raise issues and contribute. We also invite specific people to attend eg. Police Inspector.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Hold community forums, eg. VAWG for IWD.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Recognise limited resources - can we help direct?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try to be helpful - easier as independents?  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Planning Advisory Committee - hold own meetings for large developments.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few examples - show the possibilities but also challenges: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Weymouth Road Parking Permit Scheme.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Vote of No C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onfidence against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David Warburton MP.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Frome Leisure Centre.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17"/>
          <p:cNvCxnSpPr/>
          <p:nvPr/>
        </p:nvCxnSpPr>
        <p:spPr>
          <a:xfrm flipH="1" rot="10800000">
            <a:off x="0" y="1002125"/>
            <a:ext cx="9144000" cy="15600"/>
          </a:xfrm>
          <a:prstGeom prst="straightConnector1">
            <a:avLst/>
          </a:prstGeom>
          <a:noFill/>
          <a:ln cap="flat" cmpd="sng" w="38100">
            <a:solidFill>
              <a:srgbClr val="ED50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What role </a:t>
            </a:r>
            <a:r>
              <a:rPr b="1" i="1" lang="en" sz="2400">
                <a:latin typeface="Georgia"/>
                <a:ea typeface="Georgia"/>
                <a:cs typeface="Georgia"/>
                <a:sym typeface="Georgia"/>
              </a:rPr>
              <a:t>could 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town and parish councils play in bold 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governance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 and courageous 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scrutiny</a:t>
            </a:r>
            <a:r>
              <a:rPr b="1" lang="en" sz="2400">
                <a:latin typeface="Georgia"/>
                <a:ea typeface="Georgia"/>
                <a:cs typeface="Georgia"/>
                <a:sym typeface="Georgia"/>
              </a:rPr>
              <a:t>? </a:t>
            </a:r>
            <a:endParaRPr b="1"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474300"/>
            <a:ext cx="8520600" cy="36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If citizens and communities are at the heart of local decision-making, what does that mean for our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governance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and scrutiny?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Artificial line - “our money, our decision”. But it’s all public’s money.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Recognise value of hyper-local and its specific traits - informality, closeness, relationships, community and neighbourhood knowledge and connections.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Where is the best place </a:t>
            </a: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make this decision?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We can help if we work together. Eg. S106.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Community Engagement Teams - on the ground, building engagement around different projects.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Turn democracy upside down - for everyone’s benefit to have a strong, local foundation. Feed up rather than trickle down.  </a:t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90" name="Google Shape;90;p18"/>
          <p:cNvCxnSpPr/>
          <p:nvPr/>
        </p:nvCxnSpPr>
        <p:spPr>
          <a:xfrm flipH="1" rot="10800000">
            <a:off x="82825" y="1300300"/>
            <a:ext cx="9144000" cy="15600"/>
          </a:xfrm>
          <a:prstGeom prst="straightConnector1">
            <a:avLst/>
          </a:prstGeom>
          <a:noFill/>
          <a:ln cap="flat" cmpd="sng" w="38100">
            <a:solidFill>
              <a:srgbClr val="ED502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1E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ctrTitle"/>
          </p:nvPr>
        </p:nvSpPr>
        <p:spPr>
          <a:xfrm>
            <a:off x="311700" y="1851000"/>
            <a:ext cx="8520600" cy="9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Thank you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19"/>
          <p:cNvSpPr txBox="1"/>
          <p:nvPr>
            <p:ph idx="1" type="subTitle"/>
          </p:nvPr>
        </p:nvSpPr>
        <p:spPr>
          <a:xfrm>
            <a:off x="197050" y="2797200"/>
            <a:ext cx="4260300" cy="22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Find Out More: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Frome Town Council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Community Councillor Collective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Fiona Barrows</a:t>
            </a:r>
            <a:r>
              <a:rPr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D5028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97" name="Google Shape;97;p19"/>
          <p:cNvCxnSpPr/>
          <p:nvPr/>
        </p:nvCxnSpPr>
        <p:spPr>
          <a:xfrm flipH="1" rot="10800000">
            <a:off x="0" y="2707875"/>
            <a:ext cx="9144000" cy="15600"/>
          </a:xfrm>
          <a:prstGeom prst="straightConnector1">
            <a:avLst/>
          </a:prstGeom>
          <a:noFill/>
          <a:ln cap="flat" cmpd="sng" w="38100">
            <a:solidFill>
              <a:srgbClr val="ED502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9"/>
          <p:cNvSpPr txBox="1"/>
          <p:nvPr/>
        </p:nvSpPr>
        <p:spPr>
          <a:xfrm>
            <a:off x="4572000" y="2797200"/>
            <a:ext cx="4338900" cy="19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Keep In Touch:</a:t>
            </a:r>
            <a:endParaRPr b="1"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fiona@fionabarrows.com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Connect On LinkedIn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6A6C4A03712947A3F2FCB93A8E500E" ma:contentTypeVersion="15" ma:contentTypeDescription="Create a new document." ma:contentTypeScope="" ma:versionID="5e062eb4152f78ea866832e36f0df40f">
  <xsd:schema xmlns:xsd="http://www.w3.org/2001/XMLSchema" xmlns:xs="http://www.w3.org/2001/XMLSchema" xmlns:p="http://schemas.microsoft.com/office/2006/metadata/properties" xmlns:ns2="cc11e3d3-ea8e-42d3-8aae-5e75b6f862ec" xmlns:ns3="30eab6ad-e2a2-4326-8fe0-8372e002e5b0" targetNamespace="http://schemas.microsoft.com/office/2006/metadata/properties" ma:root="true" ma:fieldsID="e26682d87145865796e8cc5df678b70e" ns2:_="" ns3:_="">
    <xsd:import namespace="cc11e3d3-ea8e-42d3-8aae-5e75b6f862ec"/>
    <xsd:import namespace="30eab6ad-e2a2-4326-8fe0-8372e002e5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1e3d3-ea8e-42d3-8aae-5e75b6f86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8be177c-e58b-4b9e-942d-26a2ce125a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ab6ad-e2a2-4326-8fe0-8372e002e5b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1eea5fa-c8e9-4028-97ea-d3834ab44466}" ma:internalName="TaxCatchAll" ma:showField="CatchAllData" ma:web="30eab6ad-e2a2-4326-8fe0-8372e002e5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11e3d3-ea8e-42d3-8aae-5e75b6f862ec">
      <Terms xmlns="http://schemas.microsoft.com/office/infopath/2007/PartnerControls"/>
    </lcf76f155ced4ddcb4097134ff3c332f>
    <TaxCatchAll xmlns="30eab6ad-e2a2-4326-8fe0-8372e002e5b0" xsi:nil="true"/>
  </documentManagement>
</p:properties>
</file>

<file path=customXml/itemProps1.xml><?xml version="1.0" encoding="utf-8"?>
<ds:datastoreItem xmlns:ds="http://schemas.openxmlformats.org/officeDocument/2006/customXml" ds:itemID="{ADA1FCC2-F62E-456D-BD41-E1AA15A880F8}"/>
</file>

<file path=customXml/itemProps2.xml><?xml version="1.0" encoding="utf-8"?>
<ds:datastoreItem xmlns:ds="http://schemas.openxmlformats.org/officeDocument/2006/customXml" ds:itemID="{FF5E2040-D4C1-449C-AC6F-D2955A2A698E}"/>
</file>

<file path=customXml/itemProps3.xml><?xml version="1.0" encoding="utf-8"?>
<ds:datastoreItem xmlns:ds="http://schemas.openxmlformats.org/officeDocument/2006/customXml" ds:itemID="{A67D344C-C1AF-4F8E-A185-71BE7E33217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0x010100626A6C4A03712947A3F2FCB93A8E500E</vt:lpwstr>
  </property>
</Properties>
</file>