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theme/themeOverride5.xml" ContentType="application/vnd.openxmlformats-officedocument.themeOverride+xml"/>
  <Override PartName="/ppt/charts/chart9.xml" ContentType="application/vnd.openxmlformats-officedocument.drawingml.chart+xml"/>
  <Override PartName="/ppt/theme/themeOverride6.xml" ContentType="application/vnd.openxmlformats-officedocument.themeOverride+xml"/>
  <Override PartName="/ppt/notesSlides/notesSlide11.xml" ContentType="application/vnd.openxmlformats-officedocument.presentationml.notesSlide+xml"/>
  <Override PartName="/ppt/charts/chart10.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11.xml" ContentType="application/vnd.openxmlformats-officedocument.drawingml.chart+xml"/>
  <Override PartName="/ppt/theme/themeOverride8.xml" ContentType="application/vnd.openxmlformats-officedocument.themeOverride+xml"/>
  <Override PartName="/ppt/drawings/drawing2.xml" ContentType="application/vnd.openxmlformats-officedocument.drawingml.chartshapes+xml"/>
  <Override PartName="/ppt/notesSlides/notesSlide13.xml" ContentType="application/vnd.openxmlformats-officedocument.presentationml.notesSlide+xml"/>
  <Override PartName="/ppt/charts/chart12.xml" ContentType="application/vnd.openxmlformats-officedocument.drawingml.chart+xml"/>
  <Override PartName="/ppt/theme/themeOverride9.xml" ContentType="application/vnd.openxmlformats-officedocument.themeOverride+xml"/>
  <Override PartName="/ppt/drawings/drawing3.xml" ContentType="application/vnd.openxmlformats-officedocument.drawingml.chartshapes+xml"/>
  <Override PartName="/ppt/notesSlides/notesSlide14.xml" ContentType="application/vnd.openxmlformats-officedocument.presentationml.notesSlide+xml"/>
  <Override PartName="/ppt/charts/chart13.xml" ContentType="application/vnd.openxmlformats-officedocument.drawingml.chart+xml"/>
  <Override PartName="/ppt/theme/themeOverride10.xml" ContentType="application/vnd.openxmlformats-officedocument.themeOverride+xml"/>
  <Override PartName="/ppt/drawings/drawing4.xml" ContentType="application/vnd.openxmlformats-officedocument.drawingml.chartshapes+xml"/>
  <Override PartName="/ppt/notesSlides/notesSlide15.xml" ContentType="application/vnd.openxmlformats-officedocument.presentationml.notesSlide+xml"/>
  <Override PartName="/ppt/charts/chart14.xml" ContentType="application/vnd.openxmlformats-officedocument.drawingml.chart+xml"/>
  <Override PartName="/ppt/theme/themeOverride11.xml" ContentType="application/vnd.openxmlformats-officedocument.themeOverride+xml"/>
  <Override PartName="/ppt/notesSlides/notesSlide16.xml" ContentType="application/vnd.openxmlformats-officedocument.presentationml.notesSlide+xml"/>
  <Override PartName="/ppt/charts/chart15.xml" ContentType="application/vnd.openxmlformats-officedocument.drawingml.chart+xml"/>
  <Override PartName="/ppt/theme/themeOverride12.xml" ContentType="application/vnd.openxmlformats-officedocument.themeOverride+xml"/>
  <Override PartName="/ppt/notesSlides/notesSlide17.xml" ContentType="application/vnd.openxmlformats-officedocument.presentationml.notesSlide+xml"/>
  <Override PartName="/ppt/charts/chart16.xml" ContentType="application/vnd.openxmlformats-officedocument.drawingml.chart+xml"/>
  <Override PartName="/ppt/theme/themeOverride13.xml" ContentType="application/vnd.openxmlformats-officedocument.themeOverride+xml"/>
  <Override PartName="/ppt/drawings/drawing5.xml" ContentType="application/vnd.openxmlformats-officedocument.drawingml.chartshapes+xml"/>
  <Override PartName="/ppt/notesSlides/notesSlide18.xml" ContentType="application/vnd.openxmlformats-officedocument.presentationml.notesSlide+xml"/>
  <Override PartName="/ppt/charts/chart17.xml" ContentType="application/vnd.openxmlformats-officedocument.drawingml.chart+xml"/>
  <Override PartName="/ppt/theme/themeOverride14.xml" ContentType="application/vnd.openxmlformats-officedocument.themeOverride+xml"/>
  <Override PartName="/ppt/drawings/drawing6.xml" ContentType="application/vnd.openxmlformats-officedocument.drawingml.chartshapes+xml"/>
  <Override PartName="/ppt/notesSlides/notesSlide19.xml" ContentType="application/vnd.openxmlformats-officedocument.presentationml.notesSlide+xml"/>
  <Override PartName="/ppt/charts/chart18.xml" ContentType="application/vnd.openxmlformats-officedocument.drawingml.chart+xml"/>
  <Override PartName="/ppt/theme/themeOverride15.xml" ContentType="application/vnd.openxmlformats-officedocument.themeOverride+xml"/>
  <Override PartName="/ppt/drawings/drawing7.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9.xml" ContentType="application/vnd.openxmlformats-officedocument.drawingml.chart+xml"/>
  <Override PartName="/ppt/theme/themeOverride1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0.xml" ContentType="application/vnd.openxmlformats-officedocument.drawingml.chart+xml"/>
  <Override PartName="/ppt/theme/themeOverride17.xml" ContentType="application/vnd.openxmlformats-officedocument.themeOverride+xml"/>
  <Override PartName="/ppt/notesSlides/notesSlide28.xml" ContentType="application/vnd.openxmlformats-officedocument.presentationml.notesSlide+xml"/>
  <Override PartName="/ppt/charts/chart21.xml" ContentType="application/vnd.openxmlformats-officedocument.drawingml.chart+xml"/>
  <Override PartName="/ppt/theme/themeOverride18.xml" ContentType="application/vnd.openxmlformats-officedocument.themeOverride+xml"/>
  <Override PartName="/ppt/charts/chart22.xml" ContentType="application/vnd.openxmlformats-officedocument.drawingml.chart+xml"/>
  <Override PartName="/ppt/theme/themeOverride19.xml" ContentType="application/vnd.openxmlformats-officedocument.themeOverride+xml"/>
  <Override PartName="/ppt/charts/chart23.xml" ContentType="application/vnd.openxmlformats-officedocument.drawingml.chart+xml"/>
  <Override PartName="/ppt/theme/themeOverride20.xml" ContentType="application/vnd.openxmlformats-officedocument.themeOverride+xml"/>
  <Override PartName="/ppt/charts/chart2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5.xml" ContentType="application/vnd.openxmlformats-officedocument.drawingml.chart+xml"/>
  <Override PartName="/ppt/theme/themeOverride21.xml" ContentType="application/vnd.openxmlformats-officedocument.themeOverride+xml"/>
  <Override PartName="/ppt/drawings/drawing8.xml" ContentType="application/vnd.openxmlformats-officedocument.drawingml.chartshapes+xml"/>
  <Override PartName="/ppt/notesSlides/notesSlide32.xml" ContentType="application/vnd.openxmlformats-officedocument.presentationml.notesSlide+xml"/>
  <Override PartName="/ppt/charts/chart26.xml" ContentType="application/vnd.openxmlformats-officedocument.drawingml.chart+xml"/>
  <Override PartName="/ppt/theme/themeOverride22.xml" ContentType="application/vnd.openxmlformats-officedocument.themeOverride+xml"/>
  <Override PartName="/ppt/drawings/drawing9.xml" ContentType="application/vnd.openxmlformats-officedocument.drawingml.chartshapes+xml"/>
  <Override PartName="/ppt/notesSlides/notesSlide33.xml" ContentType="application/vnd.openxmlformats-officedocument.presentationml.notesSlide+xml"/>
  <Override PartName="/ppt/charts/chart2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8.xml" ContentType="application/vnd.openxmlformats-officedocument.drawingml.chart+xml"/>
  <Override PartName="/ppt/theme/themeOverride23.xml" ContentType="application/vnd.openxmlformats-officedocument.themeOverride+xml"/>
  <Override PartName="/ppt/charts/chart29.xml" ContentType="application/vnd.openxmlformats-officedocument.drawingml.chart+xml"/>
  <Override PartName="/ppt/theme/themeOverride24.xml" ContentType="application/vnd.openxmlformats-officedocument.themeOverride+xml"/>
  <Override PartName="/ppt/charts/chart30.xml" ContentType="application/vnd.openxmlformats-officedocument.drawingml.chart+xml"/>
  <Override PartName="/ppt/theme/themeOverride25.xml" ContentType="application/vnd.openxmlformats-officedocument.themeOverride+xml"/>
  <Override PartName="/ppt/charts/chart31.xml" ContentType="application/vnd.openxmlformats-officedocument.drawingml.chart+xml"/>
  <Override PartName="/ppt/theme/themeOverride26.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46"/>
  </p:notesMasterIdLst>
  <p:handoutMasterIdLst>
    <p:handoutMasterId r:id="rId47"/>
  </p:handoutMasterIdLst>
  <p:sldIdLst>
    <p:sldId id="679" r:id="rId2"/>
    <p:sldId id="703" r:id="rId3"/>
    <p:sldId id="674" r:id="rId4"/>
    <p:sldId id="676" r:id="rId5"/>
    <p:sldId id="677" r:id="rId6"/>
    <p:sldId id="576" r:id="rId7"/>
    <p:sldId id="678" r:id="rId8"/>
    <p:sldId id="606" r:id="rId9"/>
    <p:sldId id="567" r:id="rId10"/>
    <p:sldId id="706" r:id="rId11"/>
    <p:sldId id="580" r:id="rId12"/>
    <p:sldId id="707" r:id="rId13"/>
    <p:sldId id="708" r:id="rId14"/>
    <p:sldId id="709" r:id="rId15"/>
    <p:sldId id="711" r:id="rId16"/>
    <p:sldId id="710" r:id="rId17"/>
    <p:sldId id="712" r:id="rId18"/>
    <p:sldId id="726" r:id="rId19"/>
    <p:sldId id="727" r:id="rId20"/>
    <p:sldId id="713" r:id="rId21"/>
    <p:sldId id="714" r:id="rId22"/>
    <p:sldId id="597" r:id="rId23"/>
    <p:sldId id="599" r:id="rId24"/>
    <p:sldId id="725" r:id="rId25"/>
    <p:sldId id="682" r:id="rId26"/>
    <p:sldId id="691" r:id="rId27"/>
    <p:sldId id="715" r:id="rId28"/>
    <p:sldId id="716" r:id="rId29"/>
    <p:sldId id="717" r:id="rId30"/>
    <p:sldId id="686" r:id="rId31"/>
    <p:sldId id="718" r:id="rId32"/>
    <p:sldId id="719" r:id="rId33"/>
    <p:sldId id="720" r:id="rId34"/>
    <p:sldId id="563" r:id="rId35"/>
    <p:sldId id="649" r:id="rId36"/>
    <p:sldId id="671" r:id="rId37"/>
    <p:sldId id="721" r:id="rId38"/>
    <p:sldId id="729" r:id="rId39"/>
    <p:sldId id="693" r:id="rId40"/>
    <p:sldId id="722" r:id="rId41"/>
    <p:sldId id="723" r:id="rId42"/>
    <p:sldId id="724" r:id="rId43"/>
    <p:sldId id="697" r:id="rId44"/>
    <p:sldId id="698" r:id="rId45"/>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ust in Institutions" id="{A62E6FFF-B5BF-404C-9A5C-1325BF38F688}">
          <p14:sldIdLst>
            <p14:sldId id="679"/>
            <p14:sldId id="703"/>
            <p14:sldId id="674"/>
            <p14:sldId id="676"/>
            <p14:sldId id="677"/>
            <p14:sldId id="576"/>
            <p14:sldId id="678"/>
            <p14:sldId id="606"/>
            <p14:sldId id="567"/>
            <p14:sldId id="706"/>
            <p14:sldId id="580"/>
            <p14:sldId id="707"/>
            <p14:sldId id="708"/>
            <p14:sldId id="709"/>
            <p14:sldId id="711"/>
            <p14:sldId id="710"/>
            <p14:sldId id="712"/>
            <p14:sldId id="726"/>
            <p14:sldId id="727"/>
            <p14:sldId id="713"/>
            <p14:sldId id="714"/>
            <p14:sldId id="597"/>
            <p14:sldId id="599"/>
            <p14:sldId id="725"/>
            <p14:sldId id="682"/>
            <p14:sldId id="691"/>
            <p14:sldId id="715"/>
            <p14:sldId id="716"/>
            <p14:sldId id="717"/>
            <p14:sldId id="686"/>
            <p14:sldId id="718"/>
            <p14:sldId id="719"/>
            <p14:sldId id="720"/>
            <p14:sldId id="563"/>
            <p14:sldId id="649"/>
            <p14:sldId id="671"/>
            <p14:sldId id="721"/>
            <p14:sldId id="729"/>
            <p14:sldId id="693"/>
            <p14:sldId id="722"/>
            <p14:sldId id="723"/>
            <p14:sldId id="724"/>
            <p14:sldId id="697"/>
            <p14:sldId id="698"/>
          </p14:sldIdLst>
        </p14:section>
      </p14:sectionLst>
    </p:ext>
    <p:ext uri="{EFAFB233-063F-42B5-8137-9DF3F51BA10A}">
      <p15:sldGuideLst xmlns:p15="http://schemas.microsoft.com/office/powerpoint/2012/main">
        <p15:guide id="6" orient="horz" pos="2040" userDrawn="1">
          <p15:clr>
            <a:srgbClr val="A4A3A4"/>
          </p15:clr>
        </p15:guide>
        <p15:guide id="7" pos="336" userDrawn="1">
          <p15:clr>
            <a:srgbClr val="A4A3A4"/>
          </p15:clr>
        </p15:guide>
        <p15:guide id="10" pos="73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41E"/>
    <a:srgbClr val="AF3004"/>
    <a:srgbClr val="0078FF"/>
    <a:srgbClr val="8FE2D2"/>
    <a:srgbClr val="B3E9DF"/>
    <a:srgbClr val="99C9FF"/>
    <a:srgbClr val="B4EFAB"/>
    <a:srgbClr val="7D82FF"/>
    <a:srgbClr val="0006BA"/>
    <a:srgbClr val="4949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autoAdjust="0"/>
    <p:restoredTop sz="96412" autoAdjust="0"/>
  </p:normalViewPr>
  <p:slideViewPr>
    <p:cSldViewPr snapToGrid="0">
      <p:cViewPr varScale="1">
        <p:scale>
          <a:sx n="52" d="100"/>
          <a:sy n="52" d="100"/>
        </p:scale>
        <p:origin x="36" y="522"/>
      </p:cViewPr>
      <p:guideLst>
        <p:guide orient="horz" pos="2040"/>
        <p:guide pos="336"/>
        <p:guide pos="7325"/>
      </p:guideLst>
    </p:cSldViewPr>
  </p:slideViewPr>
  <p:outlineViewPr>
    <p:cViewPr>
      <p:scale>
        <a:sx n="33" d="100"/>
        <a:sy n="33" d="100"/>
      </p:scale>
      <p:origin x="0" y="-7296"/>
    </p:cViewPr>
  </p:outlineViewPr>
  <p:notesTextViewPr>
    <p:cViewPr>
      <p:scale>
        <a:sx n="1" d="1"/>
        <a:sy n="1" d="1"/>
      </p:scale>
      <p:origin x="0" y="0"/>
    </p:cViewPr>
  </p:notesTextViewPr>
  <p:sorterViewPr>
    <p:cViewPr varScale="1">
      <p:scale>
        <a:sx n="1" d="1"/>
        <a:sy n="1" d="1"/>
      </p:scale>
      <p:origin x="0" y="-9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12.xlsx"/><Relationship Id="rId1" Type="http://schemas.openxmlformats.org/officeDocument/2006/relationships/themeOverride" Target="../theme/themeOverride10.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1.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2.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15.xlsx"/><Relationship Id="rId1" Type="http://schemas.openxmlformats.org/officeDocument/2006/relationships/themeOverride" Target="../theme/themeOverride13.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16.xlsx"/><Relationship Id="rId1" Type="http://schemas.openxmlformats.org/officeDocument/2006/relationships/themeOverride" Target="../theme/themeOverride14.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17.xlsx"/><Relationship Id="rId1" Type="http://schemas.openxmlformats.org/officeDocument/2006/relationships/themeOverride" Target="../theme/themeOverride1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7.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8.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9.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4.xml"/><Relationship Id="rId1" Type="http://schemas.microsoft.com/office/2011/relationships/chartStyle" Target="style4.xm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24.xlsx"/><Relationship Id="rId1" Type="http://schemas.openxmlformats.org/officeDocument/2006/relationships/themeOverride" Target="../theme/themeOverride21.xml"/></Relationships>
</file>

<file path=ppt/charts/_rels/chart26.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Microsoft_Excel_Worksheet25.xlsx"/><Relationship Id="rId1" Type="http://schemas.openxmlformats.org/officeDocument/2006/relationships/themeOverride" Target="../theme/themeOverrid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5.xml"/><Relationship Id="rId1" Type="http://schemas.microsoft.com/office/2011/relationships/chartStyle" Target="style5.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3.xml"/></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themeOverride" Target="../theme/themeOverride24.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themeOverride" Target="../theme/themeOverride25.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themeOverride" Target="../theme/themeOverride26.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7196570090548501E-2"/>
          <c:y val="6.7882361859150697E-2"/>
          <c:w val="0.97541294105638099"/>
          <c:h val="0.84833418530475602"/>
        </c:manualLayout>
      </c:layout>
      <c:lineChart>
        <c:grouping val="standard"/>
        <c:varyColors val="0"/>
        <c:ser>
          <c:idx val="2"/>
          <c:order val="0"/>
          <c:tx>
            <c:strRef>
              <c:f>Sheet1!$C$1</c:f>
              <c:strCache>
                <c:ptCount val="1"/>
                <c:pt idx="0">
                  <c:v>IP</c:v>
                </c:pt>
              </c:strCache>
            </c:strRef>
          </c:tx>
          <c:spPr>
            <a:ln w="19050">
              <a:solidFill>
                <a:srgbClr val="000000"/>
              </a:solidFill>
            </a:ln>
          </c:spPr>
          <c:marker>
            <c:symbol val="circle"/>
            <c:size val="25"/>
            <c:spPr>
              <a:solidFill>
                <a:sysClr val="window" lastClr="FFFFFF"/>
              </a:solidFill>
              <a:ln w="19050">
                <a:solidFill>
                  <a:srgbClr val="000000"/>
                </a:solidFill>
              </a:ln>
            </c:spPr>
          </c:marker>
          <c:dPt>
            <c:idx val="1"/>
            <c:bubble3D val="0"/>
            <c:spPr>
              <a:ln w="19050">
                <a:solidFill>
                  <a:srgbClr val="000000"/>
                </a:solidFill>
                <a:prstDash val="dash"/>
              </a:ln>
            </c:spPr>
            <c:extLst>
              <c:ext xmlns:c16="http://schemas.microsoft.com/office/drawing/2014/chart" uri="{C3380CC4-5D6E-409C-BE32-E72D297353CC}">
                <c16:uniqueId val="{00000000-83E5-49C4-A1DE-E35E5899F742}"/>
              </c:ext>
            </c:extLst>
          </c:dPt>
          <c:dPt>
            <c:idx val="2"/>
            <c:bubble3D val="0"/>
            <c:spPr>
              <a:ln w="19050">
                <a:solidFill>
                  <a:srgbClr val="000000"/>
                </a:solidFill>
              </a:ln>
            </c:spPr>
            <c:extLst>
              <c:ext xmlns:c16="http://schemas.microsoft.com/office/drawing/2014/chart" uri="{C3380CC4-5D6E-409C-BE32-E72D297353CC}">
                <c16:uniqueId val="{00000001-83E5-49C4-A1DE-E35E5899F742}"/>
              </c:ext>
            </c:extLst>
          </c:dPt>
          <c:dLbls>
            <c:dLbl>
              <c:idx val="1"/>
              <c:spPr/>
              <c:txPr>
                <a:bodyPr/>
                <a:lstStyle/>
                <a:p>
                  <a:pPr>
                    <a:defRPr>
                      <a:solidFill>
                        <a:schemeClr val="tx1"/>
                      </a:solidFill>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0-83E5-49C4-A1DE-E35E5899F742}"/>
                </c:ext>
              </c:extLst>
            </c:dLbl>
            <c:spPr>
              <a:noFill/>
              <a:ln>
                <a:noFill/>
              </a:ln>
              <a:effectLst/>
            </c:spPr>
            <c:txPr>
              <a:bodyPr wrap="square" lIns="38100" tIns="19050" rIns="38100" bIns="19050" anchor="ctr">
                <a:spAutoFit/>
              </a:bodyPr>
              <a:lstStyle/>
              <a:p>
                <a:pPr>
                  <a:defRPr>
                    <a:solidFill>
                      <a:schemeClr val="tx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2012</c:v>
                </c:pt>
                <c:pt idx="1">
                  <c:v>2016</c:v>
                </c:pt>
                <c:pt idx="2">
                  <c:v>2017</c:v>
                </c:pt>
              </c:numCache>
            </c:numRef>
          </c:cat>
          <c:val>
            <c:numRef>
              <c:f>Sheet1!$C$2:$C$4</c:f>
              <c:numCache>
                <c:formatCode>General</c:formatCode>
                <c:ptCount val="3"/>
                <c:pt idx="0">
                  <c:v>53</c:v>
                </c:pt>
                <c:pt idx="1">
                  <c:v>60</c:v>
                </c:pt>
                <c:pt idx="2">
                  <c:v>60</c:v>
                </c:pt>
              </c:numCache>
            </c:numRef>
          </c:val>
          <c:smooth val="0"/>
          <c:extLst>
            <c:ext xmlns:c16="http://schemas.microsoft.com/office/drawing/2014/chart" uri="{C3380CC4-5D6E-409C-BE32-E72D297353CC}">
              <c16:uniqueId val="{00000004-1F93-414F-99AE-89ECFC82843A}"/>
            </c:ext>
          </c:extLst>
        </c:ser>
        <c:ser>
          <c:idx val="3"/>
          <c:order val="1"/>
          <c:tx>
            <c:strRef>
              <c:f>Sheet1!$D$1</c:f>
              <c:strCache>
                <c:ptCount val="1"/>
                <c:pt idx="0">
                  <c:v>Mass</c:v>
                </c:pt>
              </c:strCache>
            </c:strRef>
          </c:tx>
          <c:spPr>
            <a:ln w="19050">
              <a:solidFill>
                <a:srgbClr val="000000"/>
              </a:solidFill>
            </a:ln>
          </c:spPr>
          <c:marker>
            <c:symbol val="circle"/>
            <c:size val="25"/>
            <c:spPr>
              <a:solidFill>
                <a:srgbClr val="000000"/>
              </a:solidFill>
              <a:ln w="19050">
                <a:solidFill>
                  <a:srgbClr val="000000"/>
                </a:solidFill>
              </a:ln>
            </c:spPr>
          </c:marker>
          <c:dPt>
            <c:idx val="0"/>
            <c:bubble3D val="0"/>
            <c:extLst>
              <c:ext xmlns:c16="http://schemas.microsoft.com/office/drawing/2014/chart" uri="{C3380CC4-5D6E-409C-BE32-E72D297353CC}">
                <c16:uniqueId val="{00000005-1F93-414F-99AE-89ECFC82843A}"/>
              </c:ext>
            </c:extLst>
          </c:dPt>
          <c:dPt>
            <c:idx val="1"/>
            <c:bubble3D val="0"/>
            <c:spPr>
              <a:ln w="19050">
                <a:solidFill>
                  <a:srgbClr val="000000"/>
                </a:solidFill>
                <a:prstDash val="dash"/>
              </a:ln>
            </c:spPr>
            <c:extLst>
              <c:ext xmlns:c16="http://schemas.microsoft.com/office/drawing/2014/chart" uri="{C3380CC4-5D6E-409C-BE32-E72D297353CC}">
                <c16:uniqueId val="{00000006-1F93-414F-99AE-89ECFC82843A}"/>
              </c:ext>
            </c:extLst>
          </c:dPt>
          <c:dPt>
            <c:idx val="2"/>
            <c:bubble3D val="0"/>
            <c:extLst>
              <c:ext xmlns:c16="http://schemas.microsoft.com/office/drawing/2014/chart" uri="{C3380CC4-5D6E-409C-BE32-E72D297353CC}">
                <c16:uniqueId val="{00000007-1F93-414F-99AE-89ECFC82843A}"/>
              </c:ext>
            </c:extLst>
          </c:dPt>
          <c:dLbls>
            <c:dLbl>
              <c:idx val="1"/>
              <c:spPr/>
              <c:txPr>
                <a:bodyPr/>
                <a:lstStyle/>
                <a:p>
                  <a:pPr>
                    <a:defRPr>
                      <a:solidFill>
                        <a:schemeClr val="bg1"/>
                      </a:solidFill>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1F93-414F-99AE-89ECFC82843A}"/>
                </c:ext>
              </c:extLst>
            </c:dLbl>
            <c:spPr>
              <a:noFill/>
              <a:ln>
                <a:noFill/>
              </a:ln>
              <a:effectLst/>
            </c:spPr>
            <c:txPr>
              <a:bodyPr wrap="square" lIns="38100" tIns="19050" rIns="38100" bIns="19050" anchor="ctr">
                <a:spAutoFit/>
              </a:bodyPr>
              <a:lstStyle/>
              <a:p>
                <a:pPr>
                  <a:defRPr>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pt idx="0">
                  <c:v>2012</c:v>
                </c:pt>
                <c:pt idx="1">
                  <c:v>2016</c:v>
                </c:pt>
                <c:pt idx="2">
                  <c:v>2017</c:v>
                </c:pt>
              </c:numCache>
            </c:numRef>
          </c:cat>
          <c:val>
            <c:numRef>
              <c:f>Sheet1!$D$2:$D$4</c:f>
              <c:numCache>
                <c:formatCode>General</c:formatCode>
                <c:ptCount val="3"/>
                <c:pt idx="0">
                  <c:v>44</c:v>
                </c:pt>
                <c:pt idx="1">
                  <c:v>48</c:v>
                </c:pt>
                <c:pt idx="2">
                  <c:v>45</c:v>
                </c:pt>
              </c:numCache>
            </c:numRef>
          </c:val>
          <c:smooth val="0"/>
          <c:extLst>
            <c:ext xmlns:c16="http://schemas.microsoft.com/office/drawing/2014/chart" uri="{C3380CC4-5D6E-409C-BE32-E72D297353CC}">
              <c16:uniqueId val="{0000000B-1F93-414F-99AE-89ECFC82843A}"/>
            </c:ext>
          </c:extLst>
        </c:ser>
        <c:dLbls>
          <c:dLblPos val="ctr"/>
          <c:showLegendKey val="0"/>
          <c:showVal val="1"/>
          <c:showCatName val="0"/>
          <c:showSerName val="0"/>
          <c:showPercent val="0"/>
          <c:showBubbleSize val="0"/>
        </c:dLbls>
        <c:marker val="1"/>
        <c:smooth val="0"/>
        <c:axId val="-885112832"/>
        <c:axId val="-906870768"/>
      </c:lineChart>
      <c:catAx>
        <c:axId val="-885112832"/>
        <c:scaling>
          <c:orientation val="minMax"/>
        </c:scaling>
        <c:delete val="0"/>
        <c:axPos val="b"/>
        <c:numFmt formatCode="General" sourceLinked="1"/>
        <c:majorTickMark val="none"/>
        <c:minorTickMark val="none"/>
        <c:tickLblPos val="nextTo"/>
        <c:txPr>
          <a:bodyPr rot="-60000000" vert="horz"/>
          <a:lstStyle/>
          <a:p>
            <a:pPr>
              <a:defRPr/>
            </a:pPr>
            <a:endParaRPr lang="en-US"/>
          </a:p>
        </c:txPr>
        <c:crossAx val="-906870768"/>
        <c:crosses val="autoZero"/>
        <c:auto val="1"/>
        <c:lblAlgn val="ctr"/>
        <c:lblOffset val="100"/>
        <c:noMultiLvlLbl val="0"/>
      </c:catAx>
      <c:valAx>
        <c:axId val="-906870768"/>
        <c:scaling>
          <c:orientation val="minMax"/>
          <c:max val="60"/>
          <c:min val="42"/>
        </c:scaling>
        <c:delete val="1"/>
        <c:axPos val="l"/>
        <c:numFmt formatCode="General" sourceLinked="1"/>
        <c:majorTickMark val="none"/>
        <c:minorTickMark val="none"/>
        <c:tickLblPos val="nextTo"/>
        <c:crossAx val="-885112832"/>
        <c:crosses val="autoZero"/>
        <c:crossBetween val="between"/>
        <c:majorUnit val="2"/>
      </c:valAx>
      <c:spPr>
        <a:ln w="28575" cmpd="sng"/>
      </c:spPr>
    </c:plotArea>
    <c:plotVisOnly val="1"/>
    <c:dispBlanksAs val="gap"/>
    <c:showDLblsOverMax val="0"/>
  </c:chart>
  <c:spPr>
    <a:ln>
      <a:noFill/>
    </a:ln>
  </c:spPr>
  <c:txPr>
    <a:bodyPr/>
    <a:lstStyle/>
    <a:p>
      <a:pPr>
        <a:defRPr sz="1200" b="1"/>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094272208555901E-2"/>
          <c:y val="3.7322722351319997E-2"/>
          <c:w val="0.97463118924326198"/>
          <c:h val="0.75758297920598405"/>
        </c:manualLayout>
      </c:layout>
      <c:barChart>
        <c:barDir val="col"/>
        <c:grouping val="clustered"/>
        <c:varyColors val="0"/>
        <c:ser>
          <c:idx val="0"/>
          <c:order val="0"/>
          <c:tx>
            <c:strRef>
              <c:f>Sheet1!$B$1</c:f>
              <c:strCache>
                <c:ptCount val="1"/>
                <c:pt idx="0">
                  <c:v>Negative</c:v>
                </c:pt>
              </c:strCache>
            </c:strRef>
          </c:tx>
          <c:spPr>
            <a:solidFill>
              <a:srgbClr val="C00000"/>
            </a:solidFill>
          </c:spPr>
          <c:invertIfNegative val="0"/>
          <c:dPt>
            <c:idx val="0"/>
            <c:invertIfNegative val="0"/>
            <c:bubble3D val="0"/>
            <c:spPr>
              <a:solidFill>
                <a:srgbClr val="C00000"/>
              </a:solidFill>
              <a:effectLst/>
            </c:spPr>
            <c:extLst xmlns:c15="http://schemas.microsoft.com/office/drawing/2012/chart">
              <c:ext xmlns:c16="http://schemas.microsoft.com/office/drawing/2014/chart" uri="{C3380CC4-5D6E-409C-BE32-E72D297353CC}">
                <c16:uniqueId val="{00000001-7F4A-45F8-8B67-796AD9A050F8}"/>
              </c:ext>
            </c:extLst>
          </c:dPt>
          <c:dPt>
            <c:idx val="1"/>
            <c:invertIfNegative val="0"/>
            <c:bubble3D val="0"/>
            <c:extLst xmlns:c15="http://schemas.microsoft.com/office/drawing/2012/chart">
              <c:ext xmlns:c16="http://schemas.microsoft.com/office/drawing/2014/chart" uri="{C3380CC4-5D6E-409C-BE32-E72D297353CC}">
                <c16:uniqueId val="{00000002-7F4A-45F8-8B67-796AD9A050F8}"/>
              </c:ext>
            </c:extLst>
          </c:dPt>
          <c:dPt>
            <c:idx val="2"/>
            <c:invertIfNegative val="0"/>
            <c:bubble3D val="0"/>
            <c:extLst xmlns:c15="http://schemas.microsoft.com/office/drawing/2012/chart">
              <c:ext xmlns:c16="http://schemas.microsoft.com/office/drawing/2014/chart" uri="{C3380CC4-5D6E-409C-BE32-E72D297353CC}">
                <c16:uniqueId val="{00000003-7F4A-45F8-8B67-796AD9A050F8}"/>
              </c:ext>
            </c:extLst>
          </c:dPt>
          <c:dLbls>
            <c:dLbl>
              <c:idx val="0"/>
              <c:layout>
                <c:manualLayout>
                  <c:x val="-3.3708712136091899E-3"/>
                  <c:y val="1.0190522653451601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1-7F4A-45F8-8B67-796AD9A050F8}"/>
                </c:ext>
              </c:extLst>
            </c:dLbl>
            <c:dLbl>
              <c:idx val="1"/>
              <c:layout>
                <c:manualLayout>
                  <c:x val="-1.12362373786973E-3"/>
                  <c:y val="1.6984204422419401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7F4A-45F8-8B67-796AD9A050F8}"/>
                </c:ext>
              </c:extLst>
            </c:dLbl>
            <c:spPr>
              <a:noFill/>
              <a:ln>
                <a:noFill/>
              </a:ln>
              <a:effectLst/>
            </c:spPr>
            <c:txPr>
              <a:bodyPr/>
              <a:lstStyle/>
              <a:p>
                <a:pPr>
                  <a:defRPr sz="10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Sheet1!$A$2:$A$7</c:f>
              <c:strCache>
                <c:ptCount val="6"/>
                <c:pt idx="0">
                  <c:v>Future generations</c:v>
                </c:pt>
                <c:pt idx="1">
                  <c:v>Immigration</c:v>
                </c:pt>
                <c:pt idx="2">
                  <c:v>The UK Economy</c:v>
                </c:pt>
                <c:pt idx="3">
                  <c:v>UK Society</c:v>
                </c:pt>
                <c:pt idx="4">
                  <c:v>Employment and the job market in the UK</c:v>
                </c:pt>
                <c:pt idx="5">
                  <c:v>Your personal life and future</c:v>
                </c:pt>
              </c:strCache>
            </c:strRef>
          </c:cat>
          <c:val>
            <c:numRef>
              <c:f>Sheet1!$B$2:$B$7</c:f>
              <c:numCache>
                <c:formatCode>General</c:formatCode>
                <c:ptCount val="6"/>
                <c:pt idx="0">
                  <c:v>40</c:v>
                </c:pt>
                <c:pt idx="1">
                  <c:v>30</c:v>
                </c:pt>
                <c:pt idx="2">
                  <c:v>43</c:v>
                </c:pt>
                <c:pt idx="3">
                  <c:v>37</c:v>
                </c:pt>
                <c:pt idx="4">
                  <c:v>39</c:v>
                </c:pt>
                <c:pt idx="5">
                  <c:v>37</c:v>
                </c:pt>
              </c:numCache>
            </c:numRef>
          </c:val>
          <c:extLst xmlns:c15="http://schemas.microsoft.com/office/drawing/2012/chart">
            <c:ext xmlns:c16="http://schemas.microsoft.com/office/drawing/2014/chart" uri="{C3380CC4-5D6E-409C-BE32-E72D297353CC}">
              <c16:uniqueId val="{0000001F-7F4A-45F8-8B67-796AD9A050F8}"/>
            </c:ext>
          </c:extLst>
        </c:ser>
        <c:ser>
          <c:idx val="1"/>
          <c:order val="1"/>
          <c:tx>
            <c:strRef>
              <c:f>Sheet1!$C$1</c:f>
              <c:strCache>
                <c:ptCount val="1"/>
                <c:pt idx="0">
                  <c:v>Neutral</c:v>
                </c:pt>
              </c:strCache>
            </c:strRef>
          </c:tx>
          <c:spPr>
            <a:solidFill>
              <a:srgbClr val="768489"/>
            </a:solidFill>
          </c:spPr>
          <c:invertIfNegative val="0"/>
          <c:dPt>
            <c:idx val="0"/>
            <c:invertIfNegative val="0"/>
            <c:bubble3D val="0"/>
            <c:spPr>
              <a:solidFill>
                <a:srgbClr val="768489"/>
              </a:solidFill>
              <a:effectLst/>
            </c:spPr>
            <c:extLst>
              <c:ext xmlns:c16="http://schemas.microsoft.com/office/drawing/2014/chart" uri="{C3380CC4-5D6E-409C-BE32-E72D297353CC}">
                <c16:uniqueId val="{00000021-7F4A-45F8-8B67-796AD9A050F8}"/>
              </c:ext>
            </c:extLst>
          </c:dPt>
          <c:dPt>
            <c:idx val="1"/>
            <c:invertIfNegative val="0"/>
            <c:bubble3D val="0"/>
            <c:extLst>
              <c:ext xmlns:c16="http://schemas.microsoft.com/office/drawing/2014/chart" uri="{C3380CC4-5D6E-409C-BE32-E72D297353CC}">
                <c16:uniqueId val="{00000022-7F4A-45F8-8B67-796AD9A050F8}"/>
              </c:ext>
            </c:extLst>
          </c:dPt>
          <c:dPt>
            <c:idx val="3"/>
            <c:invertIfNegative val="0"/>
            <c:bubble3D val="0"/>
            <c:extLst>
              <c:ext xmlns:c16="http://schemas.microsoft.com/office/drawing/2014/chart" uri="{C3380CC4-5D6E-409C-BE32-E72D297353CC}">
                <c16:uniqueId val="{00000007-A6CD-4122-90AB-CD2F75849A48}"/>
              </c:ext>
            </c:extLst>
          </c:dPt>
          <c:dPt>
            <c:idx val="4"/>
            <c:invertIfNegative val="0"/>
            <c:bubble3D val="0"/>
            <c:extLst>
              <c:ext xmlns:c16="http://schemas.microsoft.com/office/drawing/2014/chart" uri="{C3380CC4-5D6E-409C-BE32-E72D297353CC}">
                <c16:uniqueId val="{00000008-A6CD-4122-90AB-CD2F75849A48}"/>
              </c:ext>
            </c:extLst>
          </c:dPt>
          <c:dPt>
            <c:idx val="5"/>
            <c:invertIfNegative val="0"/>
            <c:bubble3D val="0"/>
            <c:extLst>
              <c:ext xmlns:c16="http://schemas.microsoft.com/office/drawing/2014/chart" uri="{C3380CC4-5D6E-409C-BE32-E72D297353CC}">
                <c16:uniqueId val="{00000009-A6CD-4122-90AB-CD2F75849A48}"/>
              </c:ext>
            </c:extLst>
          </c:dPt>
          <c:dPt>
            <c:idx val="6"/>
            <c:invertIfNegative val="0"/>
            <c:bubble3D val="0"/>
            <c:extLst>
              <c:ext xmlns:c16="http://schemas.microsoft.com/office/drawing/2014/chart" uri="{C3380CC4-5D6E-409C-BE32-E72D297353CC}">
                <c16:uniqueId val="{0000000A-A6CD-4122-90AB-CD2F75849A48}"/>
              </c:ext>
            </c:extLst>
          </c:dPt>
          <c:dPt>
            <c:idx val="7"/>
            <c:invertIfNegative val="0"/>
            <c:bubble3D val="0"/>
            <c:extLst>
              <c:ext xmlns:c16="http://schemas.microsoft.com/office/drawing/2014/chart" uri="{C3380CC4-5D6E-409C-BE32-E72D297353CC}">
                <c16:uniqueId val="{0000000B-A6CD-4122-90AB-CD2F75849A48}"/>
              </c:ext>
            </c:extLst>
          </c:dPt>
          <c:dPt>
            <c:idx val="8"/>
            <c:invertIfNegative val="0"/>
            <c:bubble3D val="0"/>
            <c:extLst>
              <c:ext xmlns:c16="http://schemas.microsoft.com/office/drawing/2014/chart" uri="{C3380CC4-5D6E-409C-BE32-E72D297353CC}">
                <c16:uniqueId val="{0000000C-A6CD-4122-90AB-CD2F75849A48}"/>
              </c:ext>
            </c:extLst>
          </c:dPt>
          <c:dPt>
            <c:idx val="9"/>
            <c:invertIfNegative val="0"/>
            <c:bubble3D val="0"/>
            <c:extLst>
              <c:ext xmlns:c16="http://schemas.microsoft.com/office/drawing/2014/chart" uri="{C3380CC4-5D6E-409C-BE32-E72D297353CC}">
                <c16:uniqueId val="{0000000D-A6CD-4122-90AB-CD2F75849A48}"/>
              </c:ext>
            </c:extLst>
          </c:dPt>
          <c:dPt>
            <c:idx val="10"/>
            <c:invertIfNegative val="0"/>
            <c:bubble3D val="0"/>
            <c:extLst>
              <c:ext xmlns:c16="http://schemas.microsoft.com/office/drawing/2014/chart" uri="{C3380CC4-5D6E-409C-BE32-E72D297353CC}">
                <c16:uniqueId val="{0000000E-A6CD-4122-90AB-CD2F75849A48}"/>
              </c:ext>
            </c:extLst>
          </c:dPt>
          <c:dPt>
            <c:idx val="11"/>
            <c:invertIfNegative val="0"/>
            <c:bubble3D val="0"/>
            <c:extLst>
              <c:ext xmlns:c16="http://schemas.microsoft.com/office/drawing/2014/chart" uri="{C3380CC4-5D6E-409C-BE32-E72D297353CC}">
                <c16:uniqueId val="{0000000F-A6CD-4122-90AB-CD2F75849A48}"/>
              </c:ext>
            </c:extLst>
          </c:dPt>
          <c:dPt>
            <c:idx val="12"/>
            <c:invertIfNegative val="0"/>
            <c:bubble3D val="0"/>
            <c:extLst>
              <c:ext xmlns:c16="http://schemas.microsoft.com/office/drawing/2014/chart" uri="{C3380CC4-5D6E-409C-BE32-E72D297353CC}">
                <c16:uniqueId val="{00000010-A6CD-4122-90AB-CD2F75849A48}"/>
              </c:ext>
            </c:extLst>
          </c:dPt>
          <c:dPt>
            <c:idx val="13"/>
            <c:invertIfNegative val="0"/>
            <c:bubble3D val="0"/>
            <c:extLst>
              <c:ext xmlns:c16="http://schemas.microsoft.com/office/drawing/2014/chart" uri="{C3380CC4-5D6E-409C-BE32-E72D297353CC}">
                <c16:uniqueId val="{00000011-A6CD-4122-90AB-CD2F75849A48}"/>
              </c:ext>
            </c:extLst>
          </c:dPt>
          <c:dPt>
            <c:idx val="14"/>
            <c:invertIfNegative val="0"/>
            <c:bubble3D val="0"/>
            <c:extLst>
              <c:ext xmlns:c16="http://schemas.microsoft.com/office/drawing/2014/chart" uri="{C3380CC4-5D6E-409C-BE32-E72D297353CC}">
                <c16:uniqueId val="{00000012-A6CD-4122-90AB-CD2F75849A48}"/>
              </c:ext>
            </c:extLst>
          </c:dPt>
          <c:dPt>
            <c:idx val="15"/>
            <c:invertIfNegative val="0"/>
            <c:bubble3D val="0"/>
            <c:extLst>
              <c:ext xmlns:c16="http://schemas.microsoft.com/office/drawing/2014/chart" uri="{C3380CC4-5D6E-409C-BE32-E72D297353CC}">
                <c16:uniqueId val="{00000013-A6CD-4122-90AB-CD2F75849A48}"/>
              </c:ext>
            </c:extLst>
          </c:dPt>
          <c:dPt>
            <c:idx val="16"/>
            <c:invertIfNegative val="0"/>
            <c:bubble3D val="0"/>
            <c:extLst>
              <c:ext xmlns:c16="http://schemas.microsoft.com/office/drawing/2014/chart" uri="{C3380CC4-5D6E-409C-BE32-E72D297353CC}">
                <c16:uniqueId val="{00000000-A6CD-4122-90AB-CD2F75849A48}"/>
              </c:ext>
            </c:extLst>
          </c:dPt>
          <c:dPt>
            <c:idx val="17"/>
            <c:invertIfNegative val="0"/>
            <c:bubble3D val="0"/>
            <c:extLst>
              <c:ext xmlns:c16="http://schemas.microsoft.com/office/drawing/2014/chart" uri="{C3380CC4-5D6E-409C-BE32-E72D297353CC}">
                <c16:uniqueId val="{00000001-A6CD-4122-90AB-CD2F75849A48}"/>
              </c:ext>
            </c:extLst>
          </c:dPt>
          <c:dPt>
            <c:idx val="18"/>
            <c:invertIfNegative val="0"/>
            <c:bubble3D val="0"/>
            <c:extLst>
              <c:ext xmlns:c16="http://schemas.microsoft.com/office/drawing/2014/chart" uri="{C3380CC4-5D6E-409C-BE32-E72D297353CC}">
                <c16:uniqueId val="{00000002-A6CD-4122-90AB-CD2F75849A48}"/>
              </c:ext>
            </c:extLst>
          </c:dPt>
          <c:dPt>
            <c:idx val="19"/>
            <c:invertIfNegative val="0"/>
            <c:bubble3D val="0"/>
            <c:extLst>
              <c:ext xmlns:c16="http://schemas.microsoft.com/office/drawing/2014/chart" uri="{C3380CC4-5D6E-409C-BE32-E72D297353CC}">
                <c16:uniqueId val="{00000003-A6CD-4122-90AB-CD2F75849A48}"/>
              </c:ext>
            </c:extLst>
          </c:dPt>
          <c:dPt>
            <c:idx val="20"/>
            <c:invertIfNegative val="0"/>
            <c:bubble3D val="0"/>
            <c:extLst>
              <c:ext xmlns:c16="http://schemas.microsoft.com/office/drawing/2014/chart" uri="{C3380CC4-5D6E-409C-BE32-E72D297353CC}">
                <c16:uniqueId val="{00000004-A6CD-4122-90AB-CD2F75849A48}"/>
              </c:ext>
            </c:extLst>
          </c:dPt>
          <c:dPt>
            <c:idx val="21"/>
            <c:invertIfNegative val="0"/>
            <c:bubble3D val="0"/>
            <c:extLst>
              <c:ext xmlns:c16="http://schemas.microsoft.com/office/drawing/2014/chart" uri="{C3380CC4-5D6E-409C-BE32-E72D297353CC}">
                <c16:uniqueId val="{00000005-A6CD-4122-90AB-CD2F75849A48}"/>
              </c:ext>
            </c:extLst>
          </c:dPt>
          <c:dPt>
            <c:idx val="22"/>
            <c:invertIfNegative val="0"/>
            <c:bubble3D val="0"/>
            <c:extLst>
              <c:ext xmlns:c16="http://schemas.microsoft.com/office/drawing/2014/chart" uri="{C3380CC4-5D6E-409C-BE32-E72D297353CC}">
                <c16:uniqueId val="{00000006-A6CD-4122-90AB-CD2F75849A48}"/>
              </c:ext>
            </c:extLst>
          </c:dPt>
          <c:dLbls>
            <c:dLbl>
              <c:idx val="0"/>
              <c:layout>
                <c:manualLayout>
                  <c:x val="1.12362373786973E-3"/>
                  <c:y val="1.35873635379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F4A-45F8-8B67-796AD9A050F8}"/>
                </c:ext>
              </c:extLst>
            </c:dLbl>
            <c:dLbl>
              <c:idx val="1"/>
              <c:layout>
                <c:manualLayout>
                  <c:x val="1.12362373786973E-3"/>
                  <c:y val="1.3587363537935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F4A-45F8-8B67-796AD9A050F8}"/>
                </c:ext>
              </c:extLst>
            </c:dLbl>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7F4A-45F8-8B67-796AD9A050F8}"/>
                </c:ext>
              </c:extLst>
            </c:dLbl>
            <c:spPr>
              <a:noFill/>
              <a:ln>
                <a:noFill/>
              </a:ln>
              <a:effectLst/>
            </c:spPr>
            <c:txPr>
              <a:bodyPr/>
              <a:lstStyle/>
              <a:p>
                <a:pPr>
                  <a:defRPr sz="10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Future generations</c:v>
                </c:pt>
                <c:pt idx="1">
                  <c:v>Immigration</c:v>
                </c:pt>
                <c:pt idx="2">
                  <c:v>The UK Economy</c:v>
                </c:pt>
                <c:pt idx="3">
                  <c:v>UK Society</c:v>
                </c:pt>
                <c:pt idx="4">
                  <c:v>Employment and the job market in the UK</c:v>
                </c:pt>
                <c:pt idx="5">
                  <c:v>Your personal life and future</c:v>
                </c:pt>
              </c:strCache>
            </c:strRef>
          </c:cat>
          <c:val>
            <c:numRef>
              <c:f>Sheet1!$C$2:$C$7</c:f>
              <c:numCache>
                <c:formatCode>General</c:formatCode>
                <c:ptCount val="6"/>
                <c:pt idx="0">
                  <c:v>11</c:v>
                </c:pt>
                <c:pt idx="1">
                  <c:v>22</c:v>
                </c:pt>
                <c:pt idx="2">
                  <c:v>11</c:v>
                </c:pt>
                <c:pt idx="3">
                  <c:v>17</c:v>
                </c:pt>
                <c:pt idx="4">
                  <c:v>14</c:v>
                </c:pt>
                <c:pt idx="5">
                  <c:v>23</c:v>
                </c:pt>
              </c:numCache>
            </c:numRef>
          </c:val>
          <c:extLst>
            <c:ext xmlns:c16="http://schemas.microsoft.com/office/drawing/2014/chart" uri="{C3380CC4-5D6E-409C-BE32-E72D297353CC}">
              <c16:uniqueId val="{0000003C-7F4A-45F8-8B67-796AD9A050F8}"/>
            </c:ext>
          </c:extLst>
        </c:ser>
        <c:ser>
          <c:idx val="2"/>
          <c:order val="2"/>
          <c:tx>
            <c:strRef>
              <c:f>Sheet1!$D$1</c:f>
              <c:strCache>
                <c:ptCount val="1"/>
                <c:pt idx="0">
                  <c:v>Positive</c:v>
                </c:pt>
              </c:strCache>
            </c:strRef>
          </c:tx>
          <c:spPr>
            <a:solidFill>
              <a:srgbClr val="0078FF"/>
            </a:solidFill>
          </c:spPr>
          <c:invertIfNegative val="0"/>
          <c:dLbls>
            <c:spPr>
              <a:noFill/>
              <a:ln>
                <a:noFill/>
              </a:ln>
              <a:effectLst/>
            </c:spPr>
            <c:txPr>
              <a:bodyPr wrap="square" lIns="38100" tIns="19050" rIns="38100" bIns="19050" anchor="ctr" anchorCtr="0">
                <a:spAutoFit/>
              </a:bodyPr>
              <a:lstStyle/>
              <a:p>
                <a:pPr algn="ctr">
                  <a:defRPr lang="en-GB" sz="1000" b="0" i="0" u="none" strike="noStrike" kern="1200" baseline="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Future generations</c:v>
                </c:pt>
                <c:pt idx="1">
                  <c:v>Immigration</c:v>
                </c:pt>
                <c:pt idx="2">
                  <c:v>The UK Economy</c:v>
                </c:pt>
                <c:pt idx="3">
                  <c:v>UK Society</c:v>
                </c:pt>
                <c:pt idx="4">
                  <c:v>Employment and the job market in the UK</c:v>
                </c:pt>
                <c:pt idx="5">
                  <c:v>Your personal life and future</c:v>
                </c:pt>
              </c:strCache>
            </c:strRef>
          </c:cat>
          <c:val>
            <c:numRef>
              <c:f>Sheet1!$D$2:$D$7</c:f>
              <c:numCache>
                <c:formatCode>General</c:formatCode>
                <c:ptCount val="6"/>
                <c:pt idx="0">
                  <c:v>42</c:v>
                </c:pt>
                <c:pt idx="1">
                  <c:v>41</c:v>
                </c:pt>
                <c:pt idx="2">
                  <c:v>39</c:v>
                </c:pt>
                <c:pt idx="3">
                  <c:v>39</c:v>
                </c:pt>
                <c:pt idx="4">
                  <c:v>40</c:v>
                </c:pt>
                <c:pt idx="5">
                  <c:v>33</c:v>
                </c:pt>
              </c:numCache>
            </c:numRef>
          </c:val>
          <c:extLst>
            <c:ext xmlns:c16="http://schemas.microsoft.com/office/drawing/2014/chart" uri="{C3380CC4-5D6E-409C-BE32-E72D297353CC}">
              <c16:uniqueId val="{00000000-2A05-4E02-BA11-1C569B508C42}"/>
            </c:ext>
          </c:extLst>
        </c:ser>
        <c:dLbls>
          <c:showLegendKey val="0"/>
          <c:showVal val="1"/>
          <c:showCatName val="0"/>
          <c:showSerName val="0"/>
          <c:showPercent val="0"/>
          <c:showBubbleSize val="0"/>
        </c:dLbls>
        <c:gapWidth val="150"/>
        <c:overlap val="-10"/>
        <c:axId val="-892562960"/>
        <c:axId val="-892571760"/>
        <c:extLst/>
      </c:barChart>
      <c:catAx>
        <c:axId val="-892562960"/>
        <c:scaling>
          <c:orientation val="minMax"/>
        </c:scaling>
        <c:delete val="0"/>
        <c:axPos val="b"/>
        <c:numFmt formatCode="General" sourceLinked="1"/>
        <c:majorTickMark val="none"/>
        <c:minorTickMark val="none"/>
        <c:tickLblPos val="nextTo"/>
        <c:txPr>
          <a:bodyPr rot="0" vert="horz"/>
          <a:lstStyle/>
          <a:p>
            <a:pPr>
              <a:defRPr sz="1100" b="0">
                <a:solidFill>
                  <a:schemeClr val="tx1"/>
                </a:solidFill>
                <a:latin typeface="Helvetica Neue" charset="0"/>
                <a:ea typeface="Helvetica Neue" charset="0"/>
                <a:cs typeface="Helvetica Neue" charset="0"/>
              </a:defRPr>
            </a:pPr>
            <a:endParaRPr lang="en-US"/>
          </a:p>
        </c:txPr>
        <c:crossAx val="-892571760"/>
        <c:crossesAt val="0"/>
        <c:auto val="1"/>
        <c:lblAlgn val="ctr"/>
        <c:lblOffset val="10"/>
        <c:noMultiLvlLbl val="0"/>
      </c:catAx>
      <c:valAx>
        <c:axId val="-892571760"/>
        <c:scaling>
          <c:orientation val="minMax"/>
          <c:max val="100"/>
        </c:scaling>
        <c:delete val="1"/>
        <c:axPos val="l"/>
        <c:numFmt formatCode="0%" sourceLinked="0"/>
        <c:majorTickMark val="out"/>
        <c:minorTickMark val="none"/>
        <c:tickLblPos val="nextTo"/>
        <c:crossAx val="-892562960"/>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094272208555901E-2"/>
          <c:y val="3.7322722351319997E-2"/>
          <c:w val="0.97463118924326198"/>
          <c:h val="0.75758297920598405"/>
        </c:manualLayout>
      </c:layout>
      <c:barChart>
        <c:barDir val="col"/>
        <c:grouping val="clustered"/>
        <c:varyColors val="0"/>
        <c:ser>
          <c:idx val="0"/>
          <c:order val="0"/>
          <c:tx>
            <c:strRef>
              <c:f>Sheet1!$B$1</c:f>
              <c:strCache>
                <c:ptCount val="1"/>
                <c:pt idx="0">
                  <c:v>General Population</c:v>
                </c:pt>
              </c:strCache>
            </c:strRef>
          </c:tx>
          <c:spPr>
            <a:solidFill>
              <a:srgbClr val="768489"/>
            </a:solidFill>
          </c:spPr>
          <c:invertIfNegative val="0"/>
          <c:dPt>
            <c:idx val="0"/>
            <c:invertIfNegative val="0"/>
            <c:bubble3D val="0"/>
            <c:spPr>
              <a:solidFill>
                <a:srgbClr val="768489"/>
              </a:solidFill>
              <a:effectLst/>
            </c:spPr>
            <c:extLst xmlns:c15="http://schemas.microsoft.com/office/drawing/2012/chart">
              <c:ext xmlns:c16="http://schemas.microsoft.com/office/drawing/2014/chart" uri="{C3380CC4-5D6E-409C-BE32-E72D297353CC}">
                <c16:uniqueId val="{00000001-7F4A-45F8-8B67-796AD9A050F8}"/>
              </c:ext>
            </c:extLst>
          </c:dPt>
          <c:dPt>
            <c:idx val="4"/>
            <c:invertIfNegative val="0"/>
            <c:bubble3D val="0"/>
            <c:extLst>
              <c:ext xmlns:c16="http://schemas.microsoft.com/office/drawing/2014/chart" uri="{C3380CC4-5D6E-409C-BE32-E72D297353CC}">
                <c16:uniqueId val="{00000002-0D74-495D-9BBC-8926749125B1}"/>
              </c:ext>
            </c:extLst>
          </c:dPt>
          <c:dPt>
            <c:idx val="5"/>
            <c:invertIfNegative val="0"/>
            <c:bubble3D val="0"/>
            <c:extLst>
              <c:ext xmlns:c16="http://schemas.microsoft.com/office/drawing/2014/chart" uri="{C3380CC4-5D6E-409C-BE32-E72D297353CC}">
                <c16:uniqueId val="{00000003-0D74-495D-9BBC-8926749125B1}"/>
              </c:ext>
            </c:extLst>
          </c:dPt>
          <c:dLbls>
            <c:dLbl>
              <c:idx val="0"/>
              <c:layout>
                <c:manualLayout>
                  <c:x val="-3.3708712136091899E-3"/>
                  <c:y val="1.0190522653451601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1-7F4A-45F8-8B67-796AD9A050F8}"/>
                </c:ext>
              </c:extLst>
            </c:dLbl>
            <c:dLbl>
              <c:idx val="4"/>
              <c:layout>
                <c:manualLayout>
                  <c:x val="-1.12362373786973E-3"/>
                  <c:y val="1.6984204422419401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0D74-495D-9BBC-8926749125B1}"/>
                </c:ext>
              </c:extLst>
            </c:dLbl>
            <c:spPr>
              <a:noFill/>
              <a:ln>
                <a:noFill/>
              </a:ln>
              <a:effectLst/>
            </c:spPr>
            <c:txPr>
              <a:bodyPr/>
              <a:lstStyle/>
              <a:p>
                <a:pPr>
                  <a:defRPr sz="11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Sheet1!$A$2:$A$8</c:f>
              <c:strCache>
                <c:ptCount val="7"/>
                <c:pt idx="0">
                  <c:v>Theresa May - the Prime Minister</c:v>
                </c:pt>
                <c:pt idx="1">
                  <c:v>Sadiq Khan - Mayor of London</c:v>
                </c:pt>
                <c:pt idx="2">
                  <c:v>David Davis - Secretary of State for Leaving the European Union</c:v>
                </c:pt>
                <c:pt idx="3">
                  <c:v>Boris Johnson - Secretary of State for Foreign and Commonwealth Affairs</c:v>
                </c:pt>
                <c:pt idx="4">
                  <c:v>Philip Hammond - 'Chancellor of the Exchequer</c:v>
                </c:pt>
                <c:pt idx="5">
                  <c:v>Amber Rudd - 'Secretary of State</c:v>
                </c:pt>
                <c:pt idx="6">
                  <c:v>Liam Fox - Secretary of State for International Trade</c:v>
                </c:pt>
              </c:strCache>
            </c:strRef>
          </c:cat>
          <c:val>
            <c:numRef>
              <c:f>Sheet1!$B$2:$B$8</c:f>
              <c:numCache>
                <c:formatCode>General</c:formatCode>
                <c:ptCount val="7"/>
                <c:pt idx="0">
                  <c:v>36</c:v>
                </c:pt>
                <c:pt idx="1">
                  <c:v>24</c:v>
                </c:pt>
                <c:pt idx="2">
                  <c:v>24</c:v>
                </c:pt>
                <c:pt idx="3">
                  <c:v>26</c:v>
                </c:pt>
                <c:pt idx="4">
                  <c:v>22</c:v>
                </c:pt>
                <c:pt idx="5">
                  <c:v>16</c:v>
                </c:pt>
                <c:pt idx="6">
                  <c:v>20</c:v>
                </c:pt>
              </c:numCache>
            </c:numRef>
          </c:val>
          <c:extLst xmlns:c15="http://schemas.microsoft.com/office/drawing/2012/chart">
            <c:ext xmlns:c16="http://schemas.microsoft.com/office/drawing/2014/chart" uri="{C3380CC4-5D6E-409C-BE32-E72D297353CC}">
              <c16:uniqueId val="{0000001F-7F4A-45F8-8B67-796AD9A050F8}"/>
            </c:ext>
          </c:extLst>
        </c:ser>
        <c:ser>
          <c:idx val="1"/>
          <c:order val="1"/>
          <c:tx>
            <c:strRef>
              <c:f>Sheet1!$C$1</c:f>
              <c:strCache>
                <c:ptCount val="1"/>
                <c:pt idx="0">
                  <c:v>Informed</c:v>
                </c:pt>
              </c:strCache>
            </c:strRef>
          </c:tx>
          <c:spPr>
            <a:solidFill>
              <a:srgbClr val="000000"/>
            </a:solidFill>
          </c:spPr>
          <c:invertIfNegative val="0"/>
          <c:dPt>
            <c:idx val="0"/>
            <c:invertIfNegative val="0"/>
            <c:bubble3D val="0"/>
            <c:spPr>
              <a:solidFill>
                <a:srgbClr val="000000"/>
              </a:solidFill>
              <a:effectLst/>
            </c:spPr>
            <c:extLst>
              <c:ext xmlns:c16="http://schemas.microsoft.com/office/drawing/2014/chart" uri="{C3380CC4-5D6E-409C-BE32-E72D297353CC}">
                <c16:uniqueId val="{00000021-7F4A-45F8-8B67-796AD9A050F8}"/>
              </c:ext>
            </c:extLst>
          </c:dPt>
          <c:dPt>
            <c:idx val="1"/>
            <c:invertIfNegative val="0"/>
            <c:bubble3D val="0"/>
            <c:extLst>
              <c:ext xmlns:c16="http://schemas.microsoft.com/office/drawing/2014/chart" uri="{C3380CC4-5D6E-409C-BE32-E72D297353CC}">
                <c16:uniqueId val="{00000022-7F4A-45F8-8B67-796AD9A050F8}"/>
              </c:ext>
            </c:extLst>
          </c:dPt>
          <c:dPt>
            <c:idx val="2"/>
            <c:invertIfNegative val="0"/>
            <c:bubble3D val="0"/>
            <c:extLst>
              <c:ext xmlns:c16="http://schemas.microsoft.com/office/drawing/2014/chart" uri="{C3380CC4-5D6E-409C-BE32-E72D297353CC}">
                <c16:uniqueId val="{00000023-7F4A-45F8-8B67-796AD9A050F8}"/>
              </c:ext>
            </c:extLst>
          </c:dPt>
          <c:dPt>
            <c:idx val="3"/>
            <c:invertIfNegative val="0"/>
            <c:bubble3D val="0"/>
            <c:extLst>
              <c:ext xmlns:c16="http://schemas.microsoft.com/office/drawing/2014/chart" uri="{C3380CC4-5D6E-409C-BE32-E72D297353CC}">
                <c16:uniqueId val="{00000007-A6CD-4122-90AB-CD2F75849A48}"/>
              </c:ext>
            </c:extLst>
          </c:dPt>
          <c:dPt>
            <c:idx val="4"/>
            <c:invertIfNegative val="0"/>
            <c:bubble3D val="0"/>
            <c:extLst>
              <c:ext xmlns:c16="http://schemas.microsoft.com/office/drawing/2014/chart" uri="{C3380CC4-5D6E-409C-BE32-E72D297353CC}">
                <c16:uniqueId val="{00000008-A6CD-4122-90AB-CD2F75849A48}"/>
              </c:ext>
            </c:extLst>
          </c:dPt>
          <c:dPt>
            <c:idx val="6"/>
            <c:invertIfNegative val="0"/>
            <c:bubble3D val="0"/>
            <c:extLst>
              <c:ext xmlns:c16="http://schemas.microsoft.com/office/drawing/2014/chart" uri="{C3380CC4-5D6E-409C-BE32-E72D297353CC}">
                <c16:uniqueId val="{0000000A-A6CD-4122-90AB-CD2F75849A48}"/>
              </c:ext>
            </c:extLst>
          </c:dPt>
          <c:dPt>
            <c:idx val="7"/>
            <c:invertIfNegative val="0"/>
            <c:bubble3D val="0"/>
            <c:extLst>
              <c:ext xmlns:c16="http://schemas.microsoft.com/office/drawing/2014/chart" uri="{C3380CC4-5D6E-409C-BE32-E72D297353CC}">
                <c16:uniqueId val="{0000000B-A6CD-4122-90AB-CD2F75849A48}"/>
              </c:ext>
            </c:extLst>
          </c:dPt>
          <c:dPt>
            <c:idx val="8"/>
            <c:invertIfNegative val="0"/>
            <c:bubble3D val="0"/>
            <c:extLst>
              <c:ext xmlns:c16="http://schemas.microsoft.com/office/drawing/2014/chart" uri="{C3380CC4-5D6E-409C-BE32-E72D297353CC}">
                <c16:uniqueId val="{0000000C-A6CD-4122-90AB-CD2F75849A48}"/>
              </c:ext>
            </c:extLst>
          </c:dPt>
          <c:dPt>
            <c:idx val="9"/>
            <c:invertIfNegative val="0"/>
            <c:bubble3D val="0"/>
            <c:extLst>
              <c:ext xmlns:c16="http://schemas.microsoft.com/office/drawing/2014/chart" uri="{C3380CC4-5D6E-409C-BE32-E72D297353CC}">
                <c16:uniqueId val="{0000000D-A6CD-4122-90AB-CD2F75849A48}"/>
              </c:ext>
            </c:extLst>
          </c:dPt>
          <c:dPt>
            <c:idx val="10"/>
            <c:invertIfNegative val="0"/>
            <c:bubble3D val="0"/>
            <c:extLst>
              <c:ext xmlns:c16="http://schemas.microsoft.com/office/drawing/2014/chart" uri="{C3380CC4-5D6E-409C-BE32-E72D297353CC}">
                <c16:uniqueId val="{0000000E-A6CD-4122-90AB-CD2F75849A48}"/>
              </c:ext>
            </c:extLst>
          </c:dPt>
          <c:dPt>
            <c:idx val="11"/>
            <c:invertIfNegative val="0"/>
            <c:bubble3D val="0"/>
            <c:extLst>
              <c:ext xmlns:c16="http://schemas.microsoft.com/office/drawing/2014/chart" uri="{C3380CC4-5D6E-409C-BE32-E72D297353CC}">
                <c16:uniqueId val="{0000000F-A6CD-4122-90AB-CD2F75849A48}"/>
              </c:ext>
            </c:extLst>
          </c:dPt>
          <c:dPt>
            <c:idx val="12"/>
            <c:invertIfNegative val="0"/>
            <c:bubble3D val="0"/>
            <c:extLst>
              <c:ext xmlns:c16="http://schemas.microsoft.com/office/drawing/2014/chart" uri="{C3380CC4-5D6E-409C-BE32-E72D297353CC}">
                <c16:uniqueId val="{00000010-A6CD-4122-90AB-CD2F75849A48}"/>
              </c:ext>
            </c:extLst>
          </c:dPt>
          <c:dPt>
            <c:idx val="13"/>
            <c:invertIfNegative val="0"/>
            <c:bubble3D val="0"/>
            <c:extLst>
              <c:ext xmlns:c16="http://schemas.microsoft.com/office/drawing/2014/chart" uri="{C3380CC4-5D6E-409C-BE32-E72D297353CC}">
                <c16:uniqueId val="{00000011-A6CD-4122-90AB-CD2F75849A48}"/>
              </c:ext>
            </c:extLst>
          </c:dPt>
          <c:dPt>
            <c:idx val="14"/>
            <c:invertIfNegative val="0"/>
            <c:bubble3D val="0"/>
            <c:extLst>
              <c:ext xmlns:c16="http://schemas.microsoft.com/office/drawing/2014/chart" uri="{C3380CC4-5D6E-409C-BE32-E72D297353CC}">
                <c16:uniqueId val="{00000012-A6CD-4122-90AB-CD2F75849A48}"/>
              </c:ext>
            </c:extLst>
          </c:dPt>
          <c:dPt>
            <c:idx val="15"/>
            <c:invertIfNegative val="0"/>
            <c:bubble3D val="0"/>
            <c:extLst>
              <c:ext xmlns:c16="http://schemas.microsoft.com/office/drawing/2014/chart" uri="{C3380CC4-5D6E-409C-BE32-E72D297353CC}">
                <c16:uniqueId val="{00000013-A6CD-4122-90AB-CD2F75849A48}"/>
              </c:ext>
            </c:extLst>
          </c:dPt>
          <c:dPt>
            <c:idx val="16"/>
            <c:invertIfNegative val="0"/>
            <c:bubble3D val="0"/>
            <c:extLst>
              <c:ext xmlns:c16="http://schemas.microsoft.com/office/drawing/2014/chart" uri="{C3380CC4-5D6E-409C-BE32-E72D297353CC}">
                <c16:uniqueId val="{00000000-A6CD-4122-90AB-CD2F75849A48}"/>
              </c:ext>
            </c:extLst>
          </c:dPt>
          <c:dPt>
            <c:idx val="17"/>
            <c:invertIfNegative val="0"/>
            <c:bubble3D val="0"/>
            <c:extLst>
              <c:ext xmlns:c16="http://schemas.microsoft.com/office/drawing/2014/chart" uri="{C3380CC4-5D6E-409C-BE32-E72D297353CC}">
                <c16:uniqueId val="{00000001-A6CD-4122-90AB-CD2F75849A48}"/>
              </c:ext>
            </c:extLst>
          </c:dPt>
          <c:dPt>
            <c:idx val="18"/>
            <c:invertIfNegative val="0"/>
            <c:bubble3D val="0"/>
            <c:extLst>
              <c:ext xmlns:c16="http://schemas.microsoft.com/office/drawing/2014/chart" uri="{C3380CC4-5D6E-409C-BE32-E72D297353CC}">
                <c16:uniqueId val="{00000002-A6CD-4122-90AB-CD2F75849A48}"/>
              </c:ext>
            </c:extLst>
          </c:dPt>
          <c:dPt>
            <c:idx val="19"/>
            <c:invertIfNegative val="0"/>
            <c:bubble3D val="0"/>
            <c:extLst>
              <c:ext xmlns:c16="http://schemas.microsoft.com/office/drawing/2014/chart" uri="{C3380CC4-5D6E-409C-BE32-E72D297353CC}">
                <c16:uniqueId val="{00000003-A6CD-4122-90AB-CD2F75849A48}"/>
              </c:ext>
            </c:extLst>
          </c:dPt>
          <c:dPt>
            <c:idx val="20"/>
            <c:invertIfNegative val="0"/>
            <c:bubble3D val="0"/>
            <c:extLst>
              <c:ext xmlns:c16="http://schemas.microsoft.com/office/drawing/2014/chart" uri="{C3380CC4-5D6E-409C-BE32-E72D297353CC}">
                <c16:uniqueId val="{00000004-A6CD-4122-90AB-CD2F75849A48}"/>
              </c:ext>
            </c:extLst>
          </c:dPt>
          <c:dPt>
            <c:idx val="21"/>
            <c:invertIfNegative val="0"/>
            <c:bubble3D val="0"/>
            <c:extLst>
              <c:ext xmlns:c16="http://schemas.microsoft.com/office/drawing/2014/chart" uri="{C3380CC4-5D6E-409C-BE32-E72D297353CC}">
                <c16:uniqueId val="{00000005-A6CD-4122-90AB-CD2F75849A48}"/>
              </c:ext>
            </c:extLst>
          </c:dPt>
          <c:dPt>
            <c:idx val="22"/>
            <c:invertIfNegative val="0"/>
            <c:bubble3D val="0"/>
            <c:extLst>
              <c:ext xmlns:c16="http://schemas.microsoft.com/office/drawing/2014/chart" uri="{C3380CC4-5D6E-409C-BE32-E72D297353CC}">
                <c16:uniqueId val="{00000006-A6CD-4122-90AB-CD2F75849A48}"/>
              </c:ext>
            </c:extLst>
          </c:dPt>
          <c:dLbls>
            <c:dLbl>
              <c:idx val="0"/>
              <c:layout>
                <c:manualLayout>
                  <c:x val="1.12362373786973E-3"/>
                  <c:y val="1.35873635379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F4A-45F8-8B67-796AD9A050F8}"/>
                </c:ext>
              </c:extLst>
            </c:dLbl>
            <c:dLbl>
              <c:idx val="4"/>
              <c:layout>
                <c:manualLayout>
                  <c:x val="1.12362373786973E-3"/>
                  <c:y val="1.3587363537935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CD-4122-90AB-CD2F75849A48}"/>
                </c:ext>
              </c:extLst>
            </c:dLbl>
            <c:dLbl>
              <c:idx val="5"/>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6CD-4122-90AB-CD2F75849A48}"/>
                </c:ext>
              </c:extLst>
            </c:dLbl>
            <c:spPr>
              <a:noFill/>
              <a:ln>
                <a:noFill/>
              </a:ln>
              <a:effectLst/>
            </c:spPr>
            <c:txPr>
              <a:bodyPr/>
              <a:lstStyle/>
              <a:p>
                <a:pPr>
                  <a:defRPr sz="11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Theresa May - the Prime Minister</c:v>
                </c:pt>
                <c:pt idx="1">
                  <c:v>Sadiq Khan - Mayor of London</c:v>
                </c:pt>
                <c:pt idx="2">
                  <c:v>David Davis - Secretary of State for Leaving the European Union</c:v>
                </c:pt>
                <c:pt idx="3">
                  <c:v>Boris Johnson - Secretary of State for Foreign and Commonwealth Affairs</c:v>
                </c:pt>
                <c:pt idx="4">
                  <c:v>Philip Hammond - 'Chancellor of the Exchequer</c:v>
                </c:pt>
                <c:pt idx="5">
                  <c:v>Amber Rudd - 'Secretary of State</c:v>
                </c:pt>
                <c:pt idx="6">
                  <c:v>Liam Fox - Secretary of State for International Trade</c:v>
                </c:pt>
              </c:strCache>
            </c:strRef>
          </c:cat>
          <c:val>
            <c:numRef>
              <c:f>Sheet1!$C$2:$C$8</c:f>
              <c:numCache>
                <c:formatCode>General</c:formatCode>
                <c:ptCount val="7"/>
                <c:pt idx="0">
                  <c:v>40</c:v>
                </c:pt>
                <c:pt idx="1">
                  <c:v>39</c:v>
                </c:pt>
                <c:pt idx="2">
                  <c:v>34</c:v>
                </c:pt>
                <c:pt idx="3">
                  <c:v>26</c:v>
                </c:pt>
                <c:pt idx="4">
                  <c:v>25</c:v>
                </c:pt>
                <c:pt idx="5">
                  <c:v>24</c:v>
                </c:pt>
                <c:pt idx="6">
                  <c:v>23</c:v>
                </c:pt>
              </c:numCache>
            </c:numRef>
          </c:val>
          <c:extLst>
            <c:ext xmlns:c16="http://schemas.microsoft.com/office/drawing/2014/chart" uri="{C3380CC4-5D6E-409C-BE32-E72D297353CC}">
              <c16:uniqueId val="{0000003C-7F4A-45F8-8B67-796AD9A050F8}"/>
            </c:ext>
          </c:extLst>
        </c:ser>
        <c:ser>
          <c:idx val="2"/>
          <c:order val="2"/>
          <c:tx>
            <c:strRef>
              <c:f>Sheet1!$D$1</c:f>
              <c:strCache>
                <c:ptCount val="1"/>
                <c:pt idx="0">
                  <c:v>Mass</c:v>
                </c:pt>
              </c:strCache>
            </c:strRef>
          </c:tx>
          <c:spPr>
            <a:solidFill>
              <a:srgbClr val="45CFB4"/>
            </a:solidFill>
          </c:spPr>
          <c:invertIfNegative val="0"/>
          <c:dLbls>
            <c:spPr>
              <a:noFill/>
              <a:ln>
                <a:noFill/>
              </a:ln>
              <a:effectLst/>
            </c:spPr>
            <c:txPr>
              <a:bodyPr wrap="square" lIns="38100" tIns="19050" rIns="38100" bIns="19050" anchor="ctr" anchorCtr="0">
                <a:spAutoFit/>
              </a:bodyPr>
              <a:lstStyle/>
              <a:p>
                <a:pPr algn="ctr">
                  <a:defRPr lang="en-GB" sz="1100" b="0" i="0" u="none" strike="noStrike" kern="1200" baseline="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Theresa May - the Prime Minister</c:v>
                </c:pt>
                <c:pt idx="1">
                  <c:v>Sadiq Khan - Mayor of London</c:v>
                </c:pt>
                <c:pt idx="2">
                  <c:v>David Davis - Secretary of State for Leaving the European Union</c:v>
                </c:pt>
                <c:pt idx="3">
                  <c:v>Boris Johnson - Secretary of State for Foreign and Commonwealth Affairs</c:v>
                </c:pt>
                <c:pt idx="4">
                  <c:v>Philip Hammond - 'Chancellor of the Exchequer</c:v>
                </c:pt>
                <c:pt idx="5">
                  <c:v>Amber Rudd - 'Secretary of State</c:v>
                </c:pt>
                <c:pt idx="6">
                  <c:v>Liam Fox - Secretary of State for International Trade</c:v>
                </c:pt>
              </c:strCache>
            </c:strRef>
          </c:cat>
          <c:val>
            <c:numRef>
              <c:f>Sheet1!$D$2:$D$8</c:f>
              <c:numCache>
                <c:formatCode>General</c:formatCode>
                <c:ptCount val="7"/>
                <c:pt idx="0">
                  <c:v>35</c:v>
                </c:pt>
                <c:pt idx="1">
                  <c:v>23</c:v>
                </c:pt>
                <c:pt idx="2">
                  <c:v>23</c:v>
                </c:pt>
                <c:pt idx="3">
                  <c:v>26</c:v>
                </c:pt>
                <c:pt idx="4">
                  <c:v>22</c:v>
                </c:pt>
                <c:pt idx="5">
                  <c:v>15</c:v>
                </c:pt>
                <c:pt idx="6">
                  <c:v>20</c:v>
                </c:pt>
              </c:numCache>
            </c:numRef>
          </c:val>
          <c:extLst>
            <c:ext xmlns:c16="http://schemas.microsoft.com/office/drawing/2014/chart" uri="{C3380CC4-5D6E-409C-BE32-E72D297353CC}">
              <c16:uniqueId val="{00000000-2A05-4E02-BA11-1C569B508C42}"/>
            </c:ext>
          </c:extLst>
        </c:ser>
        <c:dLbls>
          <c:showLegendKey val="0"/>
          <c:showVal val="1"/>
          <c:showCatName val="0"/>
          <c:showSerName val="0"/>
          <c:showPercent val="0"/>
          <c:showBubbleSize val="0"/>
        </c:dLbls>
        <c:gapWidth val="150"/>
        <c:overlap val="-10"/>
        <c:axId val="-894327072"/>
        <c:axId val="-894338464"/>
        <c:extLst/>
      </c:barChart>
      <c:catAx>
        <c:axId val="-894327072"/>
        <c:scaling>
          <c:orientation val="minMax"/>
        </c:scaling>
        <c:delete val="0"/>
        <c:axPos val="b"/>
        <c:numFmt formatCode="General" sourceLinked="1"/>
        <c:majorTickMark val="none"/>
        <c:minorTickMark val="none"/>
        <c:tickLblPos val="nextTo"/>
        <c:txPr>
          <a:bodyPr rot="0" vert="horz"/>
          <a:lstStyle/>
          <a:p>
            <a:pPr>
              <a:defRPr sz="1100" b="0">
                <a:solidFill>
                  <a:schemeClr val="tx1"/>
                </a:solidFill>
                <a:latin typeface="Helvetica Neue" charset="0"/>
                <a:ea typeface="Helvetica Neue" charset="0"/>
                <a:cs typeface="Helvetica Neue" charset="0"/>
              </a:defRPr>
            </a:pPr>
            <a:endParaRPr lang="en-US"/>
          </a:p>
        </c:txPr>
        <c:crossAx val="-894338464"/>
        <c:crossesAt val="0"/>
        <c:auto val="1"/>
        <c:lblAlgn val="ctr"/>
        <c:lblOffset val="10"/>
        <c:noMultiLvlLbl val="0"/>
      </c:catAx>
      <c:valAx>
        <c:axId val="-894338464"/>
        <c:scaling>
          <c:orientation val="minMax"/>
          <c:max val="100"/>
        </c:scaling>
        <c:delete val="1"/>
        <c:axPos val="l"/>
        <c:numFmt formatCode="0%" sourceLinked="0"/>
        <c:majorTickMark val="out"/>
        <c:minorTickMark val="none"/>
        <c:tickLblPos val="nextTo"/>
        <c:crossAx val="-894327072"/>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094272208555901E-2"/>
          <c:y val="0.11332739833668699"/>
          <c:w val="0.97463118924326198"/>
          <c:h val="0.65228095586354196"/>
        </c:manualLayout>
      </c:layout>
      <c:barChart>
        <c:barDir val="col"/>
        <c:grouping val="clustered"/>
        <c:varyColors val="0"/>
        <c:ser>
          <c:idx val="1"/>
          <c:order val="1"/>
          <c:tx>
            <c:strRef>
              <c:f>Sheet1!$C$1</c:f>
              <c:strCache>
                <c:ptCount val="1"/>
                <c:pt idx="0">
                  <c:v>2017</c:v>
                </c:pt>
              </c:strCache>
            </c:strRef>
          </c:tx>
          <c:spPr>
            <a:solidFill>
              <a:srgbClr val="768489"/>
            </a:solidFill>
          </c:spPr>
          <c:invertIfNegative val="0"/>
          <c:dPt>
            <c:idx val="0"/>
            <c:invertIfNegative val="0"/>
            <c:bubble3D val="0"/>
            <c:extLst>
              <c:ext xmlns:c16="http://schemas.microsoft.com/office/drawing/2014/chart" uri="{C3380CC4-5D6E-409C-BE32-E72D297353CC}">
                <c16:uniqueId val="{00000021-7F4A-45F8-8B67-796AD9A050F8}"/>
              </c:ext>
            </c:extLst>
          </c:dPt>
          <c:dPt>
            <c:idx val="1"/>
            <c:invertIfNegative val="0"/>
            <c:bubble3D val="0"/>
            <c:extLst>
              <c:ext xmlns:c16="http://schemas.microsoft.com/office/drawing/2014/chart" uri="{C3380CC4-5D6E-409C-BE32-E72D297353CC}">
                <c16:uniqueId val="{00000022-7F4A-45F8-8B67-796AD9A050F8}"/>
              </c:ext>
            </c:extLst>
          </c:dPt>
          <c:dPt>
            <c:idx val="2"/>
            <c:invertIfNegative val="0"/>
            <c:bubble3D val="0"/>
            <c:extLst>
              <c:ext xmlns:c16="http://schemas.microsoft.com/office/drawing/2014/chart" uri="{C3380CC4-5D6E-409C-BE32-E72D297353CC}">
                <c16:uniqueId val="{00000023-7F4A-45F8-8B67-796AD9A050F8}"/>
              </c:ext>
            </c:extLst>
          </c:dPt>
          <c:dPt>
            <c:idx val="3"/>
            <c:invertIfNegative val="0"/>
            <c:bubble3D val="0"/>
            <c:extLst>
              <c:ext xmlns:c16="http://schemas.microsoft.com/office/drawing/2014/chart" uri="{C3380CC4-5D6E-409C-BE32-E72D297353CC}">
                <c16:uniqueId val="{00000007-A6CD-4122-90AB-CD2F75849A48}"/>
              </c:ext>
            </c:extLst>
          </c:dPt>
          <c:dPt>
            <c:idx val="4"/>
            <c:invertIfNegative val="0"/>
            <c:bubble3D val="0"/>
            <c:extLst>
              <c:ext xmlns:c16="http://schemas.microsoft.com/office/drawing/2014/chart" uri="{C3380CC4-5D6E-409C-BE32-E72D297353CC}">
                <c16:uniqueId val="{00000008-A6CD-4122-90AB-CD2F75849A48}"/>
              </c:ext>
            </c:extLst>
          </c:dPt>
          <c:dPt>
            <c:idx val="5"/>
            <c:invertIfNegative val="0"/>
            <c:bubble3D val="0"/>
            <c:extLst>
              <c:ext xmlns:c16="http://schemas.microsoft.com/office/drawing/2014/chart" uri="{C3380CC4-5D6E-409C-BE32-E72D297353CC}">
                <c16:uniqueId val="{00000009-A6CD-4122-90AB-CD2F75849A48}"/>
              </c:ext>
            </c:extLst>
          </c:dPt>
          <c:dPt>
            <c:idx val="6"/>
            <c:invertIfNegative val="0"/>
            <c:bubble3D val="0"/>
            <c:extLst>
              <c:ext xmlns:c16="http://schemas.microsoft.com/office/drawing/2014/chart" uri="{C3380CC4-5D6E-409C-BE32-E72D297353CC}">
                <c16:uniqueId val="{0000000A-A6CD-4122-90AB-CD2F75849A48}"/>
              </c:ext>
            </c:extLst>
          </c:dPt>
          <c:dPt>
            <c:idx val="7"/>
            <c:invertIfNegative val="0"/>
            <c:bubble3D val="0"/>
            <c:extLst>
              <c:ext xmlns:c16="http://schemas.microsoft.com/office/drawing/2014/chart" uri="{C3380CC4-5D6E-409C-BE32-E72D297353CC}">
                <c16:uniqueId val="{0000000B-A6CD-4122-90AB-CD2F75849A48}"/>
              </c:ext>
            </c:extLst>
          </c:dPt>
          <c:dPt>
            <c:idx val="8"/>
            <c:invertIfNegative val="0"/>
            <c:bubble3D val="0"/>
            <c:extLst>
              <c:ext xmlns:c16="http://schemas.microsoft.com/office/drawing/2014/chart" uri="{C3380CC4-5D6E-409C-BE32-E72D297353CC}">
                <c16:uniqueId val="{0000000C-A6CD-4122-90AB-CD2F75849A48}"/>
              </c:ext>
            </c:extLst>
          </c:dPt>
          <c:dPt>
            <c:idx val="10"/>
            <c:invertIfNegative val="0"/>
            <c:bubble3D val="0"/>
            <c:extLst>
              <c:ext xmlns:c16="http://schemas.microsoft.com/office/drawing/2014/chart" uri="{C3380CC4-5D6E-409C-BE32-E72D297353CC}">
                <c16:uniqueId val="{0000000E-A6CD-4122-90AB-CD2F75849A48}"/>
              </c:ext>
            </c:extLst>
          </c:dPt>
          <c:dPt>
            <c:idx val="11"/>
            <c:invertIfNegative val="0"/>
            <c:bubble3D val="0"/>
            <c:spPr>
              <a:solidFill>
                <a:srgbClr val="768489"/>
              </a:solidFill>
              <a:effectLst/>
            </c:spPr>
            <c:extLst>
              <c:ext xmlns:c16="http://schemas.microsoft.com/office/drawing/2014/chart" uri="{C3380CC4-5D6E-409C-BE32-E72D297353CC}">
                <c16:uniqueId val="{0000000F-A6CD-4122-90AB-CD2F75849A48}"/>
              </c:ext>
            </c:extLst>
          </c:dPt>
          <c:dPt>
            <c:idx val="12"/>
            <c:invertIfNegative val="0"/>
            <c:bubble3D val="0"/>
            <c:extLst>
              <c:ext xmlns:c16="http://schemas.microsoft.com/office/drawing/2014/chart" uri="{C3380CC4-5D6E-409C-BE32-E72D297353CC}">
                <c16:uniqueId val="{00000010-A6CD-4122-90AB-CD2F75849A48}"/>
              </c:ext>
            </c:extLst>
          </c:dPt>
          <c:dPt>
            <c:idx val="13"/>
            <c:invertIfNegative val="0"/>
            <c:bubble3D val="0"/>
            <c:extLst>
              <c:ext xmlns:c16="http://schemas.microsoft.com/office/drawing/2014/chart" uri="{C3380CC4-5D6E-409C-BE32-E72D297353CC}">
                <c16:uniqueId val="{00000011-A6CD-4122-90AB-CD2F75849A48}"/>
              </c:ext>
            </c:extLst>
          </c:dPt>
          <c:dPt>
            <c:idx val="14"/>
            <c:invertIfNegative val="0"/>
            <c:bubble3D val="0"/>
            <c:extLst>
              <c:ext xmlns:c16="http://schemas.microsoft.com/office/drawing/2014/chart" uri="{C3380CC4-5D6E-409C-BE32-E72D297353CC}">
                <c16:uniqueId val="{00000012-A6CD-4122-90AB-CD2F75849A48}"/>
              </c:ext>
            </c:extLst>
          </c:dPt>
          <c:dPt>
            <c:idx val="15"/>
            <c:invertIfNegative val="0"/>
            <c:bubble3D val="0"/>
            <c:extLst>
              <c:ext xmlns:c16="http://schemas.microsoft.com/office/drawing/2014/chart" uri="{C3380CC4-5D6E-409C-BE32-E72D297353CC}">
                <c16:uniqueId val="{00000013-A6CD-4122-90AB-CD2F75849A48}"/>
              </c:ext>
            </c:extLst>
          </c:dPt>
          <c:dPt>
            <c:idx val="16"/>
            <c:invertIfNegative val="0"/>
            <c:bubble3D val="0"/>
            <c:extLst>
              <c:ext xmlns:c16="http://schemas.microsoft.com/office/drawing/2014/chart" uri="{C3380CC4-5D6E-409C-BE32-E72D297353CC}">
                <c16:uniqueId val="{00000000-A6CD-4122-90AB-CD2F75849A48}"/>
              </c:ext>
            </c:extLst>
          </c:dPt>
          <c:dPt>
            <c:idx val="17"/>
            <c:invertIfNegative val="0"/>
            <c:bubble3D val="0"/>
            <c:extLst>
              <c:ext xmlns:c16="http://schemas.microsoft.com/office/drawing/2014/chart" uri="{C3380CC4-5D6E-409C-BE32-E72D297353CC}">
                <c16:uniqueId val="{00000001-A6CD-4122-90AB-CD2F75849A48}"/>
              </c:ext>
            </c:extLst>
          </c:dPt>
          <c:dPt>
            <c:idx val="18"/>
            <c:invertIfNegative val="0"/>
            <c:bubble3D val="0"/>
            <c:extLst>
              <c:ext xmlns:c16="http://schemas.microsoft.com/office/drawing/2014/chart" uri="{C3380CC4-5D6E-409C-BE32-E72D297353CC}">
                <c16:uniqueId val="{00000002-A6CD-4122-90AB-CD2F75849A48}"/>
              </c:ext>
            </c:extLst>
          </c:dPt>
          <c:dPt>
            <c:idx val="19"/>
            <c:invertIfNegative val="0"/>
            <c:bubble3D val="0"/>
            <c:extLst>
              <c:ext xmlns:c16="http://schemas.microsoft.com/office/drawing/2014/chart" uri="{C3380CC4-5D6E-409C-BE32-E72D297353CC}">
                <c16:uniqueId val="{00000003-A6CD-4122-90AB-CD2F75849A48}"/>
              </c:ext>
            </c:extLst>
          </c:dPt>
          <c:dPt>
            <c:idx val="20"/>
            <c:invertIfNegative val="0"/>
            <c:bubble3D val="0"/>
            <c:extLst>
              <c:ext xmlns:c16="http://schemas.microsoft.com/office/drawing/2014/chart" uri="{C3380CC4-5D6E-409C-BE32-E72D297353CC}">
                <c16:uniqueId val="{00000004-A6CD-4122-90AB-CD2F75849A48}"/>
              </c:ext>
            </c:extLst>
          </c:dPt>
          <c:dPt>
            <c:idx val="21"/>
            <c:invertIfNegative val="0"/>
            <c:bubble3D val="0"/>
            <c:extLst>
              <c:ext xmlns:c16="http://schemas.microsoft.com/office/drawing/2014/chart" uri="{C3380CC4-5D6E-409C-BE32-E72D297353CC}">
                <c16:uniqueId val="{00000005-A6CD-4122-90AB-CD2F75849A48}"/>
              </c:ext>
            </c:extLst>
          </c:dPt>
          <c:dPt>
            <c:idx val="22"/>
            <c:invertIfNegative val="0"/>
            <c:bubble3D val="0"/>
            <c:extLst>
              <c:ext xmlns:c16="http://schemas.microsoft.com/office/drawing/2014/chart" uri="{C3380CC4-5D6E-409C-BE32-E72D297353CC}">
                <c16:uniqueId val="{00000006-A6CD-4122-90AB-CD2F75849A48}"/>
              </c:ext>
            </c:extLst>
          </c:dPt>
          <c:dLbls>
            <c:dLbl>
              <c:idx val="9"/>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CD-4122-90AB-CD2F75849A48}"/>
                </c:ext>
              </c:extLst>
            </c:dLbl>
            <c:dLbl>
              <c:idx val="10"/>
              <c:layout>
                <c:manualLayout>
                  <c:x val="1.12362373786973E-3"/>
                  <c:y val="1.3587363537935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6CD-4122-90AB-CD2F75849A48}"/>
                </c:ext>
              </c:extLst>
            </c:dLbl>
            <c:dLbl>
              <c:idx val="11"/>
              <c:layout>
                <c:manualLayout>
                  <c:x val="1.12362373786973E-3"/>
                  <c:y val="1.35873635379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6CD-4122-90AB-CD2F75849A48}"/>
                </c:ext>
              </c:extLst>
            </c:dLbl>
            <c:spPr>
              <a:noFill/>
              <a:ln>
                <a:noFill/>
              </a:ln>
              <a:effectLst/>
            </c:spPr>
            <c:txPr>
              <a:bodyPr/>
              <a:lstStyle/>
              <a:p>
                <a:pPr>
                  <a:defRPr sz="11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NGOs</c:v>
                </c:pt>
                <c:pt idx="1">
                  <c:v>The British People</c:v>
                </c:pt>
                <c:pt idx="2">
                  <c:v>Business</c:v>
                </c:pt>
                <c:pt idx="3">
                  <c:v>The United Nations</c:v>
                </c:pt>
                <c:pt idx="4">
                  <c:v>The International Monetary Fund</c:v>
                </c:pt>
                <c:pt idx="5">
                  <c:v>The House of Lords</c:v>
                </c:pt>
                <c:pt idx="6">
                  <c:v>The House of Commons</c:v>
                </c:pt>
                <c:pt idx="7">
                  <c:v>Media</c:v>
                </c:pt>
                <c:pt idx="8">
                  <c:v>Government</c:v>
                </c:pt>
                <c:pt idx="9">
                  <c:v>The European Union</c:v>
                </c:pt>
                <c:pt idx="10">
                  <c:v>Political leaders in general</c:v>
                </c:pt>
                <c:pt idx="11">
                  <c:v>Political parties in general</c:v>
                </c:pt>
              </c:strCache>
            </c:strRef>
          </c:cat>
          <c:val>
            <c:numRef>
              <c:f>Sheet1!$C$2:$C$13</c:f>
              <c:numCache>
                <c:formatCode>0</c:formatCode>
                <c:ptCount val="12"/>
                <c:pt idx="0">
                  <c:v>22</c:v>
                </c:pt>
                <c:pt idx="1">
                  <c:v>22.8</c:v>
                </c:pt>
                <c:pt idx="2">
                  <c:v>24.8</c:v>
                </c:pt>
                <c:pt idx="3">
                  <c:v>26.4</c:v>
                </c:pt>
                <c:pt idx="4">
                  <c:v>28.7</c:v>
                </c:pt>
                <c:pt idx="5">
                  <c:v>33.900000000000013</c:v>
                </c:pt>
                <c:pt idx="6">
                  <c:v>37</c:v>
                </c:pt>
                <c:pt idx="7">
                  <c:v>37.9</c:v>
                </c:pt>
                <c:pt idx="8">
                  <c:v>43.2</c:v>
                </c:pt>
                <c:pt idx="9">
                  <c:v>44.3</c:v>
                </c:pt>
                <c:pt idx="10">
                  <c:v>45.5</c:v>
                </c:pt>
                <c:pt idx="11">
                  <c:v>47</c:v>
                </c:pt>
              </c:numCache>
            </c:numRef>
          </c:val>
          <c:extLst>
            <c:ext xmlns:c16="http://schemas.microsoft.com/office/drawing/2014/chart" uri="{C3380CC4-5D6E-409C-BE32-E72D297353CC}">
              <c16:uniqueId val="{0000003C-7F4A-45F8-8B67-796AD9A050F8}"/>
            </c:ext>
          </c:extLst>
        </c:ser>
        <c:dLbls>
          <c:showLegendKey val="0"/>
          <c:showVal val="1"/>
          <c:showCatName val="0"/>
          <c:showSerName val="0"/>
          <c:showPercent val="0"/>
          <c:showBubbleSize val="0"/>
        </c:dLbls>
        <c:gapWidth val="116"/>
        <c:overlap val="-15"/>
        <c:axId val="-899644336"/>
        <c:axId val="-899651008"/>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2016</c:v>
                      </c:pt>
                    </c:strCache>
                  </c:strRef>
                </c:tx>
                <c:spPr>
                  <a:solidFill>
                    <a:srgbClr val="768489"/>
                  </a:solidFill>
                </c:spPr>
                <c:invertIfNegative val="0"/>
                <c:dPt>
                  <c:idx val="9"/>
                  <c:invertIfNegative val="0"/>
                  <c:bubble3D val="0"/>
                  <c:extLst>
                    <c:ext xmlns:c16="http://schemas.microsoft.com/office/drawing/2014/chart" uri="{C3380CC4-5D6E-409C-BE32-E72D297353CC}">
                      <c16:uniqueId val="{00000017-17EE-491F-9A8D-0FAABF9BE1FE}"/>
                    </c:ext>
                  </c:extLst>
                </c:dPt>
                <c:dPt>
                  <c:idx val="10"/>
                  <c:invertIfNegative val="0"/>
                  <c:bubble3D val="0"/>
                  <c:extLst>
                    <c:ext xmlns:c16="http://schemas.microsoft.com/office/drawing/2014/chart" uri="{C3380CC4-5D6E-409C-BE32-E72D297353CC}">
                      <c16:uniqueId val="{00000018-17EE-491F-9A8D-0FAABF9BE1FE}"/>
                    </c:ext>
                  </c:extLst>
                </c:dPt>
                <c:dPt>
                  <c:idx val="11"/>
                  <c:invertIfNegative val="0"/>
                  <c:bubble3D val="0"/>
                  <c:spPr>
                    <a:solidFill>
                      <a:srgbClr val="768489"/>
                    </a:solidFill>
                    <a:effectLst/>
                  </c:spPr>
                  <c:extLst>
                    <c:ext xmlns:c16="http://schemas.microsoft.com/office/drawing/2014/chart" uri="{C3380CC4-5D6E-409C-BE32-E72D297353CC}">
                      <c16:uniqueId val="{0000001A-17EE-491F-9A8D-0FAABF9BE1FE}"/>
                    </c:ext>
                  </c:extLst>
                </c:dPt>
                <c:dLbls>
                  <c:dLbl>
                    <c:idx val="10"/>
                    <c:layout>
                      <c:manualLayout>
                        <c:x val="-1.12362373786973E-3"/>
                        <c:y val="1.6984204422419401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18-17EE-491F-9A8D-0FAABF9BE1FE}"/>
                      </c:ext>
                    </c:extLst>
                  </c:dLbl>
                  <c:dLbl>
                    <c:idx val="11"/>
                    <c:layout>
                      <c:manualLayout>
                        <c:x val="-3.3708712136091899E-3"/>
                        <c:y val="1.0190522653451601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1A-17EE-491F-9A8D-0FAABF9BE1FE}"/>
                      </c:ext>
                    </c:extLst>
                  </c:dLbl>
                  <c:spPr>
                    <a:noFill/>
                    <a:ln>
                      <a:noFill/>
                    </a:ln>
                    <a:effectLst/>
                  </c:spPr>
                  <c:txPr>
                    <a:bodyPr/>
                    <a:lstStyle/>
                    <a:p>
                      <a:pPr>
                        <a:defRPr sz="10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Sheet1!$A$2:$A$13</c15:sqref>
                        </c15:formulaRef>
                      </c:ext>
                    </c:extLst>
                    <c:strCache>
                      <c:ptCount val="12"/>
                      <c:pt idx="0">
                        <c:v>NGOs</c:v>
                      </c:pt>
                      <c:pt idx="1">
                        <c:v>The British People</c:v>
                      </c:pt>
                      <c:pt idx="2">
                        <c:v>Business</c:v>
                      </c:pt>
                      <c:pt idx="3">
                        <c:v>The United Nations</c:v>
                      </c:pt>
                      <c:pt idx="4">
                        <c:v>The International Monetary Fund</c:v>
                      </c:pt>
                      <c:pt idx="5">
                        <c:v>The House of Lords</c:v>
                      </c:pt>
                      <c:pt idx="6">
                        <c:v>The House of Commons</c:v>
                      </c:pt>
                      <c:pt idx="7">
                        <c:v>Media</c:v>
                      </c:pt>
                      <c:pt idx="8">
                        <c:v>Government</c:v>
                      </c:pt>
                      <c:pt idx="9">
                        <c:v>The European Union</c:v>
                      </c:pt>
                      <c:pt idx="10">
                        <c:v>Political leaders in general</c:v>
                      </c:pt>
                      <c:pt idx="11">
                        <c:v>Political parties in general</c:v>
                      </c:pt>
                    </c:strCache>
                  </c:strRef>
                </c:cat>
                <c:val>
                  <c:numRef>
                    <c:extLst>
                      <c:ext uri="{02D57815-91ED-43cb-92C2-25804820EDAC}">
                        <c15:formulaRef>
                          <c15:sqref>Sheet1!$B$2:$B$13</c15:sqref>
                        </c15:formulaRef>
                      </c:ext>
                    </c:extLst>
                    <c:numCache>
                      <c:formatCode>General</c:formatCode>
                      <c:ptCount val="12"/>
                    </c:numCache>
                  </c:numRef>
                </c:val>
                <c:extLst>
                  <c:ext xmlns:c16="http://schemas.microsoft.com/office/drawing/2014/chart" uri="{C3380CC4-5D6E-409C-BE32-E72D297353CC}">
                    <c16:uniqueId val="{0000001F-7F4A-45F8-8B67-796AD9A050F8}"/>
                  </c:ext>
                </c:extLst>
              </c15:ser>
            </c15:filteredBarSeries>
          </c:ext>
        </c:extLst>
      </c:barChart>
      <c:catAx>
        <c:axId val="-899644336"/>
        <c:scaling>
          <c:orientation val="minMax"/>
        </c:scaling>
        <c:delete val="0"/>
        <c:axPos val="b"/>
        <c:numFmt formatCode="General" sourceLinked="1"/>
        <c:majorTickMark val="none"/>
        <c:minorTickMark val="none"/>
        <c:tickLblPos val="nextTo"/>
        <c:txPr>
          <a:bodyPr rot="0" vert="horz"/>
          <a:lstStyle/>
          <a:p>
            <a:pPr>
              <a:defRPr sz="1100" b="0">
                <a:solidFill>
                  <a:schemeClr val="tx1"/>
                </a:solidFill>
                <a:latin typeface="Helvetica Neue" charset="0"/>
                <a:ea typeface="Helvetica Neue" charset="0"/>
                <a:cs typeface="Helvetica Neue" charset="0"/>
              </a:defRPr>
            </a:pPr>
            <a:endParaRPr lang="en-US"/>
          </a:p>
        </c:txPr>
        <c:crossAx val="-899651008"/>
        <c:crossesAt val="0"/>
        <c:auto val="1"/>
        <c:lblAlgn val="ctr"/>
        <c:lblOffset val="10"/>
        <c:noMultiLvlLbl val="0"/>
      </c:catAx>
      <c:valAx>
        <c:axId val="-899651008"/>
        <c:scaling>
          <c:orientation val="minMax"/>
          <c:max val="100"/>
        </c:scaling>
        <c:delete val="1"/>
        <c:axPos val="l"/>
        <c:numFmt formatCode="0%" sourceLinked="0"/>
        <c:majorTickMark val="out"/>
        <c:minorTickMark val="none"/>
        <c:tickLblPos val="nextTo"/>
        <c:crossAx val="-899644336"/>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094272208555901E-2"/>
          <c:y val="0.11332739833668699"/>
          <c:w val="0.97463118924326198"/>
          <c:h val="0.65228095586354196"/>
        </c:manualLayout>
      </c:layout>
      <c:barChart>
        <c:barDir val="col"/>
        <c:grouping val="clustered"/>
        <c:varyColors val="0"/>
        <c:ser>
          <c:idx val="1"/>
          <c:order val="1"/>
          <c:tx>
            <c:strRef>
              <c:f>Sheet1!$C$1</c:f>
              <c:strCache>
                <c:ptCount val="1"/>
                <c:pt idx="0">
                  <c:v>2017</c:v>
                </c:pt>
              </c:strCache>
            </c:strRef>
          </c:tx>
          <c:spPr>
            <a:solidFill>
              <a:srgbClr val="0078FF"/>
            </a:solidFill>
          </c:spPr>
          <c:invertIfNegative val="0"/>
          <c:dPt>
            <c:idx val="0"/>
            <c:invertIfNegative val="0"/>
            <c:bubble3D val="0"/>
            <c:spPr>
              <a:solidFill>
                <a:srgbClr val="44D62C"/>
              </a:solidFill>
              <a:effectLst/>
            </c:spPr>
            <c:extLst>
              <c:ext xmlns:c16="http://schemas.microsoft.com/office/drawing/2014/chart" uri="{C3380CC4-5D6E-409C-BE32-E72D297353CC}">
                <c16:uniqueId val="{00000021-7F4A-45F8-8B67-796AD9A050F8}"/>
              </c:ext>
            </c:extLst>
          </c:dPt>
          <c:dPt>
            <c:idx val="1"/>
            <c:invertIfNegative val="0"/>
            <c:bubble3D val="0"/>
            <c:spPr>
              <a:solidFill>
                <a:srgbClr val="44D62C"/>
              </a:solidFill>
            </c:spPr>
            <c:extLst>
              <c:ext xmlns:c16="http://schemas.microsoft.com/office/drawing/2014/chart" uri="{C3380CC4-5D6E-409C-BE32-E72D297353CC}">
                <c16:uniqueId val="{00000022-7F4A-45F8-8B67-796AD9A050F8}"/>
              </c:ext>
            </c:extLst>
          </c:dPt>
          <c:dPt>
            <c:idx val="2"/>
            <c:invertIfNegative val="0"/>
            <c:bubble3D val="0"/>
            <c:spPr>
              <a:solidFill>
                <a:srgbClr val="44D62C"/>
              </a:solidFill>
            </c:spPr>
            <c:extLst>
              <c:ext xmlns:c16="http://schemas.microsoft.com/office/drawing/2014/chart" uri="{C3380CC4-5D6E-409C-BE32-E72D297353CC}">
                <c16:uniqueId val="{00000023-7F4A-45F8-8B67-796AD9A050F8}"/>
              </c:ext>
            </c:extLst>
          </c:dPt>
          <c:dPt>
            <c:idx val="3"/>
            <c:invertIfNegative val="0"/>
            <c:bubble3D val="0"/>
            <c:spPr>
              <a:solidFill>
                <a:srgbClr val="44D62C"/>
              </a:solidFill>
            </c:spPr>
            <c:extLst>
              <c:ext xmlns:c16="http://schemas.microsoft.com/office/drawing/2014/chart" uri="{C3380CC4-5D6E-409C-BE32-E72D297353CC}">
                <c16:uniqueId val="{00000007-A6CD-4122-90AB-CD2F75849A48}"/>
              </c:ext>
            </c:extLst>
          </c:dPt>
          <c:dPt>
            <c:idx val="4"/>
            <c:invertIfNegative val="0"/>
            <c:bubble3D val="0"/>
            <c:spPr>
              <a:solidFill>
                <a:srgbClr val="44D62C"/>
              </a:solidFill>
            </c:spPr>
            <c:extLst>
              <c:ext xmlns:c16="http://schemas.microsoft.com/office/drawing/2014/chart" uri="{C3380CC4-5D6E-409C-BE32-E72D297353CC}">
                <c16:uniqueId val="{00000008-A6CD-4122-90AB-CD2F75849A48}"/>
              </c:ext>
            </c:extLst>
          </c:dPt>
          <c:dPt>
            <c:idx val="5"/>
            <c:invertIfNegative val="0"/>
            <c:bubble3D val="0"/>
            <c:spPr>
              <a:solidFill>
                <a:srgbClr val="44D62C"/>
              </a:solidFill>
            </c:spPr>
            <c:extLst>
              <c:ext xmlns:c16="http://schemas.microsoft.com/office/drawing/2014/chart" uri="{C3380CC4-5D6E-409C-BE32-E72D297353CC}">
                <c16:uniqueId val="{00000009-A6CD-4122-90AB-CD2F75849A48}"/>
              </c:ext>
            </c:extLst>
          </c:dPt>
          <c:dPt>
            <c:idx val="6"/>
            <c:invertIfNegative val="0"/>
            <c:bubble3D val="0"/>
            <c:spPr>
              <a:solidFill>
                <a:srgbClr val="44D62C"/>
              </a:solidFill>
            </c:spPr>
            <c:extLst>
              <c:ext xmlns:c16="http://schemas.microsoft.com/office/drawing/2014/chart" uri="{C3380CC4-5D6E-409C-BE32-E72D297353CC}">
                <c16:uniqueId val="{0000000A-A6CD-4122-90AB-CD2F75849A48}"/>
              </c:ext>
            </c:extLst>
          </c:dPt>
          <c:dPt>
            <c:idx val="7"/>
            <c:invertIfNegative val="0"/>
            <c:bubble3D val="0"/>
            <c:spPr>
              <a:solidFill>
                <a:srgbClr val="44D62C"/>
              </a:solidFill>
            </c:spPr>
            <c:extLst>
              <c:ext xmlns:c16="http://schemas.microsoft.com/office/drawing/2014/chart" uri="{C3380CC4-5D6E-409C-BE32-E72D297353CC}">
                <c16:uniqueId val="{0000000B-A6CD-4122-90AB-CD2F75849A48}"/>
              </c:ext>
            </c:extLst>
          </c:dPt>
          <c:dPt>
            <c:idx val="8"/>
            <c:invertIfNegative val="0"/>
            <c:bubble3D val="0"/>
            <c:spPr>
              <a:solidFill>
                <a:srgbClr val="AFC9D3"/>
              </a:solidFill>
            </c:spPr>
            <c:extLst>
              <c:ext xmlns:c16="http://schemas.microsoft.com/office/drawing/2014/chart" uri="{C3380CC4-5D6E-409C-BE32-E72D297353CC}">
                <c16:uniqueId val="{0000000C-A6CD-4122-90AB-CD2F75849A48}"/>
              </c:ext>
            </c:extLst>
          </c:dPt>
          <c:dPt>
            <c:idx val="9"/>
            <c:invertIfNegative val="0"/>
            <c:bubble3D val="0"/>
            <c:extLst>
              <c:ext xmlns:c16="http://schemas.microsoft.com/office/drawing/2014/chart" uri="{C3380CC4-5D6E-409C-BE32-E72D297353CC}">
                <c16:uniqueId val="{0000000D-A6CD-4122-90AB-CD2F75849A48}"/>
              </c:ext>
            </c:extLst>
          </c:dPt>
          <c:dPt>
            <c:idx val="10"/>
            <c:invertIfNegative val="0"/>
            <c:bubble3D val="0"/>
            <c:extLst>
              <c:ext xmlns:c16="http://schemas.microsoft.com/office/drawing/2014/chart" uri="{C3380CC4-5D6E-409C-BE32-E72D297353CC}">
                <c16:uniqueId val="{0000000E-A6CD-4122-90AB-CD2F75849A48}"/>
              </c:ext>
            </c:extLst>
          </c:dPt>
          <c:dPt>
            <c:idx val="11"/>
            <c:invertIfNegative val="0"/>
            <c:bubble3D val="0"/>
            <c:extLst>
              <c:ext xmlns:c16="http://schemas.microsoft.com/office/drawing/2014/chart" uri="{C3380CC4-5D6E-409C-BE32-E72D297353CC}">
                <c16:uniqueId val="{0000000F-A6CD-4122-90AB-CD2F75849A48}"/>
              </c:ext>
            </c:extLst>
          </c:dPt>
          <c:dPt>
            <c:idx val="12"/>
            <c:invertIfNegative val="0"/>
            <c:bubble3D val="0"/>
            <c:spPr>
              <a:solidFill>
                <a:srgbClr val="AFC9D3"/>
              </a:solidFill>
            </c:spPr>
            <c:extLst>
              <c:ext xmlns:c16="http://schemas.microsoft.com/office/drawing/2014/chart" uri="{C3380CC4-5D6E-409C-BE32-E72D297353CC}">
                <c16:uniqueId val="{00000010-A6CD-4122-90AB-CD2F75849A48}"/>
              </c:ext>
            </c:extLst>
          </c:dPt>
          <c:dPt>
            <c:idx val="13"/>
            <c:invertIfNegative val="0"/>
            <c:bubble3D val="0"/>
            <c:spPr>
              <a:solidFill>
                <a:srgbClr val="AFC9D3"/>
              </a:solidFill>
            </c:spPr>
            <c:extLst>
              <c:ext xmlns:c16="http://schemas.microsoft.com/office/drawing/2014/chart" uri="{C3380CC4-5D6E-409C-BE32-E72D297353CC}">
                <c16:uniqueId val="{00000011-A6CD-4122-90AB-CD2F75849A48}"/>
              </c:ext>
            </c:extLst>
          </c:dPt>
          <c:dPt>
            <c:idx val="14"/>
            <c:invertIfNegative val="0"/>
            <c:bubble3D val="0"/>
            <c:extLst>
              <c:ext xmlns:c16="http://schemas.microsoft.com/office/drawing/2014/chart" uri="{C3380CC4-5D6E-409C-BE32-E72D297353CC}">
                <c16:uniqueId val="{00000012-A6CD-4122-90AB-CD2F75849A48}"/>
              </c:ext>
            </c:extLst>
          </c:dPt>
          <c:dPt>
            <c:idx val="15"/>
            <c:invertIfNegative val="0"/>
            <c:bubble3D val="0"/>
            <c:extLst>
              <c:ext xmlns:c16="http://schemas.microsoft.com/office/drawing/2014/chart" uri="{C3380CC4-5D6E-409C-BE32-E72D297353CC}">
                <c16:uniqueId val="{00000013-A6CD-4122-90AB-CD2F75849A48}"/>
              </c:ext>
            </c:extLst>
          </c:dPt>
          <c:dPt>
            <c:idx val="16"/>
            <c:invertIfNegative val="0"/>
            <c:bubble3D val="0"/>
            <c:extLst>
              <c:ext xmlns:c16="http://schemas.microsoft.com/office/drawing/2014/chart" uri="{C3380CC4-5D6E-409C-BE32-E72D297353CC}">
                <c16:uniqueId val="{00000000-A6CD-4122-90AB-CD2F75849A48}"/>
              </c:ext>
            </c:extLst>
          </c:dPt>
          <c:dPt>
            <c:idx val="17"/>
            <c:invertIfNegative val="0"/>
            <c:bubble3D val="0"/>
            <c:spPr>
              <a:solidFill>
                <a:srgbClr val="BCD3DC"/>
              </a:solidFill>
            </c:spPr>
            <c:extLst>
              <c:ext xmlns:c16="http://schemas.microsoft.com/office/drawing/2014/chart" uri="{C3380CC4-5D6E-409C-BE32-E72D297353CC}">
                <c16:uniqueId val="{00000001-A6CD-4122-90AB-CD2F75849A48}"/>
              </c:ext>
            </c:extLst>
          </c:dPt>
          <c:dPt>
            <c:idx val="18"/>
            <c:invertIfNegative val="0"/>
            <c:bubble3D val="0"/>
            <c:spPr>
              <a:solidFill>
                <a:srgbClr val="BCD3DC"/>
              </a:solidFill>
            </c:spPr>
            <c:extLst>
              <c:ext xmlns:c16="http://schemas.microsoft.com/office/drawing/2014/chart" uri="{C3380CC4-5D6E-409C-BE32-E72D297353CC}">
                <c16:uniqueId val="{00000002-A6CD-4122-90AB-CD2F75849A48}"/>
              </c:ext>
            </c:extLst>
          </c:dPt>
          <c:dPt>
            <c:idx val="19"/>
            <c:invertIfNegative val="0"/>
            <c:bubble3D val="0"/>
            <c:spPr>
              <a:solidFill>
                <a:srgbClr val="BCD3DC"/>
              </a:solidFill>
            </c:spPr>
            <c:extLst>
              <c:ext xmlns:c16="http://schemas.microsoft.com/office/drawing/2014/chart" uri="{C3380CC4-5D6E-409C-BE32-E72D297353CC}">
                <c16:uniqueId val="{00000003-A6CD-4122-90AB-CD2F75849A48}"/>
              </c:ext>
            </c:extLst>
          </c:dPt>
          <c:dPt>
            <c:idx val="20"/>
            <c:invertIfNegative val="0"/>
            <c:bubble3D val="0"/>
            <c:spPr>
              <a:solidFill>
                <a:srgbClr val="BCD3DC"/>
              </a:solidFill>
            </c:spPr>
            <c:extLst>
              <c:ext xmlns:c16="http://schemas.microsoft.com/office/drawing/2014/chart" uri="{C3380CC4-5D6E-409C-BE32-E72D297353CC}">
                <c16:uniqueId val="{00000004-A6CD-4122-90AB-CD2F75849A48}"/>
              </c:ext>
            </c:extLst>
          </c:dPt>
          <c:dPt>
            <c:idx val="21"/>
            <c:invertIfNegative val="0"/>
            <c:bubble3D val="0"/>
            <c:spPr>
              <a:solidFill>
                <a:srgbClr val="BCD3DC"/>
              </a:solidFill>
            </c:spPr>
            <c:extLst>
              <c:ext xmlns:c16="http://schemas.microsoft.com/office/drawing/2014/chart" uri="{C3380CC4-5D6E-409C-BE32-E72D297353CC}">
                <c16:uniqueId val="{00000005-A6CD-4122-90AB-CD2F75849A48}"/>
              </c:ext>
            </c:extLst>
          </c:dPt>
          <c:dPt>
            <c:idx val="22"/>
            <c:invertIfNegative val="0"/>
            <c:bubble3D val="0"/>
            <c:spPr>
              <a:solidFill>
                <a:srgbClr val="BCD3DC"/>
              </a:solidFill>
            </c:spPr>
            <c:extLst>
              <c:ext xmlns:c16="http://schemas.microsoft.com/office/drawing/2014/chart" uri="{C3380CC4-5D6E-409C-BE32-E72D297353CC}">
                <c16:uniqueId val="{00000006-A6CD-4122-90AB-CD2F75849A48}"/>
              </c:ext>
            </c:extLst>
          </c:dPt>
          <c:dLbls>
            <c:dLbl>
              <c:idx val="0"/>
              <c:layout>
                <c:manualLayout>
                  <c:x val="1.12362373786973E-3"/>
                  <c:y val="1.35873635379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F4A-45F8-8B67-796AD9A050F8}"/>
                </c:ext>
              </c:extLst>
            </c:dLbl>
            <c:dLbl>
              <c:idx val="1"/>
              <c:layout>
                <c:manualLayout>
                  <c:x val="1.12362373786973E-3"/>
                  <c:y val="1.3587363537935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F4A-45F8-8B67-796AD9A050F8}"/>
                </c:ext>
              </c:extLst>
            </c:dLbl>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7F4A-45F8-8B67-796AD9A050F8}"/>
                </c:ext>
              </c:extLst>
            </c:dLbl>
            <c:spPr>
              <a:noFill/>
              <a:ln>
                <a:noFill/>
              </a:ln>
              <a:effectLst/>
            </c:spPr>
            <c:txPr>
              <a:bodyPr/>
              <a:lstStyle/>
              <a:p>
                <a:pPr>
                  <a:defRPr sz="11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Political parties in general</c:v>
                </c:pt>
                <c:pt idx="1">
                  <c:v>Political leaders in general</c:v>
                </c:pt>
                <c:pt idx="2">
                  <c:v>The House of Commons</c:v>
                </c:pt>
                <c:pt idx="3">
                  <c:v>The European Union</c:v>
                </c:pt>
                <c:pt idx="4">
                  <c:v>The International Monetary Fund</c:v>
                </c:pt>
                <c:pt idx="5">
                  <c:v>The House of Lords</c:v>
                </c:pt>
                <c:pt idx="6">
                  <c:v>The United Nations</c:v>
                </c:pt>
                <c:pt idx="7">
                  <c:v>Other generations</c:v>
                </c:pt>
                <c:pt idx="8">
                  <c:v>The British People</c:v>
                </c:pt>
                <c:pt idx="9">
                  <c:v>Your generation</c:v>
                </c:pt>
                <c:pt idx="10">
                  <c:v>Your friends</c:v>
                </c:pt>
                <c:pt idx="11">
                  <c:v>Your family</c:v>
                </c:pt>
              </c:strCache>
            </c:strRef>
          </c:cat>
          <c:val>
            <c:numRef>
              <c:f>Sheet1!$C$2:$C$13</c:f>
              <c:numCache>
                <c:formatCode>0</c:formatCode>
                <c:ptCount val="12"/>
                <c:pt idx="0">
                  <c:v>18.099999999999991</c:v>
                </c:pt>
                <c:pt idx="1">
                  <c:v>19.100000000000001</c:v>
                </c:pt>
                <c:pt idx="2">
                  <c:v>26.3</c:v>
                </c:pt>
                <c:pt idx="3">
                  <c:v>26.5</c:v>
                </c:pt>
                <c:pt idx="4">
                  <c:v>27.2</c:v>
                </c:pt>
                <c:pt idx="5">
                  <c:v>27.5</c:v>
                </c:pt>
                <c:pt idx="6">
                  <c:v>40.299999999999997</c:v>
                </c:pt>
                <c:pt idx="7">
                  <c:v>48.70000000000001</c:v>
                </c:pt>
                <c:pt idx="8">
                  <c:v>54.900000000000013</c:v>
                </c:pt>
                <c:pt idx="9">
                  <c:v>60.4</c:v>
                </c:pt>
                <c:pt idx="10">
                  <c:v>82.4</c:v>
                </c:pt>
                <c:pt idx="11">
                  <c:v>87.9</c:v>
                </c:pt>
              </c:numCache>
            </c:numRef>
          </c:val>
          <c:extLst>
            <c:ext xmlns:c16="http://schemas.microsoft.com/office/drawing/2014/chart" uri="{C3380CC4-5D6E-409C-BE32-E72D297353CC}">
              <c16:uniqueId val="{0000003C-7F4A-45F8-8B67-796AD9A050F8}"/>
            </c:ext>
          </c:extLst>
        </c:ser>
        <c:dLbls>
          <c:showLegendKey val="0"/>
          <c:showVal val="1"/>
          <c:showCatName val="0"/>
          <c:showSerName val="0"/>
          <c:showPercent val="0"/>
          <c:showBubbleSize val="0"/>
        </c:dLbls>
        <c:gapWidth val="116"/>
        <c:overlap val="-15"/>
        <c:axId val="-799854880"/>
        <c:axId val="-799860656"/>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2016</c:v>
                      </c:pt>
                    </c:strCache>
                  </c:strRef>
                </c:tx>
                <c:spPr>
                  <a:solidFill>
                    <a:srgbClr val="768489"/>
                  </a:solidFill>
                </c:spPr>
                <c:invertIfNegative val="0"/>
                <c:dPt>
                  <c:idx val="0"/>
                  <c:invertIfNegative val="0"/>
                  <c:bubble3D val="0"/>
                  <c:spPr>
                    <a:solidFill>
                      <a:srgbClr val="768489"/>
                    </a:solidFill>
                    <a:effectLst/>
                  </c:spPr>
                  <c:extLst>
                    <c:ext xmlns:c16="http://schemas.microsoft.com/office/drawing/2014/chart" uri="{C3380CC4-5D6E-409C-BE32-E72D297353CC}">
                      <c16:uniqueId val="{00000001-7F4A-45F8-8B67-796AD9A050F8}"/>
                    </c:ext>
                  </c:extLst>
                </c:dPt>
                <c:dPt>
                  <c:idx val="1"/>
                  <c:invertIfNegative val="0"/>
                  <c:bubble3D val="0"/>
                  <c:extLst>
                    <c:ext xmlns:c16="http://schemas.microsoft.com/office/drawing/2014/chart" uri="{C3380CC4-5D6E-409C-BE32-E72D297353CC}">
                      <c16:uniqueId val="{00000002-7F4A-45F8-8B67-796AD9A050F8}"/>
                    </c:ext>
                  </c:extLst>
                </c:dPt>
                <c:dPt>
                  <c:idx val="2"/>
                  <c:invertIfNegative val="0"/>
                  <c:bubble3D val="0"/>
                  <c:extLst>
                    <c:ext xmlns:c16="http://schemas.microsoft.com/office/drawing/2014/chart" uri="{C3380CC4-5D6E-409C-BE32-E72D297353CC}">
                      <c16:uniqueId val="{00000003-7F4A-45F8-8B67-796AD9A050F8}"/>
                    </c:ext>
                  </c:extLst>
                </c:dPt>
                <c:dLbls>
                  <c:dLbl>
                    <c:idx val="0"/>
                    <c:layout>
                      <c:manualLayout>
                        <c:x val="-3.3708712136091899E-3"/>
                        <c:y val="1.0190522653451601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1-7F4A-45F8-8B67-796AD9A050F8}"/>
                      </c:ext>
                    </c:extLst>
                  </c:dLbl>
                  <c:dLbl>
                    <c:idx val="1"/>
                    <c:layout>
                      <c:manualLayout>
                        <c:x val="-1.12362373786973E-3"/>
                        <c:y val="1.6984204422419401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2-7F4A-45F8-8B67-796AD9A050F8}"/>
                      </c:ext>
                    </c:extLst>
                  </c:dLbl>
                  <c:spPr>
                    <a:noFill/>
                    <a:ln>
                      <a:noFill/>
                    </a:ln>
                    <a:effectLst/>
                  </c:spPr>
                  <c:txPr>
                    <a:bodyPr/>
                    <a:lstStyle/>
                    <a:p>
                      <a:pPr>
                        <a:defRPr sz="10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Sheet1!$A$2:$A$13</c15:sqref>
                        </c15:formulaRef>
                      </c:ext>
                    </c:extLst>
                    <c:strCache>
                      <c:ptCount val="12"/>
                      <c:pt idx="0">
                        <c:v>Political parties in general</c:v>
                      </c:pt>
                      <c:pt idx="1">
                        <c:v>Political leaders in general</c:v>
                      </c:pt>
                      <c:pt idx="2">
                        <c:v>The House of Commons</c:v>
                      </c:pt>
                      <c:pt idx="3">
                        <c:v>The European Union</c:v>
                      </c:pt>
                      <c:pt idx="4">
                        <c:v>The International Monetary Fund</c:v>
                      </c:pt>
                      <c:pt idx="5">
                        <c:v>The House of Lords</c:v>
                      </c:pt>
                      <c:pt idx="6">
                        <c:v>The United Nations</c:v>
                      </c:pt>
                      <c:pt idx="7">
                        <c:v>Other generations</c:v>
                      </c:pt>
                      <c:pt idx="8">
                        <c:v>The British People</c:v>
                      </c:pt>
                      <c:pt idx="9">
                        <c:v>Your generation</c:v>
                      </c:pt>
                      <c:pt idx="10">
                        <c:v>Your friends</c:v>
                      </c:pt>
                      <c:pt idx="11">
                        <c:v>Your family</c:v>
                      </c:pt>
                    </c:strCache>
                  </c:strRef>
                </c:cat>
                <c:val>
                  <c:numRef>
                    <c:extLst>
                      <c:ext uri="{02D57815-91ED-43cb-92C2-25804820EDAC}">
                        <c15:formulaRef>
                          <c15:sqref>Sheet1!$B$2:$B$13</c15:sqref>
                        </c15:formulaRef>
                      </c:ext>
                    </c:extLst>
                    <c:numCache>
                      <c:formatCode>General</c:formatCode>
                      <c:ptCount val="12"/>
                    </c:numCache>
                  </c:numRef>
                </c:val>
                <c:extLst>
                  <c:ext xmlns:c16="http://schemas.microsoft.com/office/drawing/2014/chart" uri="{C3380CC4-5D6E-409C-BE32-E72D297353CC}">
                    <c16:uniqueId val="{0000001F-7F4A-45F8-8B67-796AD9A050F8}"/>
                  </c:ext>
                </c:extLst>
              </c15:ser>
            </c15:filteredBarSeries>
          </c:ext>
        </c:extLst>
      </c:barChart>
      <c:catAx>
        <c:axId val="-799854880"/>
        <c:scaling>
          <c:orientation val="minMax"/>
        </c:scaling>
        <c:delete val="0"/>
        <c:axPos val="b"/>
        <c:numFmt formatCode="General" sourceLinked="1"/>
        <c:majorTickMark val="none"/>
        <c:minorTickMark val="none"/>
        <c:tickLblPos val="nextTo"/>
        <c:txPr>
          <a:bodyPr rot="-5400000" vert="horz"/>
          <a:lstStyle/>
          <a:p>
            <a:pPr>
              <a:defRPr sz="1100" b="0">
                <a:solidFill>
                  <a:schemeClr val="tx1"/>
                </a:solidFill>
                <a:latin typeface="Helvetica Neue" charset="0"/>
                <a:ea typeface="Helvetica Neue" charset="0"/>
                <a:cs typeface="Helvetica Neue" charset="0"/>
              </a:defRPr>
            </a:pPr>
            <a:endParaRPr lang="en-US"/>
          </a:p>
        </c:txPr>
        <c:crossAx val="-799860656"/>
        <c:crossesAt val="0"/>
        <c:auto val="1"/>
        <c:lblAlgn val="ctr"/>
        <c:lblOffset val="10"/>
        <c:noMultiLvlLbl val="0"/>
      </c:catAx>
      <c:valAx>
        <c:axId val="-799860656"/>
        <c:scaling>
          <c:orientation val="minMax"/>
        </c:scaling>
        <c:delete val="1"/>
        <c:axPos val="l"/>
        <c:numFmt formatCode="0%" sourceLinked="0"/>
        <c:majorTickMark val="out"/>
        <c:minorTickMark val="none"/>
        <c:tickLblPos val="nextTo"/>
        <c:crossAx val="-799854880"/>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18730313652099E-2"/>
          <c:y val="3.7309309542754202E-2"/>
          <c:w val="0.98388126968634804"/>
          <c:h val="0.92538138091449196"/>
        </c:manualLayout>
      </c:layout>
      <c:lineChart>
        <c:grouping val="standard"/>
        <c:varyColors val="0"/>
        <c:ser>
          <c:idx val="1"/>
          <c:order val="0"/>
          <c:tx>
            <c:strRef>
              <c:f>Sheet1!$B$1</c:f>
              <c:strCache>
                <c:ptCount val="1"/>
                <c:pt idx="0">
                  <c:v>Conservatives</c:v>
                </c:pt>
              </c:strCache>
            </c:strRef>
          </c:tx>
          <c:spPr>
            <a:ln w="28575">
              <a:solidFill>
                <a:srgbClr val="0006BA"/>
              </a:solidFill>
            </a:ln>
          </c:spPr>
          <c:marker>
            <c:symbol val="circle"/>
            <c:size val="7"/>
            <c:spPr>
              <a:solidFill>
                <a:srgbClr val="0006BA"/>
              </a:solidFill>
              <a:ln>
                <a:solidFill>
                  <a:srgbClr val="0006BA"/>
                </a:solidFill>
              </a:ln>
            </c:spPr>
          </c:marker>
          <c:dPt>
            <c:idx val="2"/>
            <c:bubble3D val="0"/>
            <c:extLst>
              <c:ext xmlns:c16="http://schemas.microsoft.com/office/drawing/2014/chart" uri="{C3380CC4-5D6E-409C-BE32-E72D297353CC}">
                <c16:uniqueId val="{00000000-3F7C-4513-B15D-DBE866E57E6F}"/>
              </c:ext>
            </c:extLst>
          </c:dPt>
          <c:cat>
            <c:numRef>
              <c:f>Sheet1!$A$2:$A$5</c:f>
              <c:numCache>
                <c:formatCode>General</c:formatCode>
                <c:ptCount val="4"/>
                <c:pt idx="0">
                  <c:v>2014</c:v>
                </c:pt>
                <c:pt idx="1">
                  <c:v>2015</c:v>
                </c:pt>
                <c:pt idx="2">
                  <c:v>2016</c:v>
                </c:pt>
                <c:pt idx="3">
                  <c:v>2017</c:v>
                </c:pt>
              </c:numCache>
            </c:numRef>
          </c:cat>
          <c:val>
            <c:numRef>
              <c:f>Sheet1!$B$2:$B$5</c:f>
              <c:numCache>
                <c:formatCode>0%</c:formatCode>
                <c:ptCount val="4"/>
                <c:pt idx="0">
                  <c:v>0.37</c:v>
                </c:pt>
                <c:pt idx="1">
                  <c:v>0.35499999999999998</c:v>
                </c:pt>
                <c:pt idx="2">
                  <c:v>0.38</c:v>
                </c:pt>
                <c:pt idx="3">
                  <c:v>0.28000000000000003</c:v>
                </c:pt>
              </c:numCache>
            </c:numRef>
          </c:val>
          <c:smooth val="0"/>
          <c:extLst>
            <c:ext xmlns:c16="http://schemas.microsoft.com/office/drawing/2014/chart" uri="{C3380CC4-5D6E-409C-BE32-E72D297353CC}">
              <c16:uniqueId val="{00000001-3F7C-4513-B15D-DBE866E57E6F}"/>
            </c:ext>
          </c:extLst>
        </c:ser>
        <c:ser>
          <c:idx val="2"/>
          <c:order val="1"/>
          <c:tx>
            <c:strRef>
              <c:f>Sheet1!$C$1</c:f>
              <c:strCache>
                <c:ptCount val="1"/>
                <c:pt idx="0">
                  <c:v>Labour</c:v>
                </c:pt>
              </c:strCache>
            </c:strRef>
          </c:tx>
          <c:spPr>
            <a:ln w="28575">
              <a:solidFill>
                <a:srgbClr val="45CFB4"/>
              </a:solidFill>
            </a:ln>
          </c:spPr>
          <c:marker>
            <c:symbol val="circle"/>
            <c:size val="7"/>
            <c:spPr>
              <a:solidFill>
                <a:srgbClr val="45CFB4"/>
              </a:solidFill>
              <a:ln>
                <a:solidFill>
                  <a:srgbClr val="45CFB4"/>
                </a:solidFill>
              </a:ln>
            </c:spPr>
          </c:marker>
          <c:cat>
            <c:numRef>
              <c:f>Sheet1!$A$2:$A$5</c:f>
              <c:numCache>
                <c:formatCode>General</c:formatCode>
                <c:ptCount val="4"/>
                <c:pt idx="0">
                  <c:v>2014</c:v>
                </c:pt>
                <c:pt idx="1">
                  <c:v>2015</c:v>
                </c:pt>
                <c:pt idx="2">
                  <c:v>2016</c:v>
                </c:pt>
                <c:pt idx="3">
                  <c:v>2017</c:v>
                </c:pt>
              </c:numCache>
            </c:numRef>
          </c:cat>
          <c:val>
            <c:numRef>
              <c:f>Sheet1!$C$2:$C$5</c:f>
              <c:numCache>
                <c:formatCode>0%</c:formatCode>
                <c:ptCount val="4"/>
                <c:pt idx="0">
                  <c:v>0.41</c:v>
                </c:pt>
                <c:pt idx="1">
                  <c:v>0.36199999999999999</c:v>
                </c:pt>
                <c:pt idx="2">
                  <c:v>0.31</c:v>
                </c:pt>
                <c:pt idx="3">
                  <c:v>0.25</c:v>
                </c:pt>
              </c:numCache>
            </c:numRef>
          </c:val>
          <c:smooth val="0"/>
          <c:extLst>
            <c:ext xmlns:c16="http://schemas.microsoft.com/office/drawing/2014/chart" uri="{C3380CC4-5D6E-409C-BE32-E72D297353CC}">
              <c16:uniqueId val="{00000002-3F7C-4513-B15D-DBE866E57E6F}"/>
            </c:ext>
          </c:extLst>
        </c:ser>
        <c:ser>
          <c:idx val="3"/>
          <c:order val="2"/>
          <c:tx>
            <c:strRef>
              <c:f>Sheet1!$D$1</c:f>
              <c:strCache>
                <c:ptCount val="1"/>
                <c:pt idx="0">
                  <c:v>Liberal Democrats</c:v>
                </c:pt>
              </c:strCache>
            </c:strRef>
          </c:tx>
          <c:spPr>
            <a:ln w="28575">
              <a:solidFill>
                <a:srgbClr val="0006BA">
                  <a:lumMod val="40000"/>
                  <a:lumOff val="60000"/>
                </a:srgbClr>
              </a:solidFill>
            </a:ln>
          </c:spPr>
          <c:marker>
            <c:symbol val="circle"/>
            <c:size val="7"/>
            <c:spPr>
              <a:solidFill>
                <a:srgbClr val="0006BA">
                  <a:lumMod val="40000"/>
                  <a:lumOff val="60000"/>
                </a:srgbClr>
              </a:solidFill>
              <a:ln>
                <a:solidFill>
                  <a:srgbClr val="0006BA">
                    <a:lumMod val="40000"/>
                    <a:lumOff val="60000"/>
                  </a:srgbClr>
                </a:solidFill>
              </a:ln>
            </c:spPr>
          </c:marker>
          <c:cat>
            <c:numRef>
              <c:f>Sheet1!$A$2:$A$5</c:f>
              <c:numCache>
                <c:formatCode>General</c:formatCode>
                <c:ptCount val="4"/>
                <c:pt idx="0">
                  <c:v>2014</c:v>
                </c:pt>
                <c:pt idx="1">
                  <c:v>2015</c:v>
                </c:pt>
                <c:pt idx="2">
                  <c:v>2016</c:v>
                </c:pt>
                <c:pt idx="3">
                  <c:v>2017</c:v>
                </c:pt>
              </c:numCache>
            </c:numRef>
          </c:cat>
          <c:val>
            <c:numRef>
              <c:f>Sheet1!$D$2:$D$5</c:f>
              <c:numCache>
                <c:formatCode>0%</c:formatCode>
                <c:ptCount val="4"/>
                <c:pt idx="0">
                  <c:v>0.31</c:v>
                </c:pt>
                <c:pt idx="1">
                  <c:v>0.249</c:v>
                </c:pt>
                <c:pt idx="2">
                  <c:v>0.23</c:v>
                </c:pt>
                <c:pt idx="3">
                  <c:v>0.2</c:v>
                </c:pt>
              </c:numCache>
            </c:numRef>
          </c:val>
          <c:smooth val="0"/>
          <c:extLst>
            <c:ext xmlns:c16="http://schemas.microsoft.com/office/drawing/2014/chart" uri="{C3380CC4-5D6E-409C-BE32-E72D297353CC}">
              <c16:uniqueId val="{00000003-3F7C-4513-B15D-DBE866E57E6F}"/>
            </c:ext>
          </c:extLst>
        </c:ser>
        <c:ser>
          <c:idx val="4"/>
          <c:order val="3"/>
          <c:tx>
            <c:strRef>
              <c:f>Sheet1!$E$1</c:f>
              <c:strCache>
                <c:ptCount val="1"/>
                <c:pt idx="0">
                  <c:v>UKIP</c:v>
                </c:pt>
              </c:strCache>
            </c:strRef>
          </c:tx>
          <c:spPr>
            <a:ln w="28575">
              <a:solidFill>
                <a:srgbClr val="44D62C">
                  <a:lumMod val="40000"/>
                  <a:lumOff val="60000"/>
                </a:srgbClr>
              </a:solidFill>
            </a:ln>
          </c:spPr>
          <c:marker>
            <c:symbol val="circle"/>
            <c:size val="7"/>
            <c:spPr>
              <a:solidFill>
                <a:srgbClr val="44D62C">
                  <a:lumMod val="40000"/>
                  <a:lumOff val="60000"/>
                </a:srgbClr>
              </a:solidFill>
              <a:ln>
                <a:solidFill>
                  <a:srgbClr val="44D62C">
                    <a:lumMod val="40000"/>
                    <a:lumOff val="60000"/>
                  </a:srgbClr>
                </a:solidFill>
              </a:ln>
            </c:spPr>
          </c:marker>
          <c:cat>
            <c:numRef>
              <c:f>Sheet1!$A$2:$A$5</c:f>
              <c:numCache>
                <c:formatCode>General</c:formatCode>
                <c:ptCount val="4"/>
                <c:pt idx="0">
                  <c:v>2014</c:v>
                </c:pt>
                <c:pt idx="1">
                  <c:v>2015</c:v>
                </c:pt>
                <c:pt idx="2">
                  <c:v>2016</c:v>
                </c:pt>
                <c:pt idx="3">
                  <c:v>2017</c:v>
                </c:pt>
              </c:numCache>
            </c:numRef>
          </c:cat>
          <c:val>
            <c:numRef>
              <c:f>Sheet1!$E$2:$E$5</c:f>
              <c:numCache>
                <c:formatCode>0%</c:formatCode>
                <c:ptCount val="4"/>
                <c:pt idx="0">
                  <c:v>0.28999999999999998</c:v>
                </c:pt>
                <c:pt idx="1">
                  <c:v>0.27400000000000002</c:v>
                </c:pt>
                <c:pt idx="2">
                  <c:v>0.19</c:v>
                </c:pt>
                <c:pt idx="3">
                  <c:v>0.19</c:v>
                </c:pt>
              </c:numCache>
            </c:numRef>
          </c:val>
          <c:smooth val="0"/>
          <c:extLst>
            <c:ext xmlns:c16="http://schemas.microsoft.com/office/drawing/2014/chart" uri="{C3380CC4-5D6E-409C-BE32-E72D297353CC}">
              <c16:uniqueId val="{00000004-3F7C-4513-B15D-DBE866E57E6F}"/>
            </c:ext>
          </c:extLst>
        </c:ser>
        <c:ser>
          <c:idx val="5"/>
          <c:order val="4"/>
          <c:tx>
            <c:strRef>
              <c:f>Sheet1!$F$1</c:f>
              <c:strCache>
                <c:ptCount val="1"/>
                <c:pt idx="0">
                  <c:v>Green Party</c:v>
                </c:pt>
              </c:strCache>
            </c:strRef>
          </c:tx>
          <c:spPr>
            <a:ln w="28575">
              <a:solidFill>
                <a:srgbClr val="0078FF">
                  <a:lumMod val="40000"/>
                  <a:lumOff val="60000"/>
                </a:srgbClr>
              </a:solidFill>
            </a:ln>
          </c:spPr>
          <c:marker>
            <c:symbol val="circle"/>
            <c:size val="7"/>
            <c:spPr>
              <a:solidFill>
                <a:srgbClr val="0078FF">
                  <a:lumMod val="40000"/>
                  <a:lumOff val="60000"/>
                </a:srgbClr>
              </a:solidFill>
              <a:ln>
                <a:solidFill>
                  <a:srgbClr val="0078FF">
                    <a:lumMod val="40000"/>
                    <a:lumOff val="60000"/>
                  </a:srgbClr>
                </a:solidFill>
              </a:ln>
            </c:spPr>
          </c:marker>
          <c:cat>
            <c:numRef>
              <c:f>Sheet1!$A$2:$A$5</c:f>
              <c:numCache>
                <c:formatCode>General</c:formatCode>
                <c:ptCount val="4"/>
                <c:pt idx="0">
                  <c:v>2014</c:v>
                </c:pt>
                <c:pt idx="1">
                  <c:v>2015</c:v>
                </c:pt>
                <c:pt idx="2">
                  <c:v>2016</c:v>
                </c:pt>
                <c:pt idx="3">
                  <c:v>2017</c:v>
                </c:pt>
              </c:numCache>
            </c:numRef>
          </c:cat>
          <c:val>
            <c:numRef>
              <c:f>Sheet1!$F$2:$F$5</c:f>
              <c:numCache>
                <c:formatCode>0%</c:formatCode>
                <c:ptCount val="4"/>
                <c:pt idx="0">
                  <c:v>0.38</c:v>
                </c:pt>
                <c:pt idx="1">
                  <c:v>0.36399999999999999</c:v>
                </c:pt>
                <c:pt idx="2">
                  <c:v>0.28999999999999998</c:v>
                </c:pt>
                <c:pt idx="3">
                  <c:v>0.27</c:v>
                </c:pt>
              </c:numCache>
            </c:numRef>
          </c:val>
          <c:smooth val="0"/>
          <c:extLst>
            <c:ext xmlns:c16="http://schemas.microsoft.com/office/drawing/2014/chart" uri="{C3380CC4-5D6E-409C-BE32-E72D297353CC}">
              <c16:uniqueId val="{00000005-3F7C-4513-B15D-DBE866E57E6F}"/>
            </c:ext>
          </c:extLst>
        </c:ser>
        <c:ser>
          <c:idx val="0"/>
          <c:order val="5"/>
          <c:tx>
            <c:strRef>
              <c:f>Sheet1!$G$1</c:f>
              <c:strCache>
                <c:ptCount val="1"/>
                <c:pt idx="0">
                  <c:v>Scottish National Party</c:v>
                </c:pt>
              </c:strCache>
            </c:strRef>
          </c:tx>
          <c:spPr>
            <a:ln w="28575">
              <a:solidFill>
                <a:srgbClr val="0078FF"/>
              </a:solidFill>
            </a:ln>
          </c:spPr>
          <c:marker>
            <c:symbol val="circle"/>
            <c:size val="7"/>
            <c:spPr>
              <a:solidFill>
                <a:srgbClr val="0078FF"/>
              </a:solidFill>
              <a:ln>
                <a:solidFill>
                  <a:srgbClr val="0078FF"/>
                </a:solidFill>
              </a:ln>
            </c:spPr>
          </c:marker>
          <c:cat>
            <c:numRef>
              <c:f>Sheet1!$A$2:$A$5</c:f>
              <c:numCache>
                <c:formatCode>General</c:formatCode>
                <c:ptCount val="4"/>
                <c:pt idx="0">
                  <c:v>2014</c:v>
                </c:pt>
                <c:pt idx="1">
                  <c:v>2015</c:v>
                </c:pt>
                <c:pt idx="2">
                  <c:v>2016</c:v>
                </c:pt>
                <c:pt idx="3">
                  <c:v>2017</c:v>
                </c:pt>
              </c:numCache>
            </c:numRef>
          </c:cat>
          <c:val>
            <c:numRef>
              <c:f>Sheet1!$G$2:$G$5</c:f>
              <c:numCache>
                <c:formatCode>0%</c:formatCode>
                <c:ptCount val="4"/>
                <c:pt idx="0">
                  <c:v>0.23</c:v>
                </c:pt>
                <c:pt idx="1">
                  <c:v>0.20100000000000001</c:v>
                </c:pt>
                <c:pt idx="2">
                  <c:v>0.22</c:v>
                </c:pt>
                <c:pt idx="3">
                  <c:v>0.19</c:v>
                </c:pt>
              </c:numCache>
            </c:numRef>
          </c:val>
          <c:smooth val="0"/>
          <c:extLst>
            <c:ext xmlns:c16="http://schemas.microsoft.com/office/drawing/2014/chart" uri="{C3380CC4-5D6E-409C-BE32-E72D297353CC}">
              <c16:uniqueId val="{00000006-3F7C-4513-B15D-DBE866E57E6F}"/>
            </c:ext>
          </c:extLst>
        </c:ser>
        <c:ser>
          <c:idx val="6"/>
          <c:order val="6"/>
          <c:tx>
            <c:strRef>
              <c:f>Sheet1!$H$1</c:f>
              <c:strCache>
                <c:ptCount val="1"/>
                <c:pt idx="0">
                  <c:v>Plaid Cymru</c:v>
                </c:pt>
              </c:strCache>
            </c:strRef>
          </c:tx>
          <c:spPr>
            <a:ln w="28575">
              <a:solidFill>
                <a:srgbClr val="45CFB4">
                  <a:lumMod val="60000"/>
                  <a:lumOff val="40000"/>
                </a:srgbClr>
              </a:solidFill>
            </a:ln>
          </c:spPr>
          <c:marker>
            <c:symbol val="circle"/>
            <c:size val="7"/>
            <c:spPr>
              <a:solidFill>
                <a:srgbClr val="45CFB4">
                  <a:lumMod val="60000"/>
                  <a:lumOff val="40000"/>
                </a:srgbClr>
              </a:solidFill>
              <a:ln>
                <a:solidFill>
                  <a:srgbClr val="45CFB4">
                    <a:lumMod val="60000"/>
                    <a:lumOff val="40000"/>
                  </a:srgbClr>
                </a:solidFill>
              </a:ln>
            </c:spPr>
          </c:marker>
          <c:cat>
            <c:numRef>
              <c:f>Sheet1!$A$2:$A$5</c:f>
              <c:numCache>
                <c:formatCode>General</c:formatCode>
                <c:ptCount val="4"/>
                <c:pt idx="0">
                  <c:v>2014</c:v>
                </c:pt>
                <c:pt idx="1">
                  <c:v>2015</c:v>
                </c:pt>
                <c:pt idx="2">
                  <c:v>2016</c:v>
                </c:pt>
                <c:pt idx="3">
                  <c:v>2017</c:v>
                </c:pt>
              </c:numCache>
            </c:numRef>
          </c:cat>
          <c:val>
            <c:numRef>
              <c:f>Sheet1!$H$2:$H$5</c:f>
              <c:numCache>
                <c:formatCode>0%</c:formatCode>
                <c:ptCount val="4"/>
                <c:pt idx="0">
                  <c:v>0.22</c:v>
                </c:pt>
                <c:pt idx="1">
                  <c:v>0.151</c:v>
                </c:pt>
                <c:pt idx="2">
                  <c:v>0.16</c:v>
                </c:pt>
                <c:pt idx="3">
                  <c:v>0.16</c:v>
                </c:pt>
              </c:numCache>
            </c:numRef>
          </c:val>
          <c:smooth val="0"/>
          <c:extLst>
            <c:ext xmlns:c16="http://schemas.microsoft.com/office/drawing/2014/chart" uri="{C3380CC4-5D6E-409C-BE32-E72D297353CC}">
              <c16:uniqueId val="{00000007-3F7C-4513-B15D-DBE866E57E6F}"/>
            </c:ext>
          </c:extLst>
        </c:ser>
        <c:dLbls>
          <c:showLegendKey val="0"/>
          <c:showVal val="0"/>
          <c:showCatName val="0"/>
          <c:showSerName val="0"/>
          <c:showPercent val="0"/>
          <c:showBubbleSize val="0"/>
        </c:dLbls>
        <c:marker val="1"/>
        <c:smooth val="0"/>
        <c:axId val="-1169989328"/>
        <c:axId val="-1169680528"/>
      </c:lineChart>
      <c:catAx>
        <c:axId val="-1169989328"/>
        <c:scaling>
          <c:orientation val="minMax"/>
        </c:scaling>
        <c:delete val="0"/>
        <c:axPos val="b"/>
        <c:numFmt formatCode="General" sourceLinked="1"/>
        <c:majorTickMark val="out"/>
        <c:minorTickMark val="none"/>
        <c:tickLblPos val="nextTo"/>
        <c:txPr>
          <a:bodyPr/>
          <a:lstStyle/>
          <a:p>
            <a:pPr>
              <a:defRPr b="1">
                <a:latin typeface="Helvetica Neue"/>
              </a:defRPr>
            </a:pPr>
            <a:endParaRPr lang="en-US"/>
          </a:p>
        </c:txPr>
        <c:crossAx val="-1169680528"/>
        <c:crosses val="autoZero"/>
        <c:auto val="1"/>
        <c:lblAlgn val="ctr"/>
        <c:lblOffset val="100"/>
        <c:noMultiLvlLbl val="0"/>
      </c:catAx>
      <c:valAx>
        <c:axId val="-1169680528"/>
        <c:scaling>
          <c:orientation val="minMax"/>
          <c:min val="0.1"/>
        </c:scaling>
        <c:delete val="0"/>
        <c:axPos val="l"/>
        <c:numFmt formatCode="0%" sourceLinked="1"/>
        <c:majorTickMark val="none"/>
        <c:minorTickMark val="none"/>
        <c:tickLblPos val="nextTo"/>
        <c:crossAx val="-1169989328"/>
        <c:crosses val="autoZero"/>
        <c:crossBetween val="between"/>
      </c:valAx>
      <c:spPr>
        <a:noFill/>
        <a:ln w="25400">
          <a:noFill/>
        </a:ln>
      </c:spPr>
    </c:plotArea>
    <c:plotVisOnly val="1"/>
    <c:dispBlanksAs val="gap"/>
    <c:showDLblsOverMax val="0"/>
  </c:chart>
  <c:spPr>
    <a:ln w="19050" cmpd="sng"/>
  </c:spPr>
  <c:txPr>
    <a:bodyPr/>
    <a:lstStyle/>
    <a:p>
      <a:pPr>
        <a:defRPr sz="11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6118730313652099E-2"/>
          <c:y val="3.7309309542754202E-2"/>
          <c:w val="0.98388126968634804"/>
          <c:h val="0.92538138091449196"/>
        </c:manualLayout>
      </c:layout>
      <c:lineChart>
        <c:grouping val="standard"/>
        <c:varyColors val="0"/>
        <c:ser>
          <c:idx val="1"/>
          <c:order val="0"/>
          <c:tx>
            <c:strRef>
              <c:f>Sheet1!$B$1</c:f>
              <c:strCache>
                <c:ptCount val="1"/>
                <c:pt idx="0">
                  <c:v>Theresa May</c:v>
                </c:pt>
              </c:strCache>
            </c:strRef>
          </c:tx>
          <c:marker>
            <c:spPr>
              <a:solidFill>
                <a:srgbClr val="45CFB4">
                  <a:lumMod val="50000"/>
                </a:srgbClr>
              </a:solidFill>
            </c:spPr>
          </c:marker>
          <c:dPt>
            <c:idx val="3"/>
            <c:marker>
              <c:symbol val="circle"/>
              <c:size val="8"/>
              <c:spPr>
                <a:solidFill>
                  <a:srgbClr val="45CFB4">
                    <a:lumMod val="50000"/>
                  </a:srgbClr>
                </a:solidFill>
                <a:ln>
                  <a:solidFill>
                    <a:srgbClr val="45CFB4">
                      <a:lumMod val="50000"/>
                    </a:srgbClr>
                  </a:solidFill>
                </a:ln>
              </c:spPr>
            </c:marker>
            <c:bubble3D val="0"/>
            <c:extLst>
              <c:ext xmlns:c16="http://schemas.microsoft.com/office/drawing/2014/chart" uri="{C3380CC4-5D6E-409C-BE32-E72D297353CC}">
                <c16:uniqueId val="{00000000-2C02-448F-A1D8-79184B9F32C5}"/>
              </c:ext>
            </c:extLst>
          </c:dPt>
          <c:cat>
            <c:numRef>
              <c:f>Sheet1!$A$2:$A$5</c:f>
              <c:numCache>
                <c:formatCode>General</c:formatCode>
                <c:ptCount val="4"/>
                <c:pt idx="0">
                  <c:v>2014</c:v>
                </c:pt>
                <c:pt idx="1">
                  <c:v>2015</c:v>
                </c:pt>
                <c:pt idx="2">
                  <c:v>2016</c:v>
                </c:pt>
                <c:pt idx="3">
                  <c:v>2017</c:v>
                </c:pt>
              </c:numCache>
            </c:numRef>
          </c:cat>
          <c:val>
            <c:numRef>
              <c:f>Sheet1!$B$2:$B$5</c:f>
              <c:numCache>
                <c:formatCode>General</c:formatCode>
                <c:ptCount val="4"/>
                <c:pt idx="3" formatCode="0%">
                  <c:v>0.35</c:v>
                </c:pt>
              </c:numCache>
            </c:numRef>
          </c:val>
          <c:smooth val="0"/>
          <c:extLst>
            <c:ext xmlns:c16="http://schemas.microsoft.com/office/drawing/2014/chart" uri="{C3380CC4-5D6E-409C-BE32-E72D297353CC}">
              <c16:uniqueId val="{00000001-3F7C-4513-B15D-DBE866E57E6F}"/>
            </c:ext>
          </c:extLst>
        </c:ser>
        <c:ser>
          <c:idx val="2"/>
          <c:order val="1"/>
          <c:tx>
            <c:strRef>
              <c:f>Sheet1!$C$1</c:f>
              <c:strCache>
                <c:ptCount val="1"/>
                <c:pt idx="0">
                  <c:v>David Cameron</c:v>
                </c:pt>
              </c:strCache>
            </c:strRef>
          </c:tx>
          <c:spPr>
            <a:ln w="28575">
              <a:solidFill>
                <a:srgbClr val="0006BA"/>
              </a:solidFill>
            </a:ln>
          </c:spPr>
          <c:marker>
            <c:symbol val="circle"/>
            <c:size val="7"/>
            <c:spPr>
              <a:solidFill>
                <a:srgbClr val="0006BA"/>
              </a:solidFill>
              <a:ln>
                <a:solidFill>
                  <a:srgbClr val="0006BA"/>
                </a:solidFill>
              </a:ln>
            </c:spPr>
          </c:marker>
          <c:dPt>
            <c:idx val="2"/>
            <c:bubble3D val="0"/>
            <c:extLst>
              <c:ext xmlns:c16="http://schemas.microsoft.com/office/drawing/2014/chart" uri="{C3380CC4-5D6E-409C-BE32-E72D297353CC}">
                <c16:uniqueId val="{00000001-2C02-448F-A1D8-79184B9F32C5}"/>
              </c:ext>
            </c:extLst>
          </c:dPt>
          <c:cat>
            <c:numRef>
              <c:f>Sheet1!$A$2:$A$5</c:f>
              <c:numCache>
                <c:formatCode>General</c:formatCode>
                <c:ptCount val="4"/>
                <c:pt idx="0">
                  <c:v>2014</c:v>
                </c:pt>
                <c:pt idx="1">
                  <c:v>2015</c:v>
                </c:pt>
                <c:pt idx="2">
                  <c:v>2016</c:v>
                </c:pt>
                <c:pt idx="3">
                  <c:v>2017</c:v>
                </c:pt>
              </c:numCache>
            </c:numRef>
          </c:cat>
          <c:val>
            <c:numRef>
              <c:f>Sheet1!$C$2:$C$5</c:f>
              <c:numCache>
                <c:formatCode>0%</c:formatCode>
                <c:ptCount val="4"/>
                <c:pt idx="0">
                  <c:v>0.33</c:v>
                </c:pt>
                <c:pt idx="1">
                  <c:v>0.34399999999999997</c:v>
                </c:pt>
                <c:pt idx="2">
                  <c:v>0.4</c:v>
                </c:pt>
                <c:pt idx="3">
                  <c:v>0.22700000000000001</c:v>
                </c:pt>
              </c:numCache>
            </c:numRef>
          </c:val>
          <c:smooth val="0"/>
          <c:extLst>
            <c:ext xmlns:c16="http://schemas.microsoft.com/office/drawing/2014/chart" uri="{C3380CC4-5D6E-409C-BE32-E72D297353CC}">
              <c16:uniqueId val="{00000002-3F7C-4513-B15D-DBE866E57E6F}"/>
            </c:ext>
          </c:extLst>
        </c:ser>
        <c:ser>
          <c:idx val="3"/>
          <c:order val="2"/>
          <c:tx>
            <c:strRef>
              <c:f>Sheet1!$D$1</c:f>
              <c:strCache>
                <c:ptCount val="1"/>
                <c:pt idx="0">
                  <c:v>Boris Johnson</c:v>
                </c:pt>
              </c:strCache>
            </c:strRef>
          </c:tx>
          <c:spPr>
            <a:ln w="28575">
              <a:solidFill>
                <a:srgbClr val="45CFB4"/>
              </a:solidFill>
            </a:ln>
          </c:spPr>
          <c:marker>
            <c:symbol val="circle"/>
            <c:size val="7"/>
            <c:spPr>
              <a:solidFill>
                <a:srgbClr val="45CFB4"/>
              </a:solidFill>
              <a:ln>
                <a:solidFill>
                  <a:srgbClr val="45CFB4"/>
                </a:solidFill>
              </a:ln>
            </c:spPr>
          </c:marker>
          <c:cat>
            <c:numRef>
              <c:f>Sheet1!$A$2:$A$5</c:f>
              <c:numCache>
                <c:formatCode>General</c:formatCode>
                <c:ptCount val="4"/>
                <c:pt idx="0">
                  <c:v>2014</c:v>
                </c:pt>
                <c:pt idx="1">
                  <c:v>2015</c:v>
                </c:pt>
                <c:pt idx="2">
                  <c:v>2016</c:v>
                </c:pt>
                <c:pt idx="3">
                  <c:v>2017</c:v>
                </c:pt>
              </c:numCache>
            </c:numRef>
          </c:cat>
          <c:val>
            <c:numRef>
              <c:f>Sheet1!$D$2:$D$5</c:f>
              <c:numCache>
                <c:formatCode>0%</c:formatCode>
                <c:ptCount val="4"/>
                <c:pt idx="0">
                  <c:v>0.43</c:v>
                </c:pt>
                <c:pt idx="1">
                  <c:v>0.39400000000000002</c:v>
                </c:pt>
                <c:pt idx="2">
                  <c:v>0.37</c:v>
                </c:pt>
                <c:pt idx="3">
                  <c:v>0.23899999999999999</c:v>
                </c:pt>
              </c:numCache>
            </c:numRef>
          </c:val>
          <c:smooth val="0"/>
          <c:extLst>
            <c:ext xmlns:c16="http://schemas.microsoft.com/office/drawing/2014/chart" uri="{C3380CC4-5D6E-409C-BE32-E72D297353CC}">
              <c16:uniqueId val="{00000003-3F7C-4513-B15D-DBE866E57E6F}"/>
            </c:ext>
          </c:extLst>
        </c:ser>
        <c:ser>
          <c:idx val="4"/>
          <c:order val="3"/>
          <c:tx>
            <c:strRef>
              <c:f>Sheet1!$E$1</c:f>
              <c:strCache>
                <c:ptCount val="1"/>
                <c:pt idx="0">
                  <c:v>Jeremy Corbyn</c:v>
                </c:pt>
              </c:strCache>
            </c:strRef>
          </c:tx>
          <c:spPr>
            <a:ln w="28575">
              <a:solidFill>
                <a:srgbClr val="0006BA">
                  <a:lumMod val="40000"/>
                  <a:lumOff val="60000"/>
                </a:srgbClr>
              </a:solidFill>
            </a:ln>
          </c:spPr>
          <c:marker>
            <c:symbol val="circle"/>
            <c:size val="7"/>
            <c:spPr>
              <a:solidFill>
                <a:srgbClr val="0006BA">
                  <a:lumMod val="40000"/>
                  <a:lumOff val="60000"/>
                </a:srgbClr>
              </a:solidFill>
              <a:ln>
                <a:solidFill>
                  <a:srgbClr val="0006BA">
                    <a:lumMod val="40000"/>
                    <a:lumOff val="60000"/>
                  </a:srgbClr>
                </a:solidFill>
              </a:ln>
            </c:spPr>
          </c:marker>
          <c:cat>
            <c:numRef>
              <c:f>Sheet1!$A$2:$A$5</c:f>
              <c:numCache>
                <c:formatCode>General</c:formatCode>
                <c:ptCount val="4"/>
                <c:pt idx="0">
                  <c:v>2014</c:v>
                </c:pt>
                <c:pt idx="1">
                  <c:v>2015</c:v>
                </c:pt>
                <c:pt idx="2">
                  <c:v>2016</c:v>
                </c:pt>
                <c:pt idx="3">
                  <c:v>2017</c:v>
                </c:pt>
              </c:numCache>
            </c:numRef>
          </c:cat>
          <c:val>
            <c:numRef>
              <c:f>Sheet1!$E$2:$E$5</c:f>
              <c:numCache>
                <c:formatCode>General</c:formatCode>
                <c:ptCount val="4"/>
                <c:pt idx="2" formatCode="0%">
                  <c:v>0.28199999999999997</c:v>
                </c:pt>
                <c:pt idx="3" formatCode="0%">
                  <c:v>0.22500000000000001</c:v>
                </c:pt>
              </c:numCache>
            </c:numRef>
          </c:val>
          <c:smooth val="0"/>
          <c:extLst>
            <c:ext xmlns:c16="http://schemas.microsoft.com/office/drawing/2014/chart" uri="{C3380CC4-5D6E-409C-BE32-E72D297353CC}">
              <c16:uniqueId val="{00000004-3F7C-4513-B15D-DBE866E57E6F}"/>
            </c:ext>
          </c:extLst>
        </c:ser>
        <c:ser>
          <c:idx val="5"/>
          <c:order val="4"/>
          <c:tx>
            <c:strRef>
              <c:f>Sheet1!$F$1</c:f>
              <c:strCache>
                <c:ptCount val="1"/>
                <c:pt idx="0">
                  <c:v>Tim Farron</c:v>
                </c:pt>
              </c:strCache>
            </c:strRef>
          </c:tx>
          <c:spPr>
            <a:ln w="28575">
              <a:solidFill>
                <a:srgbClr val="44D62C">
                  <a:lumMod val="40000"/>
                  <a:lumOff val="60000"/>
                </a:srgbClr>
              </a:solidFill>
            </a:ln>
          </c:spPr>
          <c:marker>
            <c:symbol val="circle"/>
            <c:size val="7"/>
            <c:spPr>
              <a:solidFill>
                <a:srgbClr val="44D62C">
                  <a:lumMod val="40000"/>
                  <a:lumOff val="60000"/>
                </a:srgbClr>
              </a:solidFill>
              <a:ln>
                <a:solidFill>
                  <a:srgbClr val="44D62C">
                    <a:lumMod val="40000"/>
                    <a:lumOff val="60000"/>
                  </a:srgbClr>
                </a:solidFill>
              </a:ln>
            </c:spPr>
          </c:marker>
          <c:cat>
            <c:numRef>
              <c:f>Sheet1!$A$2:$A$5</c:f>
              <c:numCache>
                <c:formatCode>General</c:formatCode>
                <c:ptCount val="4"/>
                <c:pt idx="0">
                  <c:v>2014</c:v>
                </c:pt>
                <c:pt idx="1">
                  <c:v>2015</c:v>
                </c:pt>
                <c:pt idx="2">
                  <c:v>2016</c:v>
                </c:pt>
                <c:pt idx="3">
                  <c:v>2017</c:v>
                </c:pt>
              </c:numCache>
            </c:numRef>
          </c:cat>
          <c:val>
            <c:numRef>
              <c:f>Sheet1!$F$2:$F$5</c:f>
              <c:numCache>
                <c:formatCode>General</c:formatCode>
                <c:ptCount val="4"/>
                <c:pt idx="2" formatCode="0%">
                  <c:v>0.17699999999999999</c:v>
                </c:pt>
                <c:pt idx="3" formatCode="0%">
                  <c:v>0.15</c:v>
                </c:pt>
              </c:numCache>
            </c:numRef>
          </c:val>
          <c:smooth val="0"/>
          <c:extLst>
            <c:ext xmlns:c16="http://schemas.microsoft.com/office/drawing/2014/chart" uri="{C3380CC4-5D6E-409C-BE32-E72D297353CC}">
              <c16:uniqueId val="{00000005-3F7C-4513-B15D-DBE866E57E6F}"/>
            </c:ext>
          </c:extLst>
        </c:ser>
        <c:ser>
          <c:idx val="0"/>
          <c:order val="5"/>
          <c:tx>
            <c:strRef>
              <c:f>Sheet1!$G$1</c:f>
              <c:strCache>
                <c:ptCount val="1"/>
                <c:pt idx="0">
                  <c:v>Nigel Farage</c:v>
                </c:pt>
              </c:strCache>
            </c:strRef>
          </c:tx>
          <c:spPr>
            <a:ln w="28575">
              <a:solidFill>
                <a:srgbClr val="0078FF">
                  <a:lumMod val="40000"/>
                  <a:lumOff val="60000"/>
                </a:srgbClr>
              </a:solidFill>
            </a:ln>
          </c:spPr>
          <c:marker>
            <c:symbol val="circle"/>
            <c:size val="7"/>
            <c:spPr>
              <a:solidFill>
                <a:srgbClr val="0078FF">
                  <a:lumMod val="40000"/>
                  <a:lumOff val="60000"/>
                </a:srgbClr>
              </a:solidFill>
              <a:ln>
                <a:solidFill>
                  <a:srgbClr val="0078FF">
                    <a:lumMod val="40000"/>
                    <a:lumOff val="60000"/>
                  </a:srgbClr>
                </a:solidFill>
              </a:ln>
            </c:spPr>
          </c:marker>
          <c:cat>
            <c:numRef>
              <c:f>Sheet1!$A$2:$A$5</c:f>
              <c:numCache>
                <c:formatCode>General</c:formatCode>
                <c:ptCount val="4"/>
                <c:pt idx="0">
                  <c:v>2014</c:v>
                </c:pt>
                <c:pt idx="1">
                  <c:v>2015</c:v>
                </c:pt>
                <c:pt idx="2">
                  <c:v>2016</c:v>
                </c:pt>
                <c:pt idx="3">
                  <c:v>2017</c:v>
                </c:pt>
              </c:numCache>
            </c:numRef>
          </c:cat>
          <c:val>
            <c:numRef>
              <c:f>Sheet1!$G$2:$G$5</c:f>
              <c:numCache>
                <c:formatCode>0%</c:formatCode>
                <c:ptCount val="4"/>
                <c:pt idx="0">
                  <c:v>0.25</c:v>
                </c:pt>
                <c:pt idx="1">
                  <c:v>0.28299999999999997</c:v>
                </c:pt>
                <c:pt idx="2">
                  <c:v>0.21</c:v>
                </c:pt>
                <c:pt idx="3">
                  <c:v>0.2</c:v>
                </c:pt>
              </c:numCache>
            </c:numRef>
          </c:val>
          <c:smooth val="0"/>
          <c:extLst>
            <c:ext xmlns:c16="http://schemas.microsoft.com/office/drawing/2014/chart" uri="{C3380CC4-5D6E-409C-BE32-E72D297353CC}">
              <c16:uniqueId val="{00000006-3F7C-4513-B15D-DBE866E57E6F}"/>
            </c:ext>
          </c:extLst>
        </c:ser>
        <c:ser>
          <c:idx val="6"/>
          <c:order val="6"/>
          <c:tx>
            <c:strRef>
              <c:f>Sheet1!$H$1</c:f>
              <c:strCache>
                <c:ptCount val="1"/>
                <c:pt idx="0">
                  <c:v>Nicola Sturgeon</c:v>
                </c:pt>
              </c:strCache>
            </c:strRef>
          </c:tx>
          <c:spPr>
            <a:ln w="28575">
              <a:solidFill>
                <a:srgbClr val="0078FF"/>
              </a:solidFill>
            </a:ln>
          </c:spPr>
          <c:marker>
            <c:symbol val="circle"/>
            <c:size val="7"/>
            <c:spPr>
              <a:solidFill>
                <a:srgbClr val="0078FF"/>
              </a:solidFill>
              <a:ln>
                <a:solidFill>
                  <a:srgbClr val="0078FF"/>
                </a:solidFill>
              </a:ln>
            </c:spPr>
          </c:marker>
          <c:cat>
            <c:numRef>
              <c:f>Sheet1!$A$2:$A$5</c:f>
              <c:numCache>
                <c:formatCode>General</c:formatCode>
                <c:ptCount val="4"/>
                <c:pt idx="0">
                  <c:v>2014</c:v>
                </c:pt>
                <c:pt idx="1">
                  <c:v>2015</c:v>
                </c:pt>
                <c:pt idx="2">
                  <c:v>2016</c:v>
                </c:pt>
                <c:pt idx="3">
                  <c:v>2017</c:v>
                </c:pt>
              </c:numCache>
            </c:numRef>
          </c:cat>
          <c:val>
            <c:numRef>
              <c:f>Sheet1!$H$2:$H$5</c:f>
              <c:numCache>
                <c:formatCode>0%</c:formatCode>
                <c:ptCount val="4"/>
                <c:pt idx="1">
                  <c:v>0.20200000000000001</c:v>
                </c:pt>
                <c:pt idx="2">
                  <c:v>0.28000000000000003</c:v>
                </c:pt>
                <c:pt idx="3">
                  <c:v>0.22700000000000001</c:v>
                </c:pt>
              </c:numCache>
            </c:numRef>
          </c:val>
          <c:smooth val="0"/>
          <c:extLst>
            <c:ext xmlns:c16="http://schemas.microsoft.com/office/drawing/2014/chart" uri="{C3380CC4-5D6E-409C-BE32-E72D297353CC}">
              <c16:uniqueId val="{00000007-3F7C-4513-B15D-DBE866E57E6F}"/>
            </c:ext>
          </c:extLst>
        </c:ser>
        <c:ser>
          <c:idx val="7"/>
          <c:order val="7"/>
          <c:tx>
            <c:strRef>
              <c:f>Sheet1!$I$1</c:f>
              <c:strCache>
                <c:ptCount val="1"/>
                <c:pt idx="0">
                  <c:v>Leanne Wood</c:v>
                </c:pt>
              </c:strCache>
            </c:strRef>
          </c:tx>
          <c:spPr>
            <a:ln w="28575">
              <a:solidFill>
                <a:srgbClr val="45CFB4">
                  <a:lumMod val="60000"/>
                  <a:lumOff val="40000"/>
                </a:srgbClr>
              </a:solidFill>
            </a:ln>
          </c:spPr>
          <c:marker>
            <c:symbol val="circle"/>
            <c:size val="7"/>
            <c:spPr>
              <a:solidFill>
                <a:srgbClr val="45CFB4">
                  <a:lumMod val="60000"/>
                  <a:lumOff val="40000"/>
                </a:srgbClr>
              </a:solidFill>
              <a:ln>
                <a:solidFill>
                  <a:srgbClr val="45CFB4">
                    <a:lumMod val="60000"/>
                    <a:lumOff val="40000"/>
                  </a:srgbClr>
                </a:solidFill>
              </a:ln>
            </c:spPr>
          </c:marker>
          <c:cat>
            <c:numRef>
              <c:f>Sheet1!$A$2:$A$5</c:f>
              <c:numCache>
                <c:formatCode>General</c:formatCode>
                <c:ptCount val="4"/>
                <c:pt idx="0">
                  <c:v>2014</c:v>
                </c:pt>
                <c:pt idx="1">
                  <c:v>2015</c:v>
                </c:pt>
                <c:pt idx="2">
                  <c:v>2016</c:v>
                </c:pt>
                <c:pt idx="3">
                  <c:v>2017</c:v>
                </c:pt>
              </c:numCache>
            </c:numRef>
          </c:cat>
          <c:val>
            <c:numRef>
              <c:f>Sheet1!$I$2:$I$5</c:f>
              <c:numCache>
                <c:formatCode>0%</c:formatCode>
                <c:ptCount val="4"/>
                <c:pt idx="0">
                  <c:v>0.11</c:v>
                </c:pt>
                <c:pt idx="1">
                  <c:v>0.14099999999999999</c:v>
                </c:pt>
                <c:pt idx="2">
                  <c:v>0.16</c:v>
                </c:pt>
                <c:pt idx="3">
                  <c:v>0.112</c:v>
                </c:pt>
              </c:numCache>
            </c:numRef>
          </c:val>
          <c:smooth val="0"/>
          <c:extLst>
            <c:ext xmlns:c16="http://schemas.microsoft.com/office/drawing/2014/chart" uri="{C3380CC4-5D6E-409C-BE32-E72D297353CC}">
              <c16:uniqueId val="{00000001-8AE6-4A84-956B-A15ACD7780F7}"/>
            </c:ext>
          </c:extLst>
        </c:ser>
        <c:ser>
          <c:idx val="8"/>
          <c:order val="8"/>
          <c:tx>
            <c:strRef>
              <c:f>Sheet1!$J$1</c:f>
              <c:strCache>
                <c:ptCount val="1"/>
                <c:pt idx="0">
                  <c:v>Sadiq Khan</c:v>
                </c:pt>
              </c:strCache>
            </c:strRef>
          </c:tx>
          <c:marker>
            <c:symbol val="circle"/>
            <c:size val="7"/>
            <c:spPr>
              <a:solidFill>
                <a:srgbClr val="000000">
                  <a:lumMod val="95000"/>
                  <a:lumOff val="5000"/>
                </a:srgbClr>
              </a:solidFill>
              <a:ln>
                <a:solidFill>
                  <a:srgbClr val="000000"/>
                </a:solidFill>
              </a:ln>
            </c:spPr>
          </c:marker>
          <c:cat>
            <c:numRef>
              <c:f>Sheet1!$A$2:$A$5</c:f>
              <c:numCache>
                <c:formatCode>General</c:formatCode>
                <c:ptCount val="4"/>
                <c:pt idx="0">
                  <c:v>2014</c:v>
                </c:pt>
                <c:pt idx="1">
                  <c:v>2015</c:v>
                </c:pt>
                <c:pt idx="2">
                  <c:v>2016</c:v>
                </c:pt>
                <c:pt idx="3">
                  <c:v>2017</c:v>
                </c:pt>
              </c:numCache>
            </c:numRef>
          </c:cat>
          <c:val>
            <c:numRef>
              <c:f>Sheet1!$J$2:$J$5</c:f>
              <c:numCache>
                <c:formatCode>General</c:formatCode>
                <c:ptCount val="4"/>
                <c:pt idx="3" formatCode="0%">
                  <c:v>0.24</c:v>
                </c:pt>
              </c:numCache>
            </c:numRef>
          </c:val>
          <c:smooth val="0"/>
          <c:extLst>
            <c:ext xmlns:c16="http://schemas.microsoft.com/office/drawing/2014/chart" uri="{C3380CC4-5D6E-409C-BE32-E72D297353CC}">
              <c16:uniqueId val="{00000002-8AE6-4A84-956B-A15ACD7780F7}"/>
            </c:ext>
          </c:extLst>
        </c:ser>
        <c:dLbls>
          <c:showLegendKey val="0"/>
          <c:showVal val="0"/>
          <c:showCatName val="0"/>
          <c:showSerName val="0"/>
          <c:showPercent val="0"/>
          <c:showBubbleSize val="0"/>
        </c:dLbls>
        <c:marker val="1"/>
        <c:smooth val="0"/>
        <c:axId val="-1206705072"/>
        <c:axId val="-1206707712"/>
      </c:lineChart>
      <c:catAx>
        <c:axId val="-1206705072"/>
        <c:scaling>
          <c:orientation val="minMax"/>
        </c:scaling>
        <c:delete val="0"/>
        <c:axPos val="b"/>
        <c:numFmt formatCode="General" sourceLinked="1"/>
        <c:majorTickMark val="out"/>
        <c:minorTickMark val="none"/>
        <c:tickLblPos val="nextTo"/>
        <c:txPr>
          <a:bodyPr/>
          <a:lstStyle/>
          <a:p>
            <a:pPr>
              <a:defRPr b="1">
                <a:latin typeface="Helvetica Neue"/>
              </a:defRPr>
            </a:pPr>
            <a:endParaRPr lang="en-US"/>
          </a:p>
        </c:txPr>
        <c:crossAx val="-1206707712"/>
        <c:crosses val="autoZero"/>
        <c:auto val="1"/>
        <c:lblAlgn val="ctr"/>
        <c:lblOffset val="100"/>
        <c:noMultiLvlLbl val="0"/>
      </c:catAx>
      <c:valAx>
        <c:axId val="-1206707712"/>
        <c:scaling>
          <c:orientation val="minMax"/>
          <c:min val="0.1"/>
        </c:scaling>
        <c:delete val="0"/>
        <c:axPos val="l"/>
        <c:numFmt formatCode="General" sourceLinked="1"/>
        <c:majorTickMark val="none"/>
        <c:minorTickMark val="none"/>
        <c:tickLblPos val="nextTo"/>
        <c:crossAx val="-1206705072"/>
        <c:crosses val="autoZero"/>
        <c:crossBetween val="between"/>
      </c:valAx>
      <c:spPr>
        <a:noFill/>
        <a:ln w="25400">
          <a:noFill/>
        </a:ln>
      </c:spPr>
    </c:plotArea>
    <c:plotVisOnly val="1"/>
    <c:dispBlanksAs val="gap"/>
    <c:showDLblsOverMax val="0"/>
  </c:chart>
  <c:spPr>
    <a:ln w="19050" cmpd="sng"/>
  </c:spPr>
  <c:txPr>
    <a:bodyPr/>
    <a:lstStyle/>
    <a:p>
      <a:pPr>
        <a:defRPr sz="11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094272208555901E-2"/>
          <c:y val="3.7322722351319997E-2"/>
          <c:w val="0.97463118924326198"/>
          <c:h val="0.75758297920598405"/>
        </c:manualLayout>
      </c:layout>
      <c:barChart>
        <c:barDir val="col"/>
        <c:grouping val="clustered"/>
        <c:varyColors val="0"/>
        <c:ser>
          <c:idx val="0"/>
          <c:order val="0"/>
          <c:tx>
            <c:strRef>
              <c:f>Sheet1!$B$1</c:f>
              <c:strCache>
                <c:ptCount val="1"/>
                <c:pt idx="0">
                  <c:v>General Population</c:v>
                </c:pt>
              </c:strCache>
            </c:strRef>
          </c:tx>
          <c:spPr>
            <a:solidFill>
              <a:srgbClr val="768489"/>
            </a:solidFill>
          </c:spPr>
          <c:invertIfNegative val="0"/>
          <c:dPt>
            <c:idx val="0"/>
            <c:invertIfNegative val="0"/>
            <c:bubble3D val="0"/>
            <c:spPr>
              <a:solidFill>
                <a:srgbClr val="768489"/>
              </a:solidFill>
              <a:effectLst/>
            </c:spPr>
            <c:extLst xmlns:c15="http://schemas.microsoft.com/office/drawing/2012/chart">
              <c:ext xmlns:c16="http://schemas.microsoft.com/office/drawing/2014/chart" uri="{C3380CC4-5D6E-409C-BE32-E72D297353CC}">
                <c16:uniqueId val="{00000001-7F4A-45F8-8B67-796AD9A050F8}"/>
              </c:ext>
            </c:extLst>
          </c:dPt>
          <c:dPt>
            <c:idx val="1"/>
            <c:invertIfNegative val="0"/>
            <c:bubble3D val="0"/>
            <c:extLst xmlns:c15="http://schemas.microsoft.com/office/drawing/2012/chart">
              <c:ext xmlns:c16="http://schemas.microsoft.com/office/drawing/2014/chart" uri="{C3380CC4-5D6E-409C-BE32-E72D297353CC}">
                <c16:uniqueId val="{00000002-7F4A-45F8-8B67-796AD9A050F8}"/>
              </c:ext>
            </c:extLst>
          </c:dPt>
          <c:dPt>
            <c:idx val="2"/>
            <c:invertIfNegative val="0"/>
            <c:bubble3D val="0"/>
            <c:extLst xmlns:c15="http://schemas.microsoft.com/office/drawing/2012/chart">
              <c:ext xmlns:c16="http://schemas.microsoft.com/office/drawing/2014/chart" uri="{C3380CC4-5D6E-409C-BE32-E72D297353CC}">
                <c16:uniqueId val="{00000003-7F4A-45F8-8B67-796AD9A050F8}"/>
              </c:ext>
            </c:extLst>
          </c:dPt>
          <c:dLbls>
            <c:dLbl>
              <c:idx val="0"/>
              <c:layout>
                <c:manualLayout>
                  <c:x val="-3.3708712136091899E-3"/>
                  <c:y val="1.0190522653451601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1-7F4A-45F8-8B67-796AD9A050F8}"/>
                </c:ext>
              </c:extLst>
            </c:dLbl>
            <c:dLbl>
              <c:idx val="1"/>
              <c:layout>
                <c:manualLayout>
                  <c:x val="-1.12362373786973E-3"/>
                  <c:y val="1.6984204422419401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7F4A-45F8-8B67-796AD9A050F8}"/>
                </c:ext>
              </c:extLst>
            </c:dLbl>
            <c:spPr>
              <a:noFill/>
              <a:ln>
                <a:noFill/>
              </a:ln>
              <a:effectLst/>
            </c:spPr>
            <c:txPr>
              <a:bodyPr/>
              <a:lstStyle/>
              <a:p>
                <a:pPr>
                  <a:defRPr sz="10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Sheet1!$A$2:$A$17</c:f>
              <c:strCache>
                <c:ptCount val="16"/>
                <c:pt idx="0">
                  <c:v>Theresa May</c:v>
                </c:pt>
                <c:pt idx="1">
                  <c:v>Boris Johnson</c:v>
                </c:pt>
                <c:pt idx="2">
                  <c:v>Sadiq Khan</c:v>
                </c:pt>
                <c:pt idx="3">
                  <c:v>David Cameron</c:v>
                </c:pt>
                <c:pt idx="4">
                  <c:v>Jeremy Corbyn</c:v>
                </c:pt>
                <c:pt idx="5">
                  <c:v>Nicola Sturgeon</c:v>
                </c:pt>
                <c:pt idx="6">
                  <c:v>Nigel Farage</c:v>
                </c:pt>
                <c:pt idx="7">
                  <c:v>Philip Hammond</c:v>
                </c:pt>
                <c:pt idx="8">
                  <c:v>David Davis</c:v>
                </c:pt>
                <c:pt idx="9">
                  <c:v>Caroline Lucas</c:v>
                </c:pt>
                <c:pt idx="10">
                  <c:v>Tim Farron</c:v>
                </c:pt>
                <c:pt idx="11">
                  <c:v>Liam Fox</c:v>
                </c:pt>
                <c:pt idx="12">
                  <c:v>Paul Nuttall</c:v>
                </c:pt>
                <c:pt idx="13">
                  <c:v>Leanne Wood</c:v>
                </c:pt>
                <c:pt idx="14">
                  <c:v>Amber Rudd</c:v>
                </c:pt>
                <c:pt idx="15">
                  <c:v>Jonathan Bartley</c:v>
                </c:pt>
              </c:strCache>
            </c:strRef>
          </c:cat>
          <c:val>
            <c:numRef>
              <c:f>Sheet1!$B$2:$B$17</c:f>
              <c:numCache>
                <c:formatCode>0</c:formatCode>
                <c:ptCount val="16"/>
                <c:pt idx="0">
                  <c:v>34.5</c:v>
                </c:pt>
                <c:pt idx="1">
                  <c:v>24</c:v>
                </c:pt>
                <c:pt idx="2">
                  <c:v>24</c:v>
                </c:pt>
                <c:pt idx="3">
                  <c:v>23</c:v>
                </c:pt>
                <c:pt idx="4">
                  <c:v>23</c:v>
                </c:pt>
                <c:pt idx="5">
                  <c:v>23</c:v>
                </c:pt>
                <c:pt idx="6">
                  <c:v>20</c:v>
                </c:pt>
                <c:pt idx="7">
                  <c:v>19.3</c:v>
                </c:pt>
                <c:pt idx="8">
                  <c:v>16.5</c:v>
                </c:pt>
                <c:pt idx="9">
                  <c:v>15.2</c:v>
                </c:pt>
                <c:pt idx="10">
                  <c:v>15</c:v>
                </c:pt>
                <c:pt idx="11">
                  <c:v>14.8</c:v>
                </c:pt>
                <c:pt idx="12">
                  <c:v>11.1</c:v>
                </c:pt>
                <c:pt idx="13">
                  <c:v>11</c:v>
                </c:pt>
                <c:pt idx="14">
                  <c:v>10.7</c:v>
                </c:pt>
                <c:pt idx="15">
                  <c:v>8.4</c:v>
                </c:pt>
              </c:numCache>
            </c:numRef>
          </c:val>
          <c:extLst xmlns:c15="http://schemas.microsoft.com/office/drawing/2012/chart">
            <c:ext xmlns:c16="http://schemas.microsoft.com/office/drawing/2014/chart" uri="{C3380CC4-5D6E-409C-BE32-E72D297353CC}">
              <c16:uniqueId val="{0000001F-7F4A-45F8-8B67-796AD9A050F8}"/>
            </c:ext>
          </c:extLst>
        </c:ser>
        <c:ser>
          <c:idx val="1"/>
          <c:order val="1"/>
          <c:tx>
            <c:strRef>
              <c:f>Sheet1!$C$1</c:f>
              <c:strCache>
                <c:ptCount val="1"/>
                <c:pt idx="0">
                  <c:v>Informed Public</c:v>
                </c:pt>
              </c:strCache>
            </c:strRef>
          </c:tx>
          <c:spPr>
            <a:solidFill>
              <a:srgbClr val="000000"/>
            </a:solidFill>
          </c:spPr>
          <c:invertIfNegative val="0"/>
          <c:dPt>
            <c:idx val="0"/>
            <c:invertIfNegative val="0"/>
            <c:bubble3D val="0"/>
            <c:spPr>
              <a:solidFill>
                <a:srgbClr val="000000"/>
              </a:solidFill>
              <a:effectLst/>
            </c:spPr>
            <c:extLst>
              <c:ext xmlns:c16="http://schemas.microsoft.com/office/drawing/2014/chart" uri="{C3380CC4-5D6E-409C-BE32-E72D297353CC}">
                <c16:uniqueId val="{00000021-7F4A-45F8-8B67-796AD9A050F8}"/>
              </c:ext>
            </c:extLst>
          </c:dPt>
          <c:dPt>
            <c:idx val="1"/>
            <c:invertIfNegative val="0"/>
            <c:bubble3D val="0"/>
            <c:extLst>
              <c:ext xmlns:c16="http://schemas.microsoft.com/office/drawing/2014/chart" uri="{C3380CC4-5D6E-409C-BE32-E72D297353CC}">
                <c16:uniqueId val="{00000022-7F4A-45F8-8B67-796AD9A050F8}"/>
              </c:ext>
            </c:extLst>
          </c:dPt>
          <c:dPt>
            <c:idx val="3"/>
            <c:invertIfNegative val="0"/>
            <c:bubble3D val="0"/>
            <c:extLst>
              <c:ext xmlns:c16="http://schemas.microsoft.com/office/drawing/2014/chart" uri="{C3380CC4-5D6E-409C-BE32-E72D297353CC}">
                <c16:uniqueId val="{00000007-A6CD-4122-90AB-CD2F75849A48}"/>
              </c:ext>
            </c:extLst>
          </c:dPt>
          <c:dPt>
            <c:idx val="4"/>
            <c:invertIfNegative val="0"/>
            <c:bubble3D val="0"/>
            <c:extLst>
              <c:ext xmlns:c16="http://schemas.microsoft.com/office/drawing/2014/chart" uri="{C3380CC4-5D6E-409C-BE32-E72D297353CC}">
                <c16:uniqueId val="{00000008-A6CD-4122-90AB-CD2F75849A48}"/>
              </c:ext>
            </c:extLst>
          </c:dPt>
          <c:dPt>
            <c:idx val="5"/>
            <c:invertIfNegative val="0"/>
            <c:bubble3D val="0"/>
            <c:extLst>
              <c:ext xmlns:c16="http://schemas.microsoft.com/office/drawing/2014/chart" uri="{C3380CC4-5D6E-409C-BE32-E72D297353CC}">
                <c16:uniqueId val="{00000009-A6CD-4122-90AB-CD2F75849A48}"/>
              </c:ext>
            </c:extLst>
          </c:dPt>
          <c:dPt>
            <c:idx val="6"/>
            <c:invertIfNegative val="0"/>
            <c:bubble3D val="0"/>
            <c:extLst>
              <c:ext xmlns:c16="http://schemas.microsoft.com/office/drawing/2014/chart" uri="{C3380CC4-5D6E-409C-BE32-E72D297353CC}">
                <c16:uniqueId val="{0000000A-A6CD-4122-90AB-CD2F75849A48}"/>
              </c:ext>
            </c:extLst>
          </c:dPt>
          <c:dPt>
            <c:idx val="7"/>
            <c:invertIfNegative val="0"/>
            <c:bubble3D val="0"/>
            <c:extLst>
              <c:ext xmlns:c16="http://schemas.microsoft.com/office/drawing/2014/chart" uri="{C3380CC4-5D6E-409C-BE32-E72D297353CC}">
                <c16:uniqueId val="{0000000B-A6CD-4122-90AB-CD2F75849A48}"/>
              </c:ext>
            </c:extLst>
          </c:dPt>
          <c:dPt>
            <c:idx val="8"/>
            <c:invertIfNegative val="0"/>
            <c:bubble3D val="0"/>
            <c:extLst>
              <c:ext xmlns:c16="http://schemas.microsoft.com/office/drawing/2014/chart" uri="{C3380CC4-5D6E-409C-BE32-E72D297353CC}">
                <c16:uniqueId val="{0000000C-A6CD-4122-90AB-CD2F75849A48}"/>
              </c:ext>
            </c:extLst>
          </c:dPt>
          <c:dPt>
            <c:idx val="9"/>
            <c:invertIfNegative val="0"/>
            <c:bubble3D val="0"/>
            <c:extLst>
              <c:ext xmlns:c16="http://schemas.microsoft.com/office/drawing/2014/chart" uri="{C3380CC4-5D6E-409C-BE32-E72D297353CC}">
                <c16:uniqueId val="{0000000D-A6CD-4122-90AB-CD2F75849A48}"/>
              </c:ext>
            </c:extLst>
          </c:dPt>
          <c:dPt>
            <c:idx val="10"/>
            <c:invertIfNegative val="0"/>
            <c:bubble3D val="0"/>
            <c:extLst>
              <c:ext xmlns:c16="http://schemas.microsoft.com/office/drawing/2014/chart" uri="{C3380CC4-5D6E-409C-BE32-E72D297353CC}">
                <c16:uniqueId val="{0000000E-A6CD-4122-90AB-CD2F75849A48}"/>
              </c:ext>
            </c:extLst>
          </c:dPt>
          <c:dPt>
            <c:idx val="11"/>
            <c:invertIfNegative val="0"/>
            <c:bubble3D val="0"/>
            <c:extLst>
              <c:ext xmlns:c16="http://schemas.microsoft.com/office/drawing/2014/chart" uri="{C3380CC4-5D6E-409C-BE32-E72D297353CC}">
                <c16:uniqueId val="{0000000F-A6CD-4122-90AB-CD2F75849A48}"/>
              </c:ext>
            </c:extLst>
          </c:dPt>
          <c:dPt>
            <c:idx val="12"/>
            <c:invertIfNegative val="0"/>
            <c:bubble3D val="0"/>
            <c:extLst>
              <c:ext xmlns:c16="http://schemas.microsoft.com/office/drawing/2014/chart" uri="{C3380CC4-5D6E-409C-BE32-E72D297353CC}">
                <c16:uniqueId val="{00000010-A6CD-4122-90AB-CD2F75849A48}"/>
              </c:ext>
            </c:extLst>
          </c:dPt>
          <c:dPt>
            <c:idx val="13"/>
            <c:invertIfNegative val="0"/>
            <c:bubble3D val="0"/>
            <c:extLst>
              <c:ext xmlns:c16="http://schemas.microsoft.com/office/drawing/2014/chart" uri="{C3380CC4-5D6E-409C-BE32-E72D297353CC}">
                <c16:uniqueId val="{00000011-A6CD-4122-90AB-CD2F75849A48}"/>
              </c:ext>
            </c:extLst>
          </c:dPt>
          <c:dPt>
            <c:idx val="14"/>
            <c:invertIfNegative val="0"/>
            <c:bubble3D val="0"/>
            <c:extLst>
              <c:ext xmlns:c16="http://schemas.microsoft.com/office/drawing/2014/chart" uri="{C3380CC4-5D6E-409C-BE32-E72D297353CC}">
                <c16:uniqueId val="{00000012-A6CD-4122-90AB-CD2F75849A48}"/>
              </c:ext>
            </c:extLst>
          </c:dPt>
          <c:dPt>
            <c:idx val="15"/>
            <c:invertIfNegative val="0"/>
            <c:bubble3D val="0"/>
            <c:extLst>
              <c:ext xmlns:c16="http://schemas.microsoft.com/office/drawing/2014/chart" uri="{C3380CC4-5D6E-409C-BE32-E72D297353CC}">
                <c16:uniqueId val="{00000013-A6CD-4122-90AB-CD2F75849A48}"/>
              </c:ext>
            </c:extLst>
          </c:dPt>
          <c:dPt>
            <c:idx val="16"/>
            <c:invertIfNegative val="0"/>
            <c:bubble3D val="0"/>
            <c:extLst>
              <c:ext xmlns:c16="http://schemas.microsoft.com/office/drawing/2014/chart" uri="{C3380CC4-5D6E-409C-BE32-E72D297353CC}">
                <c16:uniqueId val="{00000000-A6CD-4122-90AB-CD2F75849A48}"/>
              </c:ext>
            </c:extLst>
          </c:dPt>
          <c:dPt>
            <c:idx val="17"/>
            <c:invertIfNegative val="0"/>
            <c:bubble3D val="0"/>
            <c:extLst>
              <c:ext xmlns:c16="http://schemas.microsoft.com/office/drawing/2014/chart" uri="{C3380CC4-5D6E-409C-BE32-E72D297353CC}">
                <c16:uniqueId val="{00000001-A6CD-4122-90AB-CD2F75849A48}"/>
              </c:ext>
            </c:extLst>
          </c:dPt>
          <c:dPt>
            <c:idx val="18"/>
            <c:invertIfNegative val="0"/>
            <c:bubble3D val="0"/>
            <c:extLst>
              <c:ext xmlns:c16="http://schemas.microsoft.com/office/drawing/2014/chart" uri="{C3380CC4-5D6E-409C-BE32-E72D297353CC}">
                <c16:uniqueId val="{00000002-A6CD-4122-90AB-CD2F75849A48}"/>
              </c:ext>
            </c:extLst>
          </c:dPt>
          <c:dPt>
            <c:idx val="19"/>
            <c:invertIfNegative val="0"/>
            <c:bubble3D val="0"/>
            <c:extLst>
              <c:ext xmlns:c16="http://schemas.microsoft.com/office/drawing/2014/chart" uri="{C3380CC4-5D6E-409C-BE32-E72D297353CC}">
                <c16:uniqueId val="{00000003-A6CD-4122-90AB-CD2F75849A48}"/>
              </c:ext>
            </c:extLst>
          </c:dPt>
          <c:dPt>
            <c:idx val="20"/>
            <c:invertIfNegative val="0"/>
            <c:bubble3D val="0"/>
            <c:extLst>
              <c:ext xmlns:c16="http://schemas.microsoft.com/office/drawing/2014/chart" uri="{C3380CC4-5D6E-409C-BE32-E72D297353CC}">
                <c16:uniqueId val="{00000004-A6CD-4122-90AB-CD2F75849A48}"/>
              </c:ext>
            </c:extLst>
          </c:dPt>
          <c:dPt>
            <c:idx val="21"/>
            <c:invertIfNegative val="0"/>
            <c:bubble3D val="0"/>
            <c:extLst>
              <c:ext xmlns:c16="http://schemas.microsoft.com/office/drawing/2014/chart" uri="{C3380CC4-5D6E-409C-BE32-E72D297353CC}">
                <c16:uniqueId val="{00000005-A6CD-4122-90AB-CD2F75849A48}"/>
              </c:ext>
            </c:extLst>
          </c:dPt>
          <c:dPt>
            <c:idx val="22"/>
            <c:invertIfNegative val="0"/>
            <c:bubble3D val="0"/>
            <c:extLst>
              <c:ext xmlns:c16="http://schemas.microsoft.com/office/drawing/2014/chart" uri="{C3380CC4-5D6E-409C-BE32-E72D297353CC}">
                <c16:uniqueId val="{00000006-A6CD-4122-90AB-CD2F75849A48}"/>
              </c:ext>
            </c:extLst>
          </c:dPt>
          <c:dLbls>
            <c:dLbl>
              <c:idx val="0"/>
              <c:layout>
                <c:manualLayout>
                  <c:x val="1.12362373786973E-3"/>
                  <c:y val="1.35873635379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F4A-45F8-8B67-796AD9A050F8}"/>
                </c:ext>
              </c:extLst>
            </c:dLbl>
            <c:dLbl>
              <c:idx val="1"/>
              <c:layout>
                <c:manualLayout>
                  <c:x val="1.12362373786973E-3"/>
                  <c:y val="1.3587363537935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F4A-45F8-8B67-796AD9A050F8}"/>
                </c:ext>
              </c:extLst>
            </c:dLbl>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7F4A-45F8-8B67-796AD9A050F8}"/>
                </c:ext>
              </c:extLst>
            </c:dLbl>
            <c:spPr>
              <a:noFill/>
              <a:ln>
                <a:noFill/>
              </a:ln>
              <a:effectLst/>
            </c:spPr>
            <c:txPr>
              <a:bodyPr/>
              <a:lstStyle/>
              <a:p>
                <a:pPr>
                  <a:defRPr sz="10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Theresa May</c:v>
                </c:pt>
                <c:pt idx="1">
                  <c:v>Boris Johnson</c:v>
                </c:pt>
                <c:pt idx="2">
                  <c:v>Sadiq Khan</c:v>
                </c:pt>
                <c:pt idx="3">
                  <c:v>David Cameron</c:v>
                </c:pt>
                <c:pt idx="4">
                  <c:v>Jeremy Corbyn</c:v>
                </c:pt>
                <c:pt idx="5">
                  <c:v>Nicola Sturgeon</c:v>
                </c:pt>
                <c:pt idx="6">
                  <c:v>Nigel Farage</c:v>
                </c:pt>
                <c:pt idx="7">
                  <c:v>Philip Hammond</c:v>
                </c:pt>
                <c:pt idx="8">
                  <c:v>David Davis</c:v>
                </c:pt>
                <c:pt idx="9">
                  <c:v>Caroline Lucas</c:v>
                </c:pt>
                <c:pt idx="10">
                  <c:v>Tim Farron</c:v>
                </c:pt>
                <c:pt idx="11">
                  <c:v>Liam Fox</c:v>
                </c:pt>
                <c:pt idx="12">
                  <c:v>Paul Nuttall</c:v>
                </c:pt>
                <c:pt idx="13">
                  <c:v>Leanne Wood</c:v>
                </c:pt>
                <c:pt idx="14">
                  <c:v>Amber Rudd</c:v>
                </c:pt>
                <c:pt idx="15">
                  <c:v>Jonathan Bartley</c:v>
                </c:pt>
              </c:strCache>
            </c:strRef>
          </c:cat>
          <c:val>
            <c:numRef>
              <c:f>Sheet1!$C$2:$C$17</c:f>
              <c:numCache>
                <c:formatCode>0</c:formatCode>
                <c:ptCount val="16"/>
                <c:pt idx="0">
                  <c:v>41</c:v>
                </c:pt>
                <c:pt idx="1">
                  <c:v>25.5</c:v>
                </c:pt>
                <c:pt idx="2">
                  <c:v>40.5</c:v>
                </c:pt>
                <c:pt idx="3">
                  <c:v>36</c:v>
                </c:pt>
                <c:pt idx="4">
                  <c:v>27</c:v>
                </c:pt>
                <c:pt idx="5">
                  <c:v>30</c:v>
                </c:pt>
                <c:pt idx="6">
                  <c:v>23.8</c:v>
                </c:pt>
                <c:pt idx="7">
                  <c:v>29</c:v>
                </c:pt>
                <c:pt idx="8">
                  <c:v>22</c:v>
                </c:pt>
                <c:pt idx="9">
                  <c:v>15</c:v>
                </c:pt>
                <c:pt idx="10">
                  <c:v>21</c:v>
                </c:pt>
                <c:pt idx="11">
                  <c:v>21</c:v>
                </c:pt>
                <c:pt idx="12">
                  <c:v>16.7</c:v>
                </c:pt>
                <c:pt idx="13">
                  <c:v>17</c:v>
                </c:pt>
                <c:pt idx="14">
                  <c:v>15</c:v>
                </c:pt>
                <c:pt idx="15">
                  <c:v>16</c:v>
                </c:pt>
              </c:numCache>
            </c:numRef>
          </c:val>
          <c:extLst>
            <c:ext xmlns:c16="http://schemas.microsoft.com/office/drawing/2014/chart" uri="{C3380CC4-5D6E-409C-BE32-E72D297353CC}">
              <c16:uniqueId val="{0000003C-7F4A-45F8-8B67-796AD9A050F8}"/>
            </c:ext>
          </c:extLst>
        </c:ser>
        <c:ser>
          <c:idx val="2"/>
          <c:order val="2"/>
          <c:tx>
            <c:strRef>
              <c:f>Sheet1!$D$1</c:f>
              <c:strCache>
                <c:ptCount val="1"/>
                <c:pt idx="0">
                  <c:v>Mass pop</c:v>
                </c:pt>
              </c:strCache>
            </c:strRef>
          </c:tx>
          <c:spPr>
            <a:solidFill>
              <a:srgbClr val="45CFB4"/>
            </a:solidFill>
          </c:spPr>
          <c:invertIfNegative val="0"/>
          <c:dLbls>
            <c:spPr>
              <a:noFill/>
              <a:ln>
                <a:noFill/>
              </a:ln>
              <a:effectLst/>
            </c:spPr>
            <c:txPr>
              <a:bodyPr wrap="square" lIns="38100" tIns="19050" rIns="38100" bIns="19050" anchor="ctr" anchorCtr="0">
                <a:spAutoFit/>
              </a:bodyPr>
              <a:lstStyle/>
              <a:p>
                <a:pPr algn="ctr">
                  <a:defRPr lang="en-GB" sz="1000" b="0" i="0" u="none" strike="noStrike" kern="1200" baseline="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Sheet1!$A$2:$A$17</c:f>
              <c:strCache>
                <c:ptCount val="16"/>
                <c:pt idx="0">
                  <c:v>Theresa May</c:v>
                </c:pt>
                <c:pt idx="1">
                  <c:v>Boris Johnson</c:v>
                </c:pt>
                <c:pt idx="2">
                  <c:v>Sadiq Khan</c:v>
                </c:pt>
                <c:pt idx="3">
                  <c:v>David Cameron</c:v>
                </c:pt>
                <c:pt idx="4">
                  <c:v>Jeremy Corbyn</c:v>
                </c:pt>
                <c:pt idx="5">
                  <c:v>Nicola Sturgeon</c:v>
                </c:pt>
                <c:pt idx="6">
                  <c:v>Nigel Farage</c:v>
                </c:pt>
                <c:pt idx="7">
                  <c:v>Philip Hammond</c:v>
                </c:pt>
                <c:pt idx="8">
                  <c:v>David Davis</c:v>
                </c:pt>
                <c:pt idx="9">
                  <c:v>Caroline Lucas</c:v>
                </c:pt>
                <c:pt idx="10">
                  <c:v>Tim Farron</c:v>
                </c:pt>
                <c:pt idx="11">
                  <c:v>Liam Fox</c:v>
                </c:pt>
                <c:pt idx="12">
                  <c:v>Paul Nuttall</c:v>
                </c:pt>
                <c:pt idx="13">
                  <c:v>Leanne Wood</c:v>
                </c:pt>
                <c:pt idx="14">
                  <c:v>Amber Rudd</c:v>
                </c:pt>
                <c:pt idx="15">
                  <c:v>Jonathan Bartley</c:v>
                </c:pt>
              </c:strCache>
            </c:strRef>
          </c:cat>
          <c:val>
            <c:numRef>
              <c:f>Sheet1!$D$2:$D$17</c:f>
              <c:numCache>
                <c:formatCode>0</c:formatCode>
                <c:ptCount val="16"/>
                <c:pt idx="0">
                  <c:v>34</c:v>
                </c:pt>
                <c:pt idx="1">
                  <c:v>23.8</c:v>
                </c:pt>
                <c:pt idx="2">
                  <c:v>22</c:v>
                </c:pt>
                <c:pt idx="3">
                  <c:v>21</c:v>
                </c:pt>
                <c:pt idx="4">
                  <c:v>22</c:v>
                </c:pt>
                <c:pt idx="5">
                  <c:v>22</c:v>
                </c:pt>
                <c:pt idx="6">
                  <c:v>19.600000000000001</c:v>
                </c:pt>
                <c:pt idx="7">
                  <c:v>18</c:v>
                </c:pt>
                <c:pt idx="8">
                  <c:v>16</c:v>
                </c:pt>
                <c:pt idx="9">
                  <c:v>15</c:v>
                </c:pt>
                <c:pt idx="10">
                  <c:v>14</c:v>
                </c:pt>
                <c:pt idx="11">
                  <c:v>14</c:v>
                </c:pt>
                <c:pt idx="12">
                  <c:v>10</c:v>
                </c:pt>
                <c:pt idx="13">
                  <c:v>10.5</c:v>
                </c:pt>
                <c:pt idx="14">
                  <c:v>10</c:v>
                </c:pt>
                <c:pt idx="15">
                  <c:v>7.6</c:v>
                </c:pt>
              </c:numCache>
            </c:numRef>
          </c:val>
          <c:extLst>
            <c:ext xmlns:c16="http://schemas.microsoft.com/office/drawing/2014/chart" uri="{C3380CC4-5D6E-409C-BE32-E72D297353CC}">
              <c16:uniqueId val="{00000000-2A05-4E02-BA11-1C569B508C42}"/>
            </c:ext>
          </c:extLst>
        </c:ser>
        <c:dLbls>
          <c:showLegendKey val="0"/>
          <c:showVal val="1"/>
          <c:showCatName val="0"/>
          <c:showSerName val="0"/>
          <c:showPercent val="0"/>
          <c:showBubbleSize val="0"/>
        </c:dLbls>
        <c:gapWidth val="150"/>
        <c:overlap val="-10"/>
        <c:axId val="-1243111632"/>
        <c:axId val="-1243115632"/>
        <c:extLst/>
      </c:barChart>
      <c:catAx>
        <c:axId val="-1243111632"/>
        <c:scaling>
          <c:orientation val="minMax"/>
        </c:scaling>
        <c:delete val="0"/>
        <c:axPos val="b"/>
        <c:numFmt formatCode="General" sourceLinked="1"/>
        <c:majorTickMark val="none"/>
        <c:minorTickMark val="none"/>
        <c:tickLblPos val="nextTo"/>
        <c:txPr>
          <a:bodyPr rot="0" vert="horz"/>
          <a:lstStyle/>
          <a:p>
            <a:pPr>
              <a:defRPr sz="1100" b="0">
                <a:solidFill>
                  <a:schemeClr val="tx1"/>
                </a:solidFill>
                <a:latin typeface="Helvetica Neue" charset="0"/>
                <a:ea typeface="Helvetica Neue" charset="0"/>
                <a:cs typeface="Helvetica Neue" charset="0"/>
              </a:defRPr>
            </a:pPr>
            <a:endParaRPr lang="en-US"/>
          </a:p>
        </c:txPr>
        <c:crossAx val="-1243115632"/>
        <c:crossesAt val="0"/>
        <c:auto val="1"/>
        <c:lblAlgn val="ctr"/>
        <c:lblOffset val="10"/>
        <c:noMultiLvlLbl val="0"/>
      </c:catAx>
      <c:valAx>
        <c:axId val="-1243115632"/>
        <c:scaling>
          <c:orientation val="minMax"/>
          <c:max val="100"/>
        </c:scaling>
        <c:delete val="1"/>
        <c:axPos val="l"/>
        <c:numFmt formatCode="0%" sourceLinked="0"/>
        <c:majorTickMark val="out"/>
        <c:minorTickMark val="none"/>
        <c:tickLblPos val="nextTo"/>
        <c:crossAx val="-1243111632"/>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094272208555901E-2"/>
          <c:y val="3.7322722351319997E-2"/>
          <c:w val="0.97463118924326198"/>
          <c:h val="0.75758297920598405"/>
        </c:manualLayout>
      </c:layout>
      <c:barChart>
        <c:barDir val="col"/>
        <c:grouping val="clustered"/>
        <c:varyColors val="0"/>
        <c:ser>
          <c:idx val="0"/>
          <c:order val="0"/>
          <c:tx>
            <c:strRef>
              <c:f>Sheet1!$B$1</c:f>
              <c:strCache>
                <c:ptCount val="1"/>
                <c:pt idx="0">
                  <c:v>General Population</c:v>
                </c:pt>
              </c:strCache>
            </c:strRef>
          </c:tx>
          <c:spPr>
            <a:solidFill>
              <a:srgbClr val="768489"/>
            </a:solidFill>
          </c:spPr>
          <c:invertIfNegative val="0"/>
          <c:dPt>
            <c:idx val="0"/>
            <c:invertIfNegative val="0"/>
            <c:bubble3D val="0"/>
            <c:spPr>
              <a:solidFill>
                <a:srgbClr val="768489"/>
              </a:solidFill>
              <a:effectLst/>
            </c:spPr>
            <c:extLst xmlns:c15="http://schemas.microsoft.com/office/drawing/2012/chart">
              <c:ext xmlns:c16="http://schemas.microsoft.com/office/drawing/2014/chart" uri="{C3380CC4-5D6E-409C-BE32-E72D297353CC}">
                <c16:uniqueId val="{00000001-7F4A-45F8-8B67-796AD9A050F8}"/>
              </c:ext>
            </c:extLst>
          </c:dPt>
          <c:dPt>
            <c:idx val="1"/>
            <c:invertIfNegative val="0"/>
            <c:bubble3D val="0"/>
            <c:extLst xmlns:c15="http://schemas.microsoft.com/office/drawing/2012/chart">
              <c:ext xmlns:c16="http://schemas.microsoft.com/office/drawing/2014/chart" uri="{C3380CC4-5D6E-409C-BE32-E72D297353CC}">
                <c16:uniqueId val="{00000002-7F4A-45F8-8B67-796AD9A050F8}"/>
              </c:ext>
            </c:extLst>
          </c:dPt>
          <c:dPt>
            <c:idx val="2"/>
            <c:invertIfNegative val="0"/>
            <c:bubble3D val="0"/>
            <c:extLst xmlns:c15="http://schemas.microsoft.com/office/drawing/2012/chart">
              <c:ext xmlns:c16="http://schemas.microsoft.com/office/drawing/2014/chart" uri="{C3380CC4-5D6E-409C-BE32-E72D297353CC}">
                <c16:uniqueId val="{00000003-7F4A-45F8-8B67-796AD9A050F8}"/>
              </c:ext>
            </c:extLst>
          </c:dPt>
          <c:dLbls>
            <c:dLbl>
              <c:idx val="0"/>
              <c:layout>
                <c:manualLayout>
                  <c:x val="-3.3708712136091899E-3"/>
                  <c:y val="1.0190522653451601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1-7F4A-45F8-8B67-796AD9A050F8}"/>
                </c:ext>
              </c:extLst>
            </c:dLbl>
            <c:dLbl>
              <c:idx val="1"/>
              <c:layout>
                <c:manualLayout>
                  <c:x val="-1.12362373786973E-3"/>
                  <c:y val="1.6984204422419401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7F4A-45F8-8B67-796AD9A050F8}"/>
                </c:ext>
              </c:extLst>
            </c:dLbl>
            <c:spPr>
              <a:noFill/>
              <a:ln>
                <a:noFill/>
              </a:ln>
              <a:effectLst/>
            </c:spPr>
            <c:txPr>
              <a:bodyPr/>
              <a:lstStyle/>
              <a:p>
                <a:pPr>
                  <a:defRPr sz="10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Sheet1!$A$2:$A$17</c:f>
              <c:strCache>
                <c:ptCount val="16"/>
                <c:pt idx="0">
                  <c:v>Theresa May</c:v>
                </c:pt>
                <c:pt idx="1">
                  <c:v>Boris Johnson</c:v>
                </c:pt>
                <c:pt idx="2">
                  <c:v>Sadiq Khan</c:v>
                </c:pt>
                <c:pt idx="3">
                  <c:v>Jeremy Corbyn</c:v>
                </c:pt>
                <c:pt idx="4">
                  <c:v>Nicola Sturgeon</c:v>
                </c:pt>
                <c:pt idx="5">
                  <c:v>David Cameron</c:v>
                </c:pt>
                <c:pt idx="6">
                  <c:v>Nigel Farage</c:v>
                </c:pt>
                <c:pt idx="7">
                  <c:v>Philip Hammond</c:v>
                </c:pt>
                <c:pt idx="8">
                  <c:v>David Davis</c:v>
                </c:pt>
                <c:pt idx="9">
                  <c:v>Caroline Lucas</c:v>
                </c:pt>
                <c:pt idx="10">
                  <c:v>Liam Fox</c:v>
                </c:pt>
                <c:pt idx="11">
                  <c:v>Tim Farron</c:v>
                </c:pt>
                <c:pt idx="12">
                  <c:v>Leanne Wood</c:v>
                </c:pt>
                <c:pt idx="13">
                  <c:v>Paul Nuttall</c:v>
                </c:pt>
                <c:pt idx="14">
                  <c:v>Amber Rudd</c:v>
                </c:pt>
                <c:pt idx="15">
                  <c:v>Jonathan Bartley</c:v>
                </c:pt>
              </c:strCache>
            </c:strRef>
          </c:cat>
          <c:val>
            <c:numRef>
              <c:f>Sheet1!$B$2:$B$17</c:f>
              <c:numCache>
                <c:formatCode>0</c:formatCode>
                <c:ptCount val="16"/>
                <c:pt idx="0">
                  <c:v>33.4</c:v>
                </c:pt>
                <c:pt idx="1">
                  <c:v>24.9</c:v>
                </c:pt>
                <c:pt idx="2">
                  <c:v>23.1</c:v>
                </c:pt>
                <c:pt idx="3">
                  <c:v>22.9</c:v>
                </c:pt>
                <c:pt idx="4">
                  <c:v>22.7</c:v>
                </c:pt>
                <c:pt idx="5">
                  <c:v>22.4</c:v>
                </c:pt>
                <c:pt idx="6">
                  <c:v>20</c:v>
                </c:pt>
                <c:pt idx="7">
                  <c:v>18</c:v>
                </c:pt>
                <c:pt idx="8">
                  <c:v>16.8</c:v>
                </c:pt>
                <c:pt idx="9">
                  <c:v>16</c:v>
                </c:pt>
                <c:pt idx="10">
                  <c:v>15.7</c:v>
                </c:pt>
                <c:pt idx="11">
                  <c:v>13.4</c:v>
                </c:pt>
                <c:pt idx="12">
                  <c:v>12.6</c:v>
                </c:pt>
                <c:pt idx="13">
                  <c:v>11.4</c:v>
                </c:pt>
                <c:pt idx="14">
                  <c:v>11.2</c:v>
                </c:pt>
                <c:pt idx="15">
                  <c:v>7.9</c:v>
                </c:pt>
              </c:numCache>
            </c:numRef>
          </c:val>
          <c:extLst xmlns:c15="http://schemas.microsoft.com/office/drawing/2012/chart">
            <c:ext xmlns:c16="http://schemas.microsoft.com/office/drawing/2014/chart" uri="{C3380CC4-5D6E-409C-BE32-E72D297353CC}">
              <c16:uniqueId val="{0000001F-7F4A-45F8-8B67-796AD9A050F8}"/>
            </c:ext>
          </c:extLst>
        </c:ser>
        <c:ser>
          <c:idx val="1"/>
          <c:order val="1"/>
          <c:tx>
            <c:strRef>
              <c:f>Sheet1!$C$1</c:f>
              <c:strCache>
                <c:ptCount val="1"/>
                <c:pt idx="0">
                  <c:v>Informed Public</c:v>
                </c:pt>
              </c:strCache>
            </c:strRef>
          </c:tx>
          <c:spPr>
            <a:solidFill>
              <a:srgbClr val="000000"/>
            </a:solidFill>
          </c:spPr>
          <c:invertIfNegative val="0"/>
          <c:dPt>
            <c:idx val="0"/>
            <c:invertIfNegative val="0"/>
            <c:bubble3D val="0"/>
            <c:spPr>
              <a:solidFill>
                <a:srgbClr val="000000"/>
              </a:solidFill>
              <a:effectLst/>
            </c:spPr>
            <c:extLst>
              <c:ext xmlns:c16="http://schemas.microsoft.com/office/drawing/2014/chart" uri="{C3380CC4-5D6E-409C-BE32-E72D297353CC}">
                <c16:uniqueId val="{00000021-7F4A-45F8-8B67-796AD9A050F8}"/>
              </c:ext>
            </c:extLst>
          </c:dPt>
          <c:dPt>
            <c:idx val="1"/>
            <c:invertIfNegative val="0"/>
            <c:bubble3D val="0"/>
            <c:extLst>
              <c:ext xmlns:c16="http://schemas.microsoft.com/office/drawing/2014/chart" uri="{C3380CC4-5D6E-409C-BE32-E72D297353CC}">
                <c16:uniqueId val="{00000022-7F4A-45F8-8B67-796AD9A050F8}"/>
              </c:ext>
            </c:extLst>
          </c:dPt>
          <c:dPt>
            <c:idx val="3"/>
            <c:invertIfNegative val="0"/>
            <c:bubble3D val="0"/>
            <c:extLst>
              <c:ext xmlns:c16="http://schemas.microsoft.com/office/drawing/2014/chart" uri="{C3380CC4-5D6E-409C-BE32-E72D297353CC}">
                <c16:uniqueId val="{00000007-A6CD-4122-90AB-CD2F75849A48}"/>
              </c:ext>
            </c:extLst>
          </c:dPt>
          <c:dPt>
            <c:idx val="4"/>
            <c:invertIfNegative val="0"/>
            <c:bubble3D val="0"/>
            <c:extLst>
              <c:ext xmlns:c16="http://schemas.microsoft.com/office/drawing/2014/chart" uri="{C3380CC4-5D6E-409C-BE32-E72D297353CC}">
                <c16:uniqueId val="{00000008-A6CD-4122-90AB-CD2F75849A48}"/>
              </c:ext>
            </c:extLst>
          </c:dPt>
          <c:dPt>
            <c:idx val="5"/>
            <c:invertIfNegative val="0"/>
            <c:bubble3D val="0"/>
            <c:extLst>
              <c:ext xmlns:c16="http://schemas.microsoft.com/office/drawing/2014/chart" uri="{C3380CC4-5D6E-409C-BE32-E72D297353CC}">
                <c16:uniqueId val="{00000009-A6CD-4122-90AB-CD2F75849A48}"/>
              </c:ext>
            </c:extLst>
          </c:dPt>
          <c:dPt>
            <c:idx val="6"/>
            <c:invertIfNegative val="0"/>
            <c:bubble3D val="0"/>
            <c:extLst>
              <c:ext xmlns:c16="http://schemas.microsoft.com/office/drawing/2014/chart" uri="{C3380CC4-5D6E-409C-BE32-E72D297353CC}">
                <c16:uniqueId val="{0000000A-A6CD-4122-90AB-CD2F75849A48}"/>
              </c:ext>
            </c:extLst>
          </c:dPt>
          <c:dPt>
            <c:idx val="7"/>
            <c:invertIfNegative val="0"/>
            <c:bubble3D val="0"/>
            <c:extLst>
              <c:ext xmlns:c16="http://schemas.microsoft.com/office/drawing/2014/chart" uri="{C3380CC4-5D6E-409C-BE32-E72D297353CC}">
                <c16:uniqueId val="{0000000B-A6CD-4122-90AB-CD2F75849A48}"/>
              </c:ext>
            </c:extLst>
          </c:dPt>
          <c:dPt>
            <c:idx val="8"/>
            <c:invertIfNegative val="0"/>
            <c:bubble3D val="0"/>
            <c:extLst>
              <c:ext xmlns:c16="http://schemas.microsoft.com/office/drawing/2014/chart" uri="{C3380CC4-5D6E-409C-BE32-E72D297353CC}">
                <c16:uniqueId val="{0000000C-A6CD-4122-90AB-CD2F75849A48}"/>
              </c:ext>
            </c:extLst>
          </c:dPt>
          <c:dPt>
            <c:idx val="9"/>
            <c:invertIfNegative val="0"/>
            <c:bubble3D val="0"/>
            <c:extLst>
              <c:ext xmlns:c16="http://schemas.microsoft.com/office/drawing/2014/chart" uri="{C3380CC4-5D6E-409C-BE32-E72D297353CC}">
                <c16:uniqueId val="{0000000D-A6CD-4122-90AB-CD2F75849A48}"/>
              </c:ext>
            </c:extLst>
          </c:dPt>
          <c:dPt>
            <c:idx val="10"/>
            <c:invertIfNegative val="0"/>
            <c:bubble3D val="0"/>
            <c:extLst>
              <c:ext xmlns:c16="http://schemas.microsoft.com/office/drawing/2014/chart" uri="{C3380CC4-5D6E-409C-BE32-E72D297353CC}">
                <c16:uniqueId val="{0000000E-A6CD-4122-90AB-CD2F75849A48}"/>
              </c:ext>
            </c:extLst>
          </c:dPt>
          <c:dPt>
            <c:idx val="11"/>
            <c:invertIfNegative val="0"/>
            <c:bubble3D val="0"/>
            <c:extLst>
              <c:ext xmlns:c16="http://schemas.microsoft.com/office/drawing/2014/chart" uri="{C3380CC4-5D6E-409C-BE32-E72D297353CC}">
                <c16:uniqueId val="{0000000F-A6CD-4122-90AB-CD2F75849A48}"/>
              </c:ext>
            </c:extLst>
          </c:dPt>
          <c:dPt>
            <c:idx val="12"/>
            <c:invertIfNegative val="0"/>
            <c:bubble3D val="0"/>
            <c:extLst>
              <c:ext xmlns:c16="http://schemas.microsoft.com/office/drawing/2014/chart" uri="{C3380CC4-5D6E-409C-BE32-E72D297353CC}">
                <c16:uniqueId val="{00000010-A6CD-4122-90AB-CD2F75849A48}"/>
              </c:ext>
            </c:extLst>
          </c:dPt>
          <c:dPt>
            <c:idx val="13"/>
            <c:invertIfNegative val="0"/>
            <c:bubble3D val="0"/>
            <c:extLst>
              <c:ext xmlns:c16="http://schemas.microsoft.com/office/drawing/2014/chart" uri="{C3380CC4-5D6E-409C-BE32-E72D297353CC}">
                <c16:uniqueId val="{00000011-A6CD-4122-90AB-CD2F75849A48}"/>
              </c:ext>
            </c:extLst>
          </c:dPt>
          <c:dPt>
            <c:idx val="14"/>
            <c:invertIfNegative val="0"/>
            <c:bubble3D val="0"/>
            <c:extLst>
              <c:ext xmlns:c16="http://schemas.microsoft.com/office/drawing/2014/chart" uri="{C3380CC4-5D6E-409C-BE32-E72D297353CC}">
                <c16:uniqueId val="{00000012-A6CD-4122-90AB-CD2F75849A48}"/>
              </c:ext>
            </c:extLst>
          </c:dPt>
          <c:dPt>
            <c:idx val="15"/>
            <c:invertIfNegative val="0"/>
            <c:bubble3D val="0"/>
            <c:extLst>
              <c:ext xmlns:c16="http://schemas.microsoft.com/office/drawing/2014/chart" uri="{C3380CC4-5D6E-409C-BE32-E72D297353CC}">
                <c16:uniqueId val="{00000013-A6CD-4122-90AB-CD2F75849A48}"/>
              </c:ext>
            </c:extLst>
          </c:dPt>
          <c:dPt>
            <c:idx val="16"/>
            <c:invertIfNegative val="0"/>
            <c:bubble3D val="0"/>
            <c:extLst>
              <c:ext xmlns:c16="http://schemas.microsoft.com/office/drawing/2014/chart" uri="{C3380CC4-5D6E-409C-BE32-E72D297353CC}">
                <c16:uniqueId val="{00000000-A6CD-4122-90AB-CD2F75849A48}"/>
              </c:ext>
            </c:extLst>
          </c:dPt>
          <c:dPt>
            <c:idx val="17"/>
            <c:invertIfNegative val="0"/>
            <c:bubble3D val="0"/>
            <c:extLst>
              <c:ext xmlns:c16="http://schemas.microsoft.com/office/drawing/2014/chart" uri="{C3380CC4-5D6E-409C-BE32-E72D297353CC}">
                <c16:uniqueId val="{00000001-A6CD-4122-90AB-CD2F75849A48}"/>
              </c:ext>
            </c:extLst>
          </c:dPt>
          <c:dPt>
            <c:idx val="18"/>
            <c:invertIfNegative val="0"/>
            <c:bubble3D val="0"/>
            <c:extLst>
              <c:ext xmlns:c16="http://schemas.microsoft.com/office/drawing/2014/chart" uri="{C3380CC4-5D6E-409C-BE32-E72D297353CC}">
                <c16:uniqueId val="{00000002-A6CD-4122-90AB-CD2F75849A48}"/>
              </c:ext>
            </c:extLst>
          </c:dPt>
          <c:dPt>
            <c:idx val="19"/>
            <c:invertIfNegative val="0"/>
            <c:bubble3D val="0"/>
            <c:extLst>
              <c:ext xmlns:c16="http://schemas.microsoft.com/office/drawing/2014/chart" uri="{C3380CC4-5D6E-409C-BE32-E72D297353CC}">
                <c16:uniqueId val="{00000003-A6CD-4122-90AB-CD2F75849A48}"/>
              </c:ext>
            </c:extLst>
          </c:dPt>
          <c:dPt>
            <c:idx val="20"/>
            <c:invertIfNegative val="0"/>
            <c:bubble3D val="0"/>
            <c:extLst>
              <c:ext xmlns:c16="http://schemas.microsoft.com/office/drawing/2014/chart" uri="{C3380CC4-5D6E-409C-BE32-E72D297353CC}">
                <c16:uniqueId val="{00000004-A6CD-4122-90AB-CD2F75849A48}"/>
              </c:ext>
            </c:extLst>
          </c:dPt>
          <c:dPt>
            <c:idx val="21"/>
            <c:invertIfNegative val="0"/>
            <c:bubble3D val="0"/>
            <c:extLst>
              <c:ext xmlns:c16="http://schemas.microsoft.com/office/drawing/2014/chart" uri="{C3380CC4-5D6E-409C-BE32-E72D297353CC}">
                <c16:uniqueId val="{00000005-A6CD-4122-90AB-CD2F75849A48}"/>
              </c:ext>
            </c:extLst>
          </c:dPt>
          <c:dPt>
            <c:idx val="22"/>
            <c:invertIfNegative val="0"/>
            <c:bubble3D val="0"/>
            <c:extLst>
              <c:ext xmlns:c16="http://schemas.microsoft.com/office/drawing/2014/chart" uri="{C3380CC4-5D6E-409C-BE32-E72D297353CC}">
                <c16:uniqueId val="{00000006-A6CD-4122-90AB-CD2F75849A48}"/>
              </c:ext>
            </c:extLst>
          </c:dPt>
          <c:dLbls>
            <c:dLbl>
              <c:idx val="0"/>
              <c:layout>
                <c:manualLayout>
                  <c:x val="1.12362373786973E-3"/>
                  <c:y val="1.35873635379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F4A-45F8-8B67-796AD9A050F8}"/>
                </c:ext>
              </c:extLst>
            </c:dLbl>
            <c:dLbl>
              <c:idx val="1"/>
              <c:layout>
                <c:manualLayout>
                  <c:x val="1.12362373786973E-3"/>
                  <c:y val="1.3587363537935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F4A-45F8-8B67-796AD9A050F8}"/>
                </c:ext>
              </c:extLst>
            </c:dLbl>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7F4A-45F8-8B67-796AD9A050F8}"/>
                </c:ext>
              </c:extLst>
            </c:dLbl>
            <c:spPr>
              <a:noFill/>
              <a:ln>
                <a:noFill/>
              </a:ln>
              <a:effectLst/>
            </c:spPr>
            <c:txPr>
              <a:bodyPr/>
              <a:lstStyle/>
              <a:p>
                <a:pPr>
                  <a:defRPr sz="10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Sheet1!$A$2:$A$17</c:f>
              <c:strCache>
                <c:ptCount val="16"/>
                <c:pt idx="0">
                  <c:v>Theresa May</c:v>
                </c:pt>
                <c:pt idx="1">
                  <c:v>Boris Johnson</c:v>
                </c:pt>
                <c:pt idx="2">
                  <c:v>Sadiq Khan</c:v>
                </c:pt>
                <c:pt idx="3">
                  <c:v>Jeremy Corbyn</c:v>
                </c:pt>
                <c:pt idx="4">
                  <c:v>Nicola Sturgeon</c:v>
                </c:pt>
                <c:pt idx="5">
                  <c:v>David Cameron</c:v>
                </c:pt>
                <c:pt idx="6">
                  <c:v>Nigel Farage</c:v>
                </c:pt>
                <c:pt idx="7">
                  <c:v>Philip Hammond</c:v>
                </c:pt>
                <c:pt idx="8">
                  <c:v>David Davis</c:v>
                </c:pt>
                <c:pt idx="9">
                  <c:v>Caroline Lucas</c:v>
                </c:pt>
                <c:pt idx="10">
                  <c:v>Liam Fox</c:v>
                </c:pt>
                <c:pt idx="11">
                  <c:v>Tim Farron</c:v>
                </c:pt>
                <c:pt idx="12">
                  <c:v>Leanne Wood</c:v>
                </c:pt>
                <c:pt idx="13">
                  <c:v>Paul Nuttall</c:v>
                </c:pt>
                <c:pt idx="14">
                  <c:v>Amber Rudd</c:v>
                </c:pt>
                <c:pt idx="15">
                  <c:v>Jonathan Bartley</c:v>
                </c:pt>
              </c:strCache>
            </c:strRef>
          </c:cat>
          <c:val>
            <c:numRef>
              <c:f>Sheet1!$C$2:$C$17</c:f>
              <c:numCache>
                <c:formatCode>0</c:formatCode>
                <c:ptCount val="16"/>
                <c:pt idx="0">
                  <c:v>38.6</c:v>
                </c:pt>
                <c:pt idx="1">
                  <c:v>23.7</c:v>
                </c:pt>
                <c:pt idx="2">
                  <c:v>34.299999999999997</c:v>
                </c:pt>
                <c:pt idx="3">
                  <c:v>26.3</c:v>
                </c:pt>
                <c:pt idx="4">
                  <c:v>30.8</c:v>
                </c:pt>
                <c:pt idx="5">
                  <c:v>32.5</c:v>
                </c:pt>
                <c:pt idx="6">
                  <c:v>25.3</c:v>
                </c:pt>
                <c:pt idx="7">
                  <c:v>22.8</c:v>
                </c:pt>
                <c:pt idx="8">
                  <c:v>23.7</c:v>
                </c:pt>
                <c:pt idx="9">
                  <c:v>21</c:v>
                </c:pt>
                <c:pt idx="10">
                  <c:v>18.399999999999999</c:v>
                </c:pt>
                <c:pt idx="11">
                  <c:v>18.399999999999999</c:v>
                </c:pt>
                <c:pt idx="12">
                  <c:v>19.2</c:v>
                </c:pt>
                <c:pt idx="13">
                  <c:v>17.5</c:v>
                </c:pt>
                <c:pt idx="14">
                  <c:v>13.1</c:v>
                </c:pt>
                <c:pt idx="15">
                  <c:v>11.4</c:v>
                </c:pt>
              </c:numCache>
            </c:numRef>
          </c:val>
          <c:extLst>
            <c:ext xmlns:c16="http://schemas.microsoft.com/office/drawing/2014/chart" uri="{C3380CC4-5D6E-409C-BE32-E72D297353CC}">
              <c16:uniqueId val="{0000003C-7F4A-45F8-8B67-796AD9A050F8}"/>
            </c:ext>
          </c:extLst>
        </c:ser>
        <c:ser>
          <c:idx val="2"/>
          <c:order val="2"/>
          <c:tx>
            <c:strRef>
              <c:f>Sheet1!$D$1</c:f>
              <c:strCache>
                <c:ptCount val="1"/>
                <c:pt idx="0">
                  <c:v>Mass pop</c:v>
                </c:pt>
              </c:strCache>
            </c:strRef>
          </c:tx>
          <c:spPr>
            <a:solidFill>
              <a:srgbClr val="45CFB4"/>
            </a:solidFill>
          </c:spPr>
          <c:invertIfNegative val="0"/>
          <c:dLbls>
            <c:spPr>
              <a:noFill/>
              <a:ln>
                <a:noFill/>
              </a:ln>
              <a:effectLst/>
            </c:spPr>
            <c:txPr>
              <a:bodyPr wrap="square" lIns="38100" tIns="19050" rIns="38100" bIns="19050" anchor="ctr" anchorCtr="0">
                <a:spAutoFit/>
              </a:bodyPr>
              <a:lstStyle/>
              <a:p>
                <a:pPr algn="ctr">
                  <a:defRPr lang="en-GB" sz="1000" b="0" i="0" u="none" strike="noStrike" kern="1200" baseline="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Sheet1!$A$2:$A$17</c:f>
              <c:strCache>
                <c:ptCount val="16"/>
                <c:pt idx="0">
                  <c:v>Theresa May</c:v>
                </c:pt>
                <c:pt idx="1">
                  <c:v>Boris Johnson</c:v>
                </c:pt>
                <c:pt idx="2">
                  <c:v>Sadiq Khan</c:v>
                </c:pt>
                <c:pt idx="3">
                  <c:v>Jeremy Corbyn</c:v>
                </c:pt>
                <c:pt idx="4">
                  <c:v>Nicola Sturgeon</c:v>
                </c:pt>
                <c:pt idx="5">
                  <c:v>David Cameron</c:v>
                </c:pt>
                <c:pt idx="6">
                  <c:v>Nigel Farage</c:v>
                </c:pt>
                <c:pt idx="7">
                  <c:v>Philip Hammond</c:v>
                </c:pt>
                <c:pt idx="8">
                  <c:v>David Davis</c:v>
                </c:pt>
                <c:pt idx="9">
                  <c:v>Caroline Lucas</c:v>
                </c:pt>
                <c:pt idx="10">
                  <c:v>Liam Fox</c:v>
                </c:pt>
                <c:pt idx="11">
                  <c:v>Tim Farron</c:v>
                </c:pt>
                <c:pt idx="12">
                  <c:v>Leanne Wood</c:v>
                </c:pt>
                <c:pt idx="13">
                  <c:v>Paul Nuttall</c:v>
                </c:pt>
                <c:pt idx="14">
                  <c:v>Amber Rudd</c:v>
                </c:pt>
                <c:pt idx="15">
                  <c:v>Jonathan Bartley</c:v>
                </c:pt>
              </c:strCache>
            </c:strRef>
          </c:cat>
          <c:val>
            <c:numRef>
              <c:f>Sheet1!$D$2:$D$17</c:f>
              <c:numCache>
                <c:formatCode>0</c:formatCode>
                <c:ptCount val="16"/>
                <c:pt idx="0">
                  <c:v>32.799999999999997</c:v>
                </c:pt>
                <c:pt idx="1">
                  <c:v>25</c:v>
                </c:pt>
                <c:pt idx="2">
                  <c:v>21.9</c:v>
                </c:pt>
                <c:pt idx="3">
                  <c:v>22.6</c:v>
                </c:pt>
                <c:pt idx="4">
                  <c:v>21.8</c:v>
                </c:pt>
                <c:pt idx="5">
                  <c:v>21.2</c:v>
                </c:pt>
                <c:pt idx="6">
                  <c:v>19.399999999999999</c:v>
                </c:pt>
                <c:pt idx="7">
                  <c:v>17.5</c:v>
                </c:pt>
                <c:pt idx="8">
                  <c:v>16</c:v>
                </c:pt>
                <c:pt idx="9">
                  <c:v>15.4</c:v>
                </c:pt>
                <c:pt idx="10">
                  <c:v>15.4</c:v>
                </c:pt>
                <c:pt idx="11">
                  <c:v>12.8</c:v>
                </c:pt>
                <c:pt idx="12">
                  <c:v>11.9</c:v>
                </c:pt>
                <c:pt idx="13">
                  <c:v>10.7</c:v>
                </c:pt>
                <c:pt idx="14">
                  <c:v>11</c:v>
                </c:pt>
                <c:pt idx="15">
                  <c:v>7.6</c:v>
                </c:pt>
              </c:numCache>
            </c:numRef>
          </c:val>
          <c:extLst>
            <c:ext xmlns:c16="http://schemas.microsoft.com/office/drawing/2014/chart" uri="{C3380CC4-5D6E-409C-BE32-E72D297353CC}">
              <c16:uniqueId val="{00000000-2A05-4E02-BA11-1C569B508C42}"/>
            </c:ext>
          </c:extLst>
        </c:ser>
        <c:dLbls>
          <c:showLegendKey val="0"/>
          <c:showVal val="1"/>
          <c:showCatName val="0"/>
          <c:showSerName val="0"/>
          <c:showPercent val="0"/>
          <c:showBubbleSize val="0"/>
        </c:dLbls>
        <c:gapWidth val="150"/>
        <c:overlap val="-10"/>
        <c:axId val="-1189039184"/>
        <c:axId val="-1189034912"/>
        <c:extLst/>
      </c:barChart>
      <c:catAx>
        <c:axId val="-1189039184"/>
        <c:scaling>
          <c:orientation val="minMax"/>
        </c:scaling>
        <c:delete val="0"/>
        <c:axPos val="b"/>
        <c:numFmt formatCode="General" sourceLinked="1"/>
        <c:majorTickMark val="none"/>
        <c:minorTickMark val="none"/>
        <c:tickLblPos val="nextTo"/>
        <c:txPr>
          <a:bodyPr rot="0" vert="horz"/>
          <a:lstStyle/>
          <a:p>
            <a:pPr>
              <a:defRPr sz="1100" b="0">
                <a:solidFill>
                  <a:schemeClr val="tx1"/>
                </a:solidFill>
                <a:latin typeface="Helvetica Neue" charset="0"/>
                <a:ea typeface="Helvetica Neue" charset="0"/>
                <a:cs typeface="Helvetica Neue" charset="0"/>
              </a:defRPr>
            </a:pPr>
            <a:endParaRPr lang="en-US"/>
          </a:p>
        </c:txPr>
        <c:crossAx val="-1189034912"/>
        <c:crossesAt val="0"/>
        <c:auto val="1"/>
        <c:lblAlgn val="ctr"/>
        <c:lblOffset val="10"/>
        <c:noMultiLvlLbl val="0"/>
      </c:catAx>
      <c:valAx>
        <c:axId val="-1189034912"/>
        <c:scaling>
          <c:orientation val="minMax"/>
          <c:max val="100"/>
        </c:scaling>
        <c:delete val="1"/>
        <c:axPos val="l"/>
        <c:numFmt formatCode="0%" sourceLinked="0"/>
        <c:majorTickMark val="out"/>
        <c:minorTickMark val="none"/>
        <c:tickLblPos val="nextTo"/>
        <c:crossAx val="-1189039184"/>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3094272208555901E-2"/>
          <c:y val="3.7322722351319997E-2"/>
          <c:w val="0.97463118924326198"/>
          <c:h val="0.75758297920598405"/>
        </c:manualLayout>
      </c:layout>
      <c:barChart>
        <c:barDir val="col"/>
        <c:grouping val="clustered"/>
        <c:varyColors val="0"/>
        <c:ser>
          <c:idx val="0"/>
          <c:order val="0"/>
          <c:tx>
            <c:strRef>
              <c:f>Sheet1!$B$1</c:f>
              <c:strCache>
                <c:ptCount val="1"/>
                <c:pt idx="0">
                  <c:v>Negative</c:v>
                </c:pt>
              </c:strCache>
            </c:strRef>
          </c:tx>
          <c:spPr>
            <a:solidFill>
              <a:srgbClr val="C00000"/>
            </a:solidFill>
          </c:spPr>
          <c:invertIfNegative val="0"/>
          <c:dPt>
            <c:idx val="0"/>
            <c:invertIfNegative val="0"/>
            <c:bubble3D val="0"/>
            <c:spPr>
              <a:solidFill>
                <a:srgbClr val="C00000"/>
              </a:solidFill>
              <a:effectLst/>
            </c:spPr>
            <c:extLst xmlns:c15="http://schemas.microsoft.com/office/drawing/2012/chart">
              <c:ext xmlns:c16="http://schemas.microsoft.com/office/drawing/2014/chart" uri="{C3380CC4-5D6E-409C-BE32-E72D297353CC}">
                <c16:uniqueId val="{00000001-7F4A-45F8-8B67-796AD9A050F8}"/>
              </c:ext>
            </c:extLst>
          </c:dPt>
          <c:dPt>
            <c:idx val="1"/>
            <c:invertIfNegative val="0"/>
            <c:bubble3D val="0"/>
            <c:extLst xmlns:c15="http://schemas.microsoft.com/office/drawing/2012/chart">
              <c:ext xmlns:c16="http://schemas.microsoft.com/office/drawing/2014/chart" uri="{C3380CC4-5D6E-409C-BE32-E72D297353CC}">
                <c16:uniqueId val="{00000002-7F4A-45F8-8B67-796AD9A050F8}"/>
              </c:ext>
            </c:extLst>
          </c:dPt>
          <c:dPt>
            <c:idx val="2"/>
            <c:invertIfNegative val="0"/>
            <c:bubble3D val="0"/>
            <c:extLst xmlns:c15="http://schemas.microsoft.com/office/drawing/2012/chart">
              <c:ext xmlns:c16="http://schemas.microsoft.com/office/drawing/2014/chart" uri="{C3380CC4-5D6E-409C-BE32-E72D297353CC}">
                <c16:uniqueId val="{00000003-7F4A-45F8-8B67-796AD9A050F8}"/>
              </c:ext>
            </c:extLst>
          </c:dPt>
          <c:dLbls>
            <c:dLbl>
              <c:idx val="0"/>
              <c:layout>
                <c:manualLayout>
                  <c:x val="-3.3708712136091899E-3"/>
                  <c:y val="1.0190522653451601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1-7F4A-45F8-8B67-796AD9A050F8}"/>
                </c:ext>
              </c:extLst>
            </c:dLbl>
            <c:dLbl>
              <c:idx val="1"/>
              <c:layout>
                <c:manualLayout>
                  <c:x val="-1.12362373786973E-3"/>
                  <c:y val="1.6984204422419401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2-7F4A-45F8-8B67-796AD9A050F8}"/>
                </c:ext>
              </c:extLst>
            </c:dLbl>
            <c:spPr>
              <a:noFill/>
              <a:ln>
                <a:noFill/>
              </a:ln>
              <a:effectLst/>
            </c:spPr>
            <c:txPr>
              <a:bodyPr/>
              <a:lstStyle/>
              <a:p>
                <a:pPr>
                  <a:defRPr sz="10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Sheet1!$A$2:$A$7</c:f>
              <c:strCache>
                <c:ptCount val="6"/>
                <c:pt idx="0">
                  <c:v>Political stability in the world</c:v>
                </c:pt>
                <c:pt idx="1">
                  <c:v>The world economy</c:v>
                </c:pt>
                <c:pt idx="2">
                  <c:v>Future generations</c:v>
                </c:pt>
                <c:pt idx="3">
                  <c:v>The UK economy</c:v>
                </c:pt>
                <c:pt idx="4">
                  <c:v>UK society</c:v>
                </c:pt>
                <c:pt idx="5">
                  <c:v>Your personal life and future</c:v>
                </c:pt>
              </c:strCache>
            </c:strRef>
          </c:cat>
          <c:val>
            <c:numRef>
              <c:f>Sheet1!$B$2:$B$7</c:f>
              <c:numCache>
                <c:formatCode>General</c:formatCode>
                <c:ptCount val="6"/>
                <c:pt idx="0">
                  <c:v>66</c:v>
                </c:pt>
                <c:pt idx="1">
                  <c:v>59</c:v>
                </c:pt>
                <c:pt idx="2">
                  <c:v>57</c:v>
                </c:pt>
                <c:pt idx="3">
                  <c:v>45</c:v>
                </c:pt>
                <c:pt idx="4">
                  <c:v>45</c:v>
                </c:pt>
                <c:pt idx="5">
                  <c:v>36</c:v>
                </c:pt>
              </c:numCache>
            </c:numRef>
          </c:val>
          <c:extLst xmlns:c15="http://schemas.microsoft.com/office/drawing/2012/chart">
            <c:ext xmlns:c16="http://schemas.microsoft.com/office/drawing/2014/chart" uri="{C3380CC4-5D6E-409C-BE32-E72D297353CC}">
              <c16:uniqueId val="{0000001F-7F4A-45F8-8B67-796AD9A050F8}"/>
            </c:ext>
          </c:extLst>
        </c:ser>
        <c:ser>
          <c:idx val="1"/>
          <c:order val="1"/>
          <c:tx>
            <c:strRef>
              <c:f>Sheet1!$C$1</c:f>
              <c:strCache>
                <c:ptCount val="1"/>
                <c:pt idx="0">
                  <c:v>Neutral</c:v>
                </c:pt>
              </c:strCache>
            </c:strRef>
          </c:tx>
          <c:spPr>
            <a:solidFill>
              <a:srgbClr val="768489"/>
            </a:solidFill>
          </c:spPr>
          <c:invertIfNegative val="0"/>
          <c:dPt>
            <c:idx val="0"/>
            <c:invertIfNegative val="0"/>
            <c:bubble3D val="0"/>
            <c:spPr>
              <a:solidFill>
                <a:srgbClr val="768489"/>
              </a:solidFill>
              <a:effectLst/>
            </c:spPr>
            <c:extLst>
              <c:ext xmlns:c16="http://schemas.microsoft.com/office/drawing/2014/chart" uri="{C3380CC4-5D6E-409C-BE32-E72D297353CC}">
                <c16:uniqueId val="{00000021-7F4A-45F8-8B67-796AD9A050F8}"/>
              </c:ext>
            </c:extLst>
          </c:dPt>
          <c:dPt>
            <c:idx val="1"/>
            <c:invertIfNegative val="0"/>
            <c:bubble3D val="0"/>
            <c:extLst>
              <c:ext xmlns:c16="http://schemas.microsoft.com/office/drawing/2014/chart" uri="{C3380CC4-5D6E-409C-BE32-E72D297353CC}">
                <c16:uniqueId val="{00000022-7F4A-45F8-8B67-796AD9A050F8}"/>
              </c:ext>
            </c:extLst>
          </c:dPt>
          <c:dPt>
            <c:idx val="3"/>
            <c:invertIfNegative val="0"/>
            <c:bubble3D val="0"/>
            <c:extLst>
              <c:ext xmlns:c16="http://schemas.microsoft.com/office/drawing/2014/chart" uri="{C3380CC4-5D6E-409C-BE32-E72D297353CC}">
                <c16:uniqueId val="{00000007-A6CD-4122-90AB-CD2F75849A48}"/>
              </c:ext>
            </c:extLst>
          </c:dPt>
          <c:dPt>
            <c:idx val="4"/>
            <c:invertIfNegative val="0"/>
            <c:bubble3D val="0"/>
            <c:extLst>
              <c:ext xmlns:c16="http://schemas.microsoft.com/office/drawing/2014/chart" uri="{C3380CC4-5D6E-409C-BE32-E72D297353CC}">
                <c16:uniqueId val="{00000008-A6CD-4122-90AB-CD2F75849A48}"/>
              </c:ext>
            </c:extLst>
          </c:dPt>
          <c:dPt>
            <c:idx val="5"/>
            <c:invertIfNegative val="0"/>
            <c:bubble3D val="0"/>
            <c:extLst>
              <c:ext xmlns:c16="http://schemas.microsoft.com/office/drawing/2014/chart" uri="{C3380CC4-5D6E-409C-BE32-E72D297353CC}">
                <c16:uniqueId val="{00000009-A6CD-4122-90AB-CD2F75849A48}"/>
              </c:ext>
            </c:extLst>
          </c:dPt>
          <c:dPt>
            <c:idx val="6"/>
            <c:invertIfNegative val="0"/>
            <c:bubble3D val="0"/>
            <c:extLst>
              <c:ext xmlns:c16="http://schemas.microsoft.com/office/drawing/2014/chart" uri="{C3380CC4-5D6E-409C-BE32-E72D297353CC}">
                <c16:uniqueId val="{0000000A-A6CD-4122-90AB-CD2F75849A48}"/>
              </c:ext>
            </c:extLst>
          </c:dPt>
          <c:dPt>
            <c:idx val="7"/>
            <c:invertIfNegative val="0"/>
            <c:bubble3D val="0"/>
            <c:extLst>
              <c:ext xmlns:c16="http://schemas.microsoft.com/office/drawing/2014/chart" uri="{C3380CC4-5D6E-409C-BE32-E72D297353CC}">
                <c16:uniqueId val="{0000000B-A6CD-4122-90AB-CD2F75849A48}"/>
              </c:ext>
            </c:extLst>
          </c:dPt>
          <c:dPt>
            <c:idx val="8"/>
            <c:invertIfNegative val="0"/>
            <c:bubble3D val="0"/>
            <c:extLst>
              <c:ext xmlns:c16="http://schemas.microsoft.com/office/drawing/2014/chart" uri="{C3380CC4-5D6E-409C-BE32-E72D297353CC}">
                <c16:uniqueId val="{0000000C-A6CD-4122-90AB-CD2F75849A48}"/>
              </c:ext>
            </c:extLst>
          </c:dPt>
          <c:dPt>
            <c:idx val="9"/>
            <c:invertIfNegative val="0"/>
            <c:bubble3D val="0"/>
            <c:extLst>
              <c:ext xmlns:c16="http://schemas.microsoft.com/office/drawing/2014/chart" uri="{C3380CC4-5D6E-409C-BE32-E72D297353CC}">
                <c16:uniqueId val="{0000000D-A6CD-4122-90AB-CD2F75849A48}"/>
              </c:ext>
            </c:extLst>
          </c:dPt>
          <c:dPt>
            <c:idx val="10"/>
            <c:invertIfNegative val="0"/>
            <c:bubble3D val="0"/>
            <c:extLst>
              <c:ext xmlns:c16="http://schemas.microsoft.com/office/drawing/2014/chart" uri="{C3380CC4-5D6E-409C-BE32-E72D297353CC}">
                <c16:uniqueId val="{0000000E-A6CD-4122-90AB-CD2F75849A48}"/>
              </c:ext>
            </c:extLst>
          </c:dPt>
          <c:dPt>
            <c:idx val="11"/>
            <c:invertIfNegative val="0"/>
            <c:bubble3D val="0"/>
            <c:extLst>
              <c:ext xmlns:c16="http://schemas.microsoft.com/office/drawing/2014/chart" uri="{C3380CC4-5D6E-409C-BE32-E72D297353CC}">
                <c16:uniqueId val="{0000000F-A6CD-4122-90AB-CD2F75849A48}"/>
              </c:ext>
            </c:extLst>
          </c:dPt>
          <c:dPt>
            <c:idx val="12"/>
            <c:invertIfNegative val="0"/>
            <c:bubble3D val="0"/>
            <c:extLst>
              <c:ext xmlns:c16="http://schemas.microsoft.com/office/drawing/2014/chart" uri="{C3380CC4-5D6E-409C-BE32-E72D297353CC}">
                <c16:uniqueId val="{00000010-A6CD-4122-90AB-CD2F75849A48}"/>
              </c:ext>
            </c:extLst>
          </c:dPt>
          <c:dPt>
            <c:idx val="13"/>
            <c:invertIfNegative val="0"/>
            <c:bubble3D val="0"/>
            <c:extLst>
              <c:ext xmlns:c16="http://schemas.microsoft.com/office/drawing/2014/chart" uri="{C3380CC4-5D6E-409C-BE32-E72D297353CC}">
                <c16:uniqueId val="{00000011-A6CD-4122-90AB-CD2F75849A48}"/>
              </c:ext>
            </c:extLst>
          </c:dPt>
          <c:dPt>
            <c:idx val="14"/>
            <c:invertIfNegative val="0"/>
            <c:bubble3D val="0"/>
            <c:extLst>
              <c:ext xmlns:c16="http://schemas.microsoft.com/office/drawing/2014/chart" uri="{C3380CC4-5D6E-409C-BE32-E72D297353CC}">
                <c16:uniqueId val="{00000012-A6CD-4122-90AB-CD2F75849A48}"/>
              </c:ext>
            </c:extLst>
          </c:dPt>
          <c:dPt>
            <c:idx val="15"/>
            <c:invertIfNegative val="0"/>
            <c:bubble3D val="0"/>
            <c:extLst>
              <c:ext xmlns:c16="http://schemas.microsoft.com/office/drawing/2014/chart" uri="{C3380CC4-5D6E-409C-BE32-E72D297353CC}">
                <c16:uniqueId val="{00000013-A6CD-4122-90AB-CD2F75849A48}"/>
              </c:ext>
            </c:extLst>
          </c:dPt>
          <c:dPt>
            <c:idx val="16"/>
            <c:invertIfNegative val="0"/>
            <c:bubble3D val="0"/>
            <c:extLst>
              <c:ext xmlns:c16="http://schemas.microsoft.com/office/drawing/2014/chart" uri="{C3380CC4-5D6E-409C-BE32-E72D297353CC}">
                <c16:uniqueId val="{00000000-A6CD-4122-90AB-CD2F75849A48}"/>
              </c:ext>
            </c:extLst>
          </c:dPt>
          <c:dPt>
            <c:idx val="17"/>
            <c:invertIfNegative val="0"/>
            <c:bubble3D val="0"/>
            <c:extLst>
              <c:ext xmlns:c16="http://schemas.microsoft.com/office/drawing/2014/chart" uri="{C3380CC4-5D6E-409C-BE32-E72D297353CC}">
                <c16:uniqueId val="{00000001-A6CD-4122-90AB-CD2F75849A48}"/>
              </c:ext>
            </c:extLst>
          </c:dPt>
          <c:dPt>
            <c:idx val="18"/>
            <c:invertIfNegative val="0"/>
            <c:bubble3D val="0"/>
            <c:extLst>
              <c:ext xmlns:c16="http://schemas.microsoft.com/office/drawing/2014/chart" uri="{C3380CC4-5D6E-409C-BE32-E72D297353CC}">
                <c16:uniqueId val="{00000002-A6CD-4122-90AB-CD2F75849A48}"/>
              </c:ext>
            </c:extLst>
          </c:dPt>
          <c:dPt>
            <c:idx val="19"/>
            <c:invertIfNegative val="0"/>
            <c:bubble3D val="0"/>
            <c:extLst>
              <c:ext xmlns:c16="http://schemas.microsoft.com/office/drawing/2014/chart" uri="{C3380CC4-5D6E-409C-BE32-E72D297353CC}">
                <c16:uniqueId val="{00000003-A6CD-4122-90AB-CD2F75849A48}"/>
              </c:ext>
            </c:extLst>
          </c:dPt>
          <c:dPt>
            <c:idx val="20"/>
            <c:invertIfNegative val="0"/>
            <c:bubble3D val="0"/>
            <c:extLst>
              <c:ext xmlns:c16="http://schemas.microsoft.com/office/drawing/2014/chart" uri="{C3380CC4-5D6E-409C-BE32-E72D297353CC}">
                <c16:uniqueId val="{00000004-A6CD-4122-90AB-CD2F75849A48}"/>
              </c:ext>
            </c:extLst>
          </c:dPt>
          <c:dPt>
            <c:idx val="21"/>
            <c:invertIfNegative val="0"/>
            <c:bubble3D val="0"/>
            <c:extLst>
              <c:ext xmlns:c16="http://schemas.microsoft.com/office/drawing/2014/chart" uri="{C3380CC4-5D6E-409C-BE32-E72D297353CC}">
                <c16:uniqueId val="{00000005-A6CD-4122-90AB-CD2F75849A48}"/>
              </c:ext>
            </c:extLst>
          </c:dPt>
          <c:dPt>
            <c:idx val="22"/>
            <c:invertIfNegative val="0"/>
            <c:bubble3D val="0"/>
            <c:extLst>
              <c:ext xmlns:c16="http://schemas.microsoft.com/office/drawing/2014/chart" uri="{C3380CC4-5D6E-409C-BE32-E72D297353CC}">
                <c16:uniqueId val="{00000006-A6CD-4122-90AB-CD2F75849A48}"/>
              </c:ext>
            </c:extLst>
          </c:dPt>
          <c:dLbls>
            <c:dLbl>
              <c:idx val="0"/>
              <c:layout>
                <c:manualLayout>
                  <c:x val="1.12362373786973E-3"/>
                  <c:y val="1.35873635379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F4A-45F8-8B67-796AD9A050F8}"/>
                </c:ext>
              </c:extLst>
            </c:dLbl>
            <c:dLbl>
              <c:idx val="1"/>
              <c:layout>
                <c:manualLayout>
                  <c:x val="1.12362373786973E-3"/>
                  <c:y val="1.35873635379353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F4A-45F8-8B67-796AD9A050F8}"/>
                </c:ext>
              </c:extLst>
            </c:dLbl>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7F4A-45F8-8B67-796AD9A050F8}"/>
                </c:ext>
              </c:extLst>
            </c:dLbl>
            <c:spPr>
              <a:noFill/>
              <a:ln>
                <a:noFill/>
              </a:ln>
              <a:effectLst/>
            </c:spPr>
            <c:txPr>
              <a:bodyPr/>
              <a:lstStyle/>
              <a:p>
                <a:pPr>
                  <a:defRPr sz="1000" b="0" i="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Political stability in the world</c:v>
                </c:pt>
                <c:pt idx="1">
                  <c:v>The world economy</c:v>
                </c:pt>
                <c:pt idx="2">
                  <c:v>Future generations</c:v>
                </c:pt>
                <c:pt idx="3">
                  <c:v>The UK economy</c:v>
                </c:pt>
                <c:pt idx="4">
                  <c:v>UK society</c:v>
                </c:pt>
                <c:pt idx="5">
                  <c:v>Your personal life and future</c:v>
                </c:pt>
              </c:strCache>
            </c:strRef>
          </c:cat>
          <c:val>
            <c:numRef>
              <c:f>Sheet1!$C$2:$C$7</c:f>
              <c:numCache>
                <c:formatCode>General</c:formatCode>
                <c:ptCount val="6"/>
                <c:pt idx="0">
                  <c:v>12</c:v>
                </c:pt>
                <c:pt idx="1">
                  <c:v>15</c:v>
                </c:pt>
                <c:pt idx="2">
                  <c:v>17</c:v>
                </c:pt>
                <c:pt idx="3">
                  <c:v>28</c:v>
                </c:pt>
                <c:pt idx="4">
                  <c:v>32</c:v>
                </c:pt>
                <c:pt idx="5">
                  <c:v>47</c:v>
                </c:pt>
              </c:numCache>
            </c:numRef>
          </c:val>
          <c:extLst>
            <c:ext xmlns:c16="http://schemas.microsoft.com/office/drawing/2014/chart" uri="{C3380CC4-5D6E-409C-BE32-E72D297353CC}">
              <c16:uniqueId val="{0000003C-7F4A-45F8-8B67-796AD9A050F8}"/>
            </c:ext>
          </c:extLst>
        </c:ser>
        <c:ser>
          <c:idx val="2"/>
          <c:order val="2"/>
          <c:tx>
            <c:strRef>
              <c:f>Sheet1!$D$1</c:f>
              <c:strCache>
                <c:ptCount val="1"/>
                <c:pt idx="0">
                  <c:v>Positive</c:v>
                </c:pt>
              </c:strCache>
            </c:strRef>
          </c:tx>
          <c:spPr>
            <a:solidFill>
              <a:srgbClr val="0078FF"/>
            </a:solidFill>
          </c:spPr>
          <c:invertIfNegative val="0"/>
          <c:dLbls>
            <c:spPr>
              <a:noFill/>
              <a:ln>
                <a:noFill/>
              </a:ln>
              <a:effectLst/>
            </c:spPr>
            <c:txPr>
              <a:bodyPr wrap="square" lIns="38100" tIns="19050" rIns="38100" bIns="19050" anchor="ctr" anchorCtr="0">
                <a:spAutoFit/>
              </a:bodyPr>
              <a:lstStyle/>
              <a:p>
                <a:pPr algn="ctr">
                  <a:defRPr lang="en-GB" sz="1000" b="0" i="0" u="none" strike="noStrike" kern="1200" baseline="0">
                    <a:solidFill>
                      <a:schemeClr val="tx1"/>
                    </a:solidFill>
                    <a:latin typeface="Helvetica Neue Medium" charset="0"/>
                    <a:ea typeface="Helvetica Neue Medium" charset="0"/>
                    <a:cs typeface="Helvetica Neue Medium"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Political stability in the world</c:v>
                </c:pt>
                <c:pt idx="1">
                  <c:v>The world economy</c:v>
                </c:pt>
                <c:pt idx="2">
                  <c:v>Future generations</c:v>
                </c:pt>
                <c:pt idx="3">
                  <c:v>The UK economy</c:v>
                </c:pt>
                <c:pt idx="4">
                  <c:v>UK society</c:v>
                </c:pt>
                <c:pt idx="5">
                  <c:v>Your personal life and future</c:v>
                </c:pt>
              </c:strCache>
            </c:strRef>
          </c:cat>
          <c:val>
            <c:numRef>
              <c:f>Sheet1!$D$2:$D$7</c:f>
              <c:numCache>
                <c:formatCode>General</c:formatCode>
                <c:ptCount val="6"/>
                <c:pt idx="0">
                  <c:v>14</c:v>
                </c:pt>
                <c:pt idx="1">
                  <c:v>18</c:v>
                </c:pt>
                <c:pt idx="2">
                  <c:v>18</c:v>
                </c:pt>
                <c:pt idx="3">
                  <c:v>19</c:v>
                </c:pt>
                <c:pt idx="4">
                  <c:v>15</c:v>
                </c:pt>
                <c:pt idx="5">
                  <c:v>10</c:v>
                </c:pt>
              </c:numCache>
            </c:numRef>
          </c:val>
          <c:extLst>
            <c:ext xmlns:c16="http://schemas.microsoft.com/office/drawing/2014/chart" uri="{C3380CC4-5D6E-409C-BE32-E72D297353CC}">
              <c16:uniqueId val="{00000000-2A05-4E02-BA11-1C569B508C42}"/>
            </c:ext>
          </c:extLst>
        </c:ser>
        <c:dLbls>
          <c:showLegendKey val="0"/>
          <c:showVal val="1"/>
          <c:showCatName val="0"/>
          <c:showSerName val="0"/>
          <c:showPercent val="0"/>
          <c:showBubbleSize val="0"/>
        </c:dLbls>
        <c:gapWidth val="150"/>
        <c:overlap val="-10"/>
        <c:axId val="-1214559744"/>
        <c:axId val="-1214566400"/>
        <c:extLst/>
      </c:barChart>
      <c:catAx>
        <c:axId val="-1214559744"/>
        <c:scaling>
          <c:orientation val="minMax"/>
        </c:scaling>
        <c:delete val="0"/>
        <c:axPos val="b"/>
        <c:numFmt formatCode="General" sourceLinked="1"/>
        <c:majorTickMark val="none"/>
        <c:minorTickMark val="none"/>
        <c:tickLblPos val="nextTo"/>
        <c:txPr>
          <a:bodyPr rot="0" vert="horz"/>
          <a:lstStyle/>
          <a:p>
            <a:pPr>
              <a:defRPr sz="1100" b="0">
                <a:solidFill>
                  <a:schemeClr val="tx1"/>
                </a:solidFill>
                <a:latin typeface="Helvetica Neue" charset="0"/>
                <a:ea typeface="Helvetica Neue" charset="0"/>
                <a:cs typeface="Helvetica Neue" charset="0"/>
              </a:defRPr>
            </a:pPr>
            <a:endParaRPr lang="en-US"/>
          </a:p>
        </c:txPr>
        <c:crossAx val="-1214566400"/>
        <c:crossesAt val="0"/>
        <c:auto val="1"/>
        <c:lblAlgn val="ctr"/>
        <c:lblOffset val="10"/>
        <c:noMultiLvlLbl val="0"/>
      </c:catAx>
      <c:valAx>
        <c:axId val="-1214566400"/>
        <c:scaling>
          <c:orientation val="minMax"/>
          <c:max val="100"/>
        </c:scaling>
        <c:delete val="1"/>
        <c:axPos val="l"/>
        <c:numFmt formatCode="0%" sourceLinked="0"/>
        <c:majorTickMark val="out"/>
        <c:minorTickMark val="none"/>
        <c:tickLblPos val="nextTo"/>
        <c:crossAx val="-1214559744"/>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
          <c:w val="0.99661935898801601"/>
          <c:h val="0.99487214766912802"/>
        </c:manualLayout>
      </c:layout>
      <c:barChart>
        <c:barDir val="col"/>
        <c:grouping val="clustered"/>
        <c:varyColors val="0"/>
        <c:ser>
          <c:idx val="0"/>
          <c:order val="0"/>
          <c:tx>
            <c:strRef>
              <c:f>Sheet1!$B$1</c:f>
              <c:strCache>
                <c:ptCount val="1"/>
                <c:pt idx="0">
                  <c:v>Populists</c:v>
                </c:pt>
              </c:strCache>
            </c:strRef>
          </c:tx>
          <c:spPr>
            <a:solidFill>
              <a:srgbClr val="7C7C7C"/>
            </a:solidFill>
            <a:ln>
              <a:noFill/>
            </a:ln>
            <a:effectLst/>
          </c:spPr>
          <c:invertIfNegative val="0"/>
          <c:dPt>
            <c:idx val="0"/>
            <c:invertIfNegative val="0"/>
            <c:bubble3D val="0"/>
            <c:spPr>
              <a:solidFill>
                <a:srgbClr val="FFC201"/>
              </a:solidFill>
              <a:ln>
                <a:noFill/>
              </a:ln>
              <a:effectLst/>
            </c:spPr>
            <c:extLst>
              <c:ext xmlns:c16="http://schemas.microsoft.com/office/drawing/2014/chart" uri="{C3380CC4-5D6E-409C-BE32-E72D297353CC}">
                <c16:uniqueId val="{00000002-B71F-41E0-8148-84516FBA0930}"/>
              </c:ext>
            </c:extLst>
          </c:dPt>
          <c:dPt>
            <c:idx val="1"/>
            <c:invertIfNegative val="0"/>
            <c:bubble3D val="0"/>
            <c:spPr>
              <a:solidFill>
                <a:srgbClr val="C0DCD9"/>
              </a:solidFill>
              <a:ln>
                <a:noFill/>
              </a:ln>
              <a:effectLst/>
            </c:spPr>
            <c:extLst>
              <c:ext xmlns:c16="http://schemas.microsoft.com/office/drawing/2014/chart" uri="{C3380CC4-5D6E-409C-BE32-E72D297353CC}">
                <c16:uniqueId val="{00000001-B71F-41E0-8148-84516FBA0930}"/>
              </c:ext>
            </c:extLst>
          </c:dPt>
          <c:dPt>
            <c:idx val="2"/>
            <c:invertIfNegative val="0"/>
            <c:bubble3D val="0"/>
            <c:spPr>
              <a:solidFill>
                <a:srgbClr val="45CFB4"/>
              </a:solidFill>
              <a:ln>
                <a:noFill/>
              </a:ln>
              <a:effectLst/>
            </c:spPr>
            <c:extLst>
              <c:ext xmlns:c16="http://schemas.microsoft.com/office/drawing/2014/chart" uri="{C3380CC4-5D6E-409C-BE32-E72D297353CC}">
                <c16:uniqueId val="{00000000-CED0-4E92-AA15-0A8372DB80B3}"/>
              </c:ext>
            </c:extLst>
          </c:dPt>
          <c:dLbls>
            <c:dLbl>
              <c:idx val="0"/>
              <c:layout>
                <c:manualLayout>
                  <c:x val="1.2639322497113999E-3"/>
                  <c:y val="-3.55628772924026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Helvetica Neue" charset="0"/>
                        <a:cs typeface="Helvetica Neue" charset="0"/>
                      </a:defRPr>
                    </a:pPr>
                    <a:fld id="{CFCBB63C-F3A7-6B4C-A569-FC377ADCF8FD}" type="VALUE">
                      <a:rPr lang="en-US" b="1" smtClean="0">
                        <a:solidFill>
                          <a:schemeClr val="tx1"/>
                        </a:solidFill>
                        <a:latin typeface="Helvetica" charset="0"/>
                        <a:ea typeface="Helvetica" charset="0"/>
                        <a:cs typeface="Helvetica" charset="0"/>
                      </a:rPr>
                      <a:pPr>
                        <a:defRPr sz="1800" b="1" i="0" u="none" strike="noStrike" kern="1200" baseline="0">
                          <a:solidFill>
                            <a:schemeClr val="tx1"/>
                          </a:solidFill>
                          <a:latin typeface="+mn-lt"/>
                          <a:ea typeface="Helvetica Neue" charset="0"/>
                          <a:cs typeface="Helvetica Neue" charset="0"/>
                        </a:defRPr>
                      </a:pPr>
                      <a:t>[VALUE]</a:t>
                    </a:fld>
                    <a:r>
                      <a:rPr lang="en-US" b="1" dirty="0">
                        <a:solidFill>
                          <a:schemeClr val="tx1"/>
                        </a:solidFill>
                        <a:latin typeface="Helvetica" charset="0"/>
                        <a:ea typeface="Helvetica" charset="0"/>
                        <a:cs typeface="Helvetica" charset="0"/>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71F-41E0-8148-84516FBA0930}"/>
                </c:ext>
              </c:extLst>
            </c:dLbl>
            <c:dLbl>
              <c:idx val="1"/>
              <c:layout>
                <c:manualLayout>
                  <c:x val="-5.4334532844864099E-4"/>
                  <c:y val="3.74678565359648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Helvetica Neue" charset="0"/>
                        <a:cs typeface="Helvetica Neue" charset="0"/>
                      </a:defRPr>
                    </a:pPr>
                    <a:r>
                      <a:rPr lang="pt-BR" b="1" dirty="0">
                        <a:solidFill>
                          <a:schemeClr val="tx1"/>
                        </a:solidFill>
                        <a:latin typeface="Helvetica" charset="0"/>
                        <a:ea typeface="Helvetica" charset="0"/>
                        <a:cs typeface="Helvetica" charset="0"/>
                      </a:rPr>
                      <a:t>29%</a:t>
                    </a:r>
                  </a:p>
                </c:rich>
              </c:tx>
              <c:spPr>
                <a:noFill/>
                <a:ln>
                  <a:noFill/>
                </a:ln>
                <a:effectLst/>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71F-41E0-8148-84516FBA0930}"/>
                </c:ext>
              </c:extLst>
            </c:dLbl>
            <c:dLbl>
              <c:idx val="2"/>
              <c:layout>
                <c:manualLayout>
                  <c:x val="-2.2016437924749499E-3"/>
                  <c:y val="5.35709823845411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Helvetica Neue" charset="0"/>
                        <a:cs typeface="Helvetica Neue" charset="0"/>
                      </a:defRPr>
                    </a:pPr>
                    <a:fld id="{6EFB42EA-0AB8-BC49-BC9B-F99B432DF83B}" type="VALUE">
                      <a:rPr lang="is-IS" b="1" smtClean="0">
                        <a:solidFill>
                          <a:schemeClr val="tx1"/>
                        </a:solidFill>
                        <a:latin typeface="Helvetica" charset="0"/>
                        <a:ea typeface="Helvetica" charset="0"/>
                        <a:cs typeface="Helvetica" charset="0"/>
                      </a:rPr>
                      <a:pPr>
                        <a:defRPr sz="1800" b="1" i="0" u="none" strike="noStrike" kern="1200" baseline="0">
                          <a:solidFill>
                            <a:schemeClr val="tx1"/>
                          </a:solidFill>
                          <a:latin typeface="+mn-lt"/>
                          <a:ea typeface="Helvetica Neue" charset="0"/>
                          <a:cs typeface="Helvetica Neue" charset="0"/>
                        </a:defRPr>
                      </a:pPr>
                      <a:t>[VALUE]</a:t>
                    </a:fld>
                    <a:r>
                      <a:rPr lang="is-IS" b="1" dirty="0">
                        <a:solidFill>
                          <a:schemeClr val="tx1"/>
                        </a:solidFill>
                        <a:latin typeface="Helvetica" charset="0"/>
                        <a:ea typeface="Helvetica" charset="0"/>
                        <a:cs typeface="Helvetica" charset="0"/>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ED0-4E92-AA15-0A8372DB80B3}"/>
                </c:ext>
              </c:extLst>
            </c:dLbl>
            <c:dLbl>
              <c:idx val="5"/>
              <c:layout>
                <c:manualLayout>
                  <c:x val="-7.44570730936292E-3"/>
                  <c:y val="5.921973108180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1F-41E0-8148-84516FBA093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3F3F3F"/>
                    </a:solidFill>
                    <a:latin typeface="+mn-lt"/>
                    <a:ea typeface="Helvetica Neue" charset="0"/>
                    <a:cs typeface="Helvetica Ne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Rejecters </c:v>
                </c:pt>
                <c:pt idx="1">
                  <c:v>Doubters</c:v>
                </c:pt>
                <c:pt idx="2">
                  <c:v>Believers</c:v>
                </c:pt>
              </c:strCache>
            </c:strRef>
          </c:cat>
          <c:val>
            <c:numRef>
              <c:f>Sheet1!$B$2:$B$4</c:f>
              <c:numCache>
                <c:formatCode>General</c:formatCode>
                <c:ptCount val="3"/>
                <c:pt idx="0">
                  <c:v>60</c:v>
                </c:pt>
                <c:pt idx="1">
                  <c:v>29</c:v>
                </c:pt>
                <c:pt idx="2">
                  <c:v>11</c:v>
                </c:pt>
              </c:numCache>
            </c:numRef>
          </c:val>
          <c:extLst>
            <c:ext xmlns:c16="http://schemas.microsoft.com/office/drawing/2014/chart" uri="{C3380CC4-5D6E-409C-BE32-E72D297353CC}">
              <c16:uniqueId val="{00000005-B71F-41E0-8148-84516FBA0930}"/>
            </c:ext>
          </c:extLst>
        </c:ser>
        <c:dLbls>
          <c:showLegendKey val="0"/>
          <c:showVal val="1"/>
          <c:showCatName val="0"/>
          <c:showSerName val="0"/>
          <c:showPercent val="0"/>
          <c:showBubbleSize val="0"/>
        </c:dLbls>
        <c:gapWidth val="206"/>
        <c:overlap val="-59"/>
        <c:axId val="-912872544"/>
        <c:axId val="-912927680"/>
      </c:barChart>
      <c:catAx>
        <c:axId val="-912872544"/>
        <c:scaling>
          <c:orientation val="minMax"/>
        </c:scaling>
        <c:delete val="1"/>
        <c:axPos val="b"/>
        <c:numFmt formatCode="General" sourceLinked="0"/>
        <c:majorTickMark val="out"/>
        <c:minorTickMark val="none"/>
        <c:tickLblPos val="nextTo"/>
        <c:crossAx val="-912927680"/>
        <c:crosses val="autoZero"/>
        <c:auto val="1"/>
        <c:lblAlgn val="ctr"/>
        <c:lblOffset val="100"/>
        <c:noMultiLvlLbl val="0"/>
      </c:catAx>
      <c:valAx>
        <c:axId val="-912927680"/>
        <c:scaling>
          <c:orientation val="minMax"/>
        </c:scaling>
        <c:delete val="1"/>
        <c:axPos val="l"/>
        <c:numFmt formatCode="General" sourceLinked="1"/>
        <c:majorTickMark val="out"/>
        <c:minorTickMark val="none"/>
        <c:tickLblPos val="nextTo"/>
        <c:crossAx val="-912872544"/>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215108113325E-2"/>
          <c:y val="9.8660242454463504E-2"/>
          <c:w val="0.80499218705509501"/>
          <c:h val="0.77869188123204502"/>
        </c:manualLayout>
      </c:layout>
      <c:lineChart>
        <c:grouping val="standard"/>
        <c:varyColors val="0"/>
        <c:ser>
          <c:idx val="0"/>
          <c:order val="0"/>
          <c:tx>
            <c:strRef>
              <c:f>Sheet1!$B$1</c:f>
              <c:strCache>
                <c:ptCount val="1"/>
                <c:pt idx="0">
                  <c:v>Government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solidFill>
                <a:srgbClr val="0078FF"/>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bg1"/>
                    </a:solidFill>
                    <a:latin typeface="Helvetica Neue"/>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0"/>
              </c:ext>
            </c:extLst>
          </c:dLbls>
          <c:cat>
            <c:strRef>
              <c:f>Sheet1!$A$2:$A$8</c:f>
              <c:strCache>
                <c:ptCount val="7"/>
                <c:pt idx="0">
                  <c:v>2012</c:v>
                </c:pt>
                <c:pt idx="1">
                  <c:v>2013</c:v>
                </c:pt>
                <c:pt idx="2">
                  <c:v>2014</c:v>
                </c:pt>
                <c:pt idx="3">
                  <c:v>2015</c:v>
                </c:pt>
                <c:pt idx="4">
                  <c:v>2016</c:v>
                </c:pt>
                <c:pt idx="5">
                  <c:v>2017</c:v>
                </c:pt>
                <c:pt idx="6">
                  <c:v>January Supplement - 2017</c:v>
                </c:pt>
              </c:strCache>
            </c:strRef>
          </c:cat>
          <c:val>
            <c:numRef>
              <c:f>Sheet1!$B$2:$B$8</c:f>
              <c:numCache>
                <c:formatCode>General</c:formatCode>
                <c:ptCount val="7"/>
                <c:pt idx="0">
                  <c:v>28.999999999999989</c:v>
                </c:pt>
                <c:pt idx="1">
                  <c:v>37</c:v>
                </c:pt>
                <c:pt idx="2">
                  <c:v>36</c:v>
                </c:pt>
                <c:pt idx="3">
                  <c:v>34</c:v>
                </c:pt>
                <c:pt idx="4">
                  <c:v>36</c:v>
                </c:pt>
                <c:pt idx="5">
                  <c:v>36</c:v>
                </c:pt>
                <c:pt idx="6">
                  <c:v>26</c:v>
                </c:pt>
              </c:numCache>
            </c:numRef>
          </c:val>
          <c:smooth val="0"/>
          <c:extLst>
            <c:ext xmlns:c16="http://schemas.microsoft.com/office/drawing/2014/chart" uri="{C3380CC4-5D6E-409C-BE32-E72D297353CC}">
              <c16:uniqueId val="{00000000-53B8-4E2A-A9A3-15A2EB835FB7}"/>
            </c:ext>
          </c:extLst>
        </c:ser>
        <c:ser>
          <c:idx val="1"/>
          <c:order val="1"/>
          <c:tx>
            <c:strRef>
              <c:f>Sheet1!$C$1</c:f>
              <c:strCache>
                <c:ptCount val="1"/>
                <c:pt idx="0">
                  <c:v>Media</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solidFill>
                <a:schemeClr val="accent3"/>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bg1"/>
                    </a:solidFill>
                    <a:latin typeface="Helvetica Neue"/>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2012</c:v>
                </c:pt>
                <c:pt idx="1">
                  <c:v>2013</c:v>
                </c:pt>
                <c:pt idx="2">
                  <c:v>2014</c:v>
                </c:pt>
                <c:pt idx="3">
                  <c:v>2015</c:v>
                </c:pt>
                <c:pt idx="4">
                  <c:v>2016</c:v>
                </c:pt>
                <c:pt idx="5">
                  <c:v>2017</c:v>
                </c:pt>
                <c:pt idx="6">
                  <c:v>January Supplement - 2017</c:v>
                </c:pt>
              </c:strCache>
            </c:strRef>
          </c:cat>
          <c:val>
            <c:numRef>
              <c:f>Sheet1!$C$2:$C$8</c:f>
              <c:numCache>
                <c:formatCode>General</c:formatCode>
                <c:ptCount val="7"/>
                <c:pt idx="0">
                  <c:v>32</c:v>
                </c:pt>
                <c:pt idx="1">
                  <c:v>36</c:v>
                </c:pt>
                <c:pt idx="2">
                  <c:v>37</c:v>
                </c:pt>
                <c:pt idx="3">
                  <c:v>33</c:v>
                </c:pt>
                <c:pt idx="4">
                  <c:v>36</c:v>
                </c:pt>
                <c:pt idx="5">
                  <c:v>32</c:v>
                </c:pt>
                <c:pt idx="6">
                  <c:v>24</c:v>
                </c:pt>
              </c:numCache>
            </c:numRef>
          </c:val>
          <c:smooth val="0"/>
          <c:extLst>
            <c:ext xmlns:c16="http://schemas.microsoft.com/office/drawing/2014/chart" uri="{C3380CC4-5D6E-409C-BE32-E72D297353CC}">
              <c16:uniqueId val="{00000001-53B8-4E2A-A9A3-15A2EB835FB7}"/>
            </c:ext>
          </c:extLst>
        </c:ser>
        <c:ser>
          <c:idx val="2"/>
          <c:order val="2"/>
          <c:tx>
            <c:strRef>
              <c:f>Sheet1!$D$1</c:f>
              <c:strCache>
                <c:ptCount val="1"/>
                <c:pt idx="0">
                  <c:v>Business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solidFill>
                <a:srgbClr val="0006BA"/>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bg1"/>
                    </a:solidFill>
                    <a:latin typeface="Helvetica Neue"/>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2012</c:v>
                </c:pt>
                <c:pt idx="1">
                  <c:v>2013</c:v>
                </c:pt>
                <c:pt idx="2">
                  <c:v>2014</c:v>
                </c:pt>
                <c:pt idx="3">
                  <c:v>2015</c:v>
                </c:pt>
                <c:pt idx="4">
                  <c:v>2016</c:v>
                </c:pt>
                <c:pt idx="5">
                  <c:v>2017</c:v>
                </c:pt>
                <c:pt idx="6">
                  <c:v>January Supplement - 2017</c:v>
                </c:pt>
              </c:strCache>
            </c:strRef>
          </c:cat>
          <c:val>
            <c:numRef>
              <c:f>Sheet1!$D$2:$D$8</c:f>
              <c:numCache>
                <c:formatCode>General</c:formatCode>
                <c:ptCount val="7"/>
                <c:pt idx="0">
                  <c:v>38</c:v>
                </c:pt>
                <c:pt idx="1">
                  <c:v>49</c:v>
                </c:pt>
                <c:pt idx="2">
                  <c:v>45</c:v>
                </c:pt>
                <c:pt idx="3">
                  <c:v>44</c:v>
                </c:pt>
                <c:pt idx="4">
                  <c:v>46</c:v>
                </c:pt>
                <c:pt idx="5">
                  <c:v>45</c:v>
                </c:pt>
                <c:pt idx="6">
                  <c:v>33</c:v>
                </c:pt>
              </c:numCache>
            </c:numRef>
          </c:val>
          <c:smooth val="0"/>
          <c:extLst>
            <c:ext xmlns:c16="http://schemas.microsoft.com/office/drawing/2014/chart" uri="{C3380CC4-5D6E-409C-BE32-E72D297353CC}">
              <c16:uniqueId val="{00000002-53B8-4E2A-A9A3-15A2EB835FB7}"/>
            </c:ext>
          </c:extLst>
        </c:ser>
        <c:ser>
          <c:idx val="3"/>
          <c:order val="3"/>
          <c:tx>
            <c:strRef>
              <c:f>Sheet1!$E$1</c:f>
              <c:strCache>
                <c:ptCount val="1"/>
                <c:pt idx="0">
                  <c:v>NGOs</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spPr>
              <a:solidFill>
                <a:srgbClr val="004899"/>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bg1"/>
                    </a:solidFill>
                    <a:latin typeface="Helvetica Neue"/>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0"/>
              </c:ext>
            </c:extLst>
          </c:dLbls>
          <c:cat>
            <c:strRef>
              <c:f>Sheet1!$A$2:$A$8</c:f>
              <c:strCache>
                <c:ptCount val="7"/>
                <c:pt idx="0">
                  <c:v>2012</c:v>
                </c:pt>
                <c:pt idx="1">
                  <c:v>2013</c:v>
                </c:pt>
                <c:pt idx="2">
                  <c:v>2014</c:v>
                </c:pt>
                <c:pt idx="3">
                  <c:v>2015</c:v>
                </c:pt>
                <c:pt idx="4">
                  <c:v>2016</c:v>
                </c:pt>
                <c:pt idx="5">
                  <c:v>2017</c:v>
                </c:pt>
                <c:pt idx="6">
                  <c:v>January Supplement - 2017</c:v>
                </c:pt>
              </c:strCache>
            </c:strRef>
          </c:cat>
          <c:val>
            <c:numRef>
              <c:f>Sheet1!$E$2:$E$8</c:f>
              <c:numCache>
                <c:formatCode>General</c:formatCode>
                <c:ptCount val="7"/>
                <c:pt idx="0">
                  <c:v>42</c:v>
                </c:pt>
                <c:pt idx="1">
                  <c:v>52</c:v>
                </c:pt>
                <c:pt idx="2">
                  <c:v>51</c:v>
                </c:pt>
                <c:pt idx="3">
                  <c:v>46</c:v>
                </c:pt>
                <c:pt idx="4">
                  <c:v>50</c:v>
                </c:pt>
                <c:pt idx="5">
                  <c:v>46</c:v>
                </c:pt>
                <c:pt idx="6">
                  <c:v>32</c:v>
                </c:pt>
              </c:numCache>
            </c:numRef>
          </c:val>
          <c:smooth val="0"/>
          <c:extLst>
            <c:ext xmlns:c16="http://schemas.microsoft.com/office/drawing/2014/chart" uri="{C3380CC4-5D6E-409C-BE32-E72D297353CC}">
              <c16:uniqueId val="{00000003-53B8-4E2A-A9A3-15A2EB835FB7}"/>
            </c:ext>
          </c:extLst>
        </c:ser>
        <c:dLbls>
          <c:dLblPos val="t"/>
          <c:showLegendKey val="0"/>
          <c:showVal val="1"/>
          <c:showCatName val="0"/>
          <c:showSerName val="0"/>
          <c:showPercent val="0"/>
          <c:showBubbleSize val="0"/>
        </c:dLbls>
        <c:marker val="1"/>
        <c:smooth val="0"/>
        <c:axId val="-890930224"/>
        <c:axId val="-890925744"/>
      </c:lineChart>
      <c:catAx>
        <c:axId val="-89093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Helvetica Neue"/>
                <a:ea typeface="+mn-ea"/>
                <a:cs typeface="+mn-cs"/>
              </a:defRPr>
            </a:pPr>
            <a:endParaRPr lang="en-US"/>
          </a:p>
        </c:txPr>
        <c:crossAx val="-890925744"/>
        <c:crosses val="autoZero"/>
        <c:auto val="1"/>
        <c:lblAlgn val="ctr"/>
        <c:lblOffset val="100"/>
        <c:noMultiLvlLbl val="0"/>
      </c:catAx>
      <c:valAx>
        <c:axId val="-890925744"/>
        <c:scaling>
          <c:orientation val="minMax"/>
          <c:min val="20"/>
        </c:scaling>
        <c:delete val="1"/>
        <c:axPos val="l"/>
        <c:numFmt formatCode="General" sourceLinked="1"/>
        <c:majorTickMark val="out"/>
        <c:minorTickMark val="none"/>
        <c:tickLblPos val="nextTo"/>
        <c:crossAx val="-8909302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Neue"/>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latin typeface="Helvetica Neue"/>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39620444589156E-2"/>
          <c:y val="1.92749837423212E-2"/>
          <c:w val="0.98603795554108398"/>
          <c:h val="0.89558721222994198"/>
        </c:manualLayout>
      </c:layout>
      <c:lineChart>
        <c:grouping val="standard"/>
        <c:varyColors val="0"/>
        <c:ser>
          <c:idx val="1"/>
          <c:order val="0"/>
          <c:tx>
            <c:strRef>
              <c:f>Sheet1!$B$1</c:f>
              <c:strCache>
                <c:ptCount val="1"/>
                <c:pt idx="0">
                  <c:v>Traditional Media</c:v>
                </c:pt>
              </c:strCache>
            </c:strRef>
          </c:tx>
          <c:spPr>
            <a:ln w="28575" cap="rnd">
              <a:solidFill>
                <a:srgbClr val="768489"/>
              </a:solidFill>
              <a:round/>
            </a:ln>
            <a:effectLst/>
          </c:spPr>
          <c:marker>
            <c:symbol val="circle"/>
            <c:size val="8"/>
            <c:spPr>
              <a:solidFill>
                <a:srgbClr val="768489"/>
              </a:solidFill>
              <a:ln w="15875" cmpd="sng">
                <a:solidFill>
                  <a:srgbClr val="768489"/>
                </a:solidFill>
              </a:ln>
              <a:effectLst/>
            </c:spPr>
          </c:marker>
          <c:dPt>
            <c:idx val="4"/>
            <c:bubble3D val="0"/>
            <c:extLst>
              <c:ext xmlns:c16="http://schemas.microsoft.com/office/drawing/2014/chart" uri="{C3380CC4-5D6E-409C-BE32-E72D297353CC}">
                <c16:uniqueId val="{00000000-B6AE-4936-B1BB-2F5581E39038}"/>
              </c:ext>
            </c:extLst>
          </c:dPt>
          <c:dPt>
            <c:idx val="5"/>
            <c:marker>
              <c:symbol val="circle"/>
              <c:size val="25"/>
              <c:spPr>
                <a:solidFill>
                  <a:srgbClr val="768489"/>
                </a:solidFill>
                <a:ln w="28575" cmpd="sng">
                  <a:solidFill>
                    <a:srgbClr val="768489"/>
                  </a:solidFill>
                </a:ln>
                <a:effectLst/>
              </c:spPr>
            </c:marker>
            <c:bubble3D val="0"/>
            <c:extLst>
              <c:ext xmlns:c16="http://schemas.microsoft.com/office/drawing/2014/chart" uri="{C3380CC4-5D6E-409C-BE32-E72D297353CC}">
                <c16:uniqueId val="{00000001-B6AE-4936-B1BB-2F5581E39038}"/>
              </c:ext>
            </c:extLst>
          </c:dPt>
          <c:dLbls>
            <c:dLbl>
              <c:idx val="4"/>
              <c:delete val="1"/>
              <c:extLst>
                <c:ext xmlns:c15="http://schemas.microsoft.com/office/drawing/2012/chart" uri="{CE6537A1-D6FC-4f65-9D91-7224C49458BB}"/>
                <c:ext xmlns:c16="http://schemas.microsoft.com/office/drawing/2014/chart" uri="{C3380CC4-5D6E-409C-BE32-E72D297353CC}">
                  <c16:uniqueId val="{00000000-B6AE-4936-B1BB-2F5581E39038}"/>
                </c:ext>
              </c:extLst>
            </c:dLbl>
            <c:dLbl>
              <c:idx val="5"/>
              <c:layout>
                <c:manualLayout>
                  <c:x val="-5.5993958997720299E-2"/>
                  <c:y val="-3.320765299943739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AE-4936-B1BB-2F5581E39038}"/>
                </c:ext>
              </c:extLst>
            </c:dLbl>
            <c:spPr>
              <a:noFill/>
              <a:ln>
                <a:noFill/>
              </a:ln>
              <a:effectLst/>
            </c:spPr>
            <c:txPr>
              <a:bodyPr/>
              <a:lstStyle/>
              <a:p>
                <a:pPr>
                  <a:defRPr sz="1200">
                    <a:solidFill>
                      <a:srgbClr val="FFFFFF"/>
                    </a:solidFill>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Sheet1!$A$2:$A$7</c:f>
              <c:numCache>
                <c:formatCode>General</c:formatCode>
                <c:ptCount val="6"/>
                <c:pt idx="0">
                  <c:v>2012</c:v>
                </c:pt>
                <c:pt idx="1">
                  <c:v>2013</c:v>
                </c:pt>
                <c:pt idx="2">
                  <c:v>2014</c:v>
                </c:pt>
                <c:pt idx="3">
                  <c:v>2015</c:v>
                </c:pt>
                <c:pt idx="4">
                  <c:v>2016</c:v>
                </c:pt>
                <c:pt idx="5">
                  <c:v>2017</c:v>
                </c:pt>
              </c:numCache>
            </c:numRef>
          </c:cat>
          <c:val>
            <c:numRef>
              <c:f>Sheet1!$B$2:$B$7</c:f>
              <c:numCache>
                <c:formatCode>General</c:formatCode>
                <c:ptCount val="6"/>
                <c:pt idx="0">
                  <c:v>62</c:v>
                </c:pt>
                <c:pt idx="1">
                  <c:v>59</c:v>
                </c:pt>
                <c:pt idx="2">
                  <c:v>61</c:v>
                </c:pt>
                <c:pt idx="3">
                  <c:v>57</c:v>
                </c:pt>
                <c:pt idx="4">
                  <c:v>58</c:v>
                </c:pt>
                <c:pt idx="5">
                  <c:v>57</c:v>
                </c:pt>
              </c:numCache>
            </c:numRef>
          </c:val>
          <c:smooth val="0"/>
          <c:extLst>
            <c:ext xmlns:c16="http://schemas.microsoft.com/office/drawing/2014/chart" uri="{C3380CC4-5D6E-409C-BE32-E72D297353CC}">
              <c16:uniqueId val="{00000002-B6AE-4936-B1BB-2F5581E39038}"/>
            </c:ext>
          </c:extLst>
        </c:ser>
        <c:ser>
          <c:idx val="2"/>
          <c:order val="1"/>
          <c:tx>
            <c:strRef>
              <c:f>Sheet1!$C$1</c:f>
              <c:strCache>
                <c:ptCount val="1"/>
                <c:pt idx="0">
                  <c:v>Online-Only Media*</c:v>
                </c:pt>
              </c:strCache>
            </c:strRef>
          </c:tx>
          <c:spPr>
            <a:ln w="28575" cap="rnd">
              <a:solidFill>
                <a:srgbClr val="0078FF"/>
              </a:solidFill>
              <a:round/>
            </a:ln>
            <a:effectLst/>
          </c:spPr>
          <c:marker>
            <c:symbol val="circle"/>
            <c:size val="8"/>
            <c:spPr>
              <a:solidFill>
                <a:srgbClr val="0078FF"/>
              </a:solidFill>
              <a:ln w="15875">
                <a:solidFill>
                  <a:srgbClr val="0078FF"/>
                </a:solidFill>
              </a:ln>
              <a:effectLst/>
            </c:spPr>
          </c:marker>
          <c:dPt>
            <c:idx val="4"/>
            <c:bubble3D val="0"/>
            <c:extLst>
              <c:ext xmlns:c16="http://schemas.microsoft.com/office/drawing/2014/chart" uri="{C3380CC4-5D6E-409C-BE32-E72D297353CC}">
                <c16:uniqueId val="{00000003-B6AE-4936-B1BB-2F5581E39038}"/>
              </c:ext>
            </c:extLst>
          </c:dPt>
          <c:dPt>
            <c:idx val="5"/>
            <c:marker>
              <c:symbol val="circle"/>
              <c:size val="25"/>
            </c:marker>
            <c:bubble3D val="0"/>
            <c:extLst>
              <c:ext xmlns:c16="http://schemas.microsoft.com/office/drawing/2014/chart" uri="{C3380CC4-5D6E-409C-BE32-E72D297353CC}">
                <c16:uniqueId val="{00000004-B6AE-4936-B1BB-2F5581E39038}"/>
              </c:ext>
            </c:extLst>
          </c:dPt>
          <c:dLbls>
            <c:dLbl>
              <c:idx val="4"/>
              <c:delete val="1"/>
              <c:extLst>
                <c:ext xmlns:c15="http://schemas.microsoft.com/office/drawing/2012/chart" uri="{CE6537A1-D6FC-4f65-9D91-7224C49458BB}"/>
                <c:ext xmlns:c16="http://schemas.microsoft.com/office/drawing/2014/chart" uri="{C3380CC4-5D6E-409C-BE32-E72D297353CC}">
                  <c16:uniqueId val="{00000003-B6AE-4936-B1BB-2F5581E39038}"/>
                </c:ext>
              </c:extLst>
            </c:dLbl>
            <c:dLbl>
              <c:idx val="5"/>
              <c:layout>
                <c:manualLayout>
                  <c:x val="-5.5331971414434897E-2"/>
                  <c:y val="3.5867278322547101E-4"/>
                </c:manualLayout>
              </c:layout>
              <c:spPr>
                <a:noFill/>
                <a:ln>
                  <a:noFill/>
                </a:ln>
                <a:effectLst/>
              </c:spPr>
              <c:txPr>
                <a:bodyPr anchorCtr="0"/>
                <a:lstStyle/>
                <a:p>
                  <a:pPr algn="ctr">
                    <a:defRPr sz="1200">
                      <a:solidFill>
                        <a:srgbClr val="FFFFFF"/>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AE-4936-B1BB-2F5581E39038}"/>
                </c:ext>
              </c:extLst>
            </c:dLbl>
            <c:spPr>
              <a:noFill/>
              <a:ln>
                <a:noFill/>
              </a:ln>
              <a:effectLst/>
            </c:spPr>
            <c:txPr>
              <a:bodyPr/>
              <a:lstStyle/>
              <a:p>
                <a:pPr>
                  <a:defRPr sz="1200">
                    <a:solidFill>
                      <a:srgbClr val="FFFFFF"/>
                    </a:solidFill>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Sheet1!$A$2:$A$7</c:f>
              <c:numCache>
                <c:formatCode>General</c:formatCode>
                <c:ptCount val="6"/>
                <c:pt idx="0">
                  <c:v>2012</c:v>
                </c:pt>
                <c:pt idx="1">
                  <c:v>2013</c:v>
                </c:pt>
                <c:pt idx="2">
                  <c:v>2014</c:v>
                </c:pt>
                <c:pt idx="3">
                  <c:v>2015</c:v>
                </c:pt>
                <c:pt idx="4">
                  <c:v>2016</c:v>
                </c:pt>
                <c:pt idx="5">
                  <c:v>2017</c:v>
                </c:pt>
              </c:numCache>
            </c:numRef>
          </c:cat>
          <c:val>
            <c:numRef>
              <c:f>Sheet1!$C$2:$C$7</c:f>
              <c:numCache>
                <c:formatCode>General</c:formatCode>
                <c:ptCount val="6"/>
                <c:pt idx="0">
                  <c:v>46</c:v>
                </c:pt>
                <c:pt idx="1">
                  <c:v>44</c:v>
                </c:pt>
                <c:pt idx="2">
                  <c:v>47</c:v>
                </c:pt>
                <c:pt idx="3">
                  <c:v>45</c:v>
                </c:pt>
                <c:pt idx="4">
                  <c:v>53</c:v>
                </c:pt>
                <c:pt idx="5">
                  <c:v>51</c:v>
                </c:pt>
              </c:numCache>
            </c:numRef>
          </c:val>
          <c:smooth val="0"/>
          <c:extLst>
            <c:ext xmlns:c16="http://schemas.microsoft.com/office/drawing/2014/chart" uri="{C3380CC4-5D6E-409C-BE32-E72D297353CC}">
              <c16:uniqueId val="{00000005-B6AE-4936-B1BB-2F5581E39038}"/>
            </c:ext>
          </c:extLst>
        </c:ser>
        <c:ser>
          <c:idx val="3"/>
          <c:order val="2"/>
          <c:tx>
            <c:strRef>
              <c:f>Sheet1!$D$1</c:f>
              <c:strCache>
                <c:ptCount val="1"/>
                <c:pt idx="0">
                  <c:v>Social Media</c:v>
                </c:pt>
              </c:strCache>
            </c:strRef>
          </c:tx>
          <c:spPr>
            <a:ln w="28575" cap="rnd">
              <a:solidFill>
                <a:srgbClr val="0078FF">
                  <a:lumMod val="75000"/>
                </a:srgbClr>
              </a:solidFill>
              <a:round/>
            </a:ln>
            <a:effectLst/>
          </c:spPr>
          <c:marker>
            <c:symbol val="circle"/>
            <c:size val="8"/>
            <c:spPr>
              <a:solidFill>
                <a:srgbClr val="0078FF">
                  <a:lumMod val="75000"/>
                </a:srgbClr>
              </a:solidFill>
              <a:ln w="15875">
                <a:solidFill>
                  <a:srgbClr val="0078FF">
                    <a:lumMod val="75000"/>
                  </a:srgbClr>
                </a:solidFill>
              </a:ln>
              <a:effectLst/>
            </c:spPr>
          </c:marker>
          <c:dPt>
            <c:idx val="4"/>
            <c:bubble3D val="0"/>
            <c:extLst>
              <c:ext xmlns:c16="http://schemas.microsoft.com/office/drawing/2014/chart" uri="{C3380CC4-5D6E-409C-BE32-E72D297353CC}">
                <c16:uniqueId val="{00000006-B6AE-4936-B1BB-2F5581E39038}"/>
              </c:ext>
            </c:extLst>
          </c:dPt>
          <c:dPt>
            <c:idx val="5"/>
            <c:marker>
              <c:symbol val="circle"/>
              <c:size val="25"/>
            </c:marker>
            <c:bubble3D val="0"/>
            <c:extLst>
              <c:ext xmlns:c16="http://schemas.microsoft.com/office/drawing/2014/chart" uri="{C3380CC4-5D6E-409C-BE32-E72D297353CC}">
                <c16:uniqueId val="{00000007-B6AE-4936-B1BB-2F5581E39038}"/>
              </c:ext>
            </c:extLst>
          </c:dPt>
          <c:dLbls>
            <c:dLbl>
              <c:idx val="4"/>
              <c:delete val="1"/>
              <c:extLst>
                <c:ext xmlns:c15="http://schemas.microsoft.com/office/drawing/2012/chart" uri="{CE6537A1-D6FC-4f65-9D91-7224C49458BB}"/>
                <c:ext xmlns:c16="http://schemas.microsoft.com/office/drawing/2014/chart" uri="{C3380CC4-5D6E-409C-BE32-E72D297353CC}">
                  <c16:uniqueId val="{00000006-B6AE-4936-B1BB-2F5581E39038}"/>
                </c:ext>
              </c:extLst>
            </c:dLbl>
            <c:dLbl>
              <c:idx val="5"/>
              <c:layout>
                <c:manualLayout>
                  <c:x val="-6.3350203783426901E-2"/>
                  <c:y val="1.139698703273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6AE-4936-B1BB-2F5581E39038}"/>
                </c:ext>
              </c:extLst>
            </c:dLbl>
            <c:spPr>
              <a:noFill/>
              <a:ln>
                <a:noFill/>
              </a:ln>
              <a:effectLst/>
            </c:spPr>
            <c:txPr>
              <a:bodyPr/>
              <a:lstStyle/>
              <a:p>
                <a:pPr>
                  <a:defRPr sz="1200">
                    <a:solidFill>
                      <a:srgbClr val="FFFFFF"/>
                    </a:solidFill>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Sheet1!$A$2:$A$7</c:f>
              <c:numCache>
                <c:formatCode>General</c:formatCode>
                <c:ptCount val="6"/>
                <c:pt idx="0">
                  <c:v>2012</c:v>
                </c:pt>
                <c:pt idx="1">
                  <c:v>2013</c:v>
                </c:pt>
                <c:pt idx="2">
                  <c:v>2014</c:v>
                </c:pt>
                <c:pt idx="3">
                  <c:v>2015</c:v>
                </c:pt>
                <c:pt idx="4">
                  <c:v>2016</c:v>
                </c:pt>
                <c:pt idx="5">
                  <c:v>2017</c:v>
                </c:pt>
              </c:numCache>
            </c:numRef>
          </c:cat>
          <c:val>
            <c:numRef>
              <c:f>Sheet1!$D$2:$D$7</c:f>
              <c:numCache>
                <c:formatCode>General</c:formatCode>
                <c:ptCount val="6"/>
                <c:pt idx="0">
                  <c:v>44</c:v>
                </c:pt>
                <c:pt idx="1">
                  <c:v>41</c:v>
                </c:pt>
                <c:pt idx="2">
                  <c:v>44</c:v>
                </c:pt>
                <c:pt idx="3">
                  <c:v>45</c:v>
                </c:pt>
                <c:pt idx="4">
                  <c:v>44</c:v>
                </c:pt>
                <c:pt idx="5">
                  <c:v>41</c:v>
                </c:pt>
              </c:numCache>
            </c:numRef>
          </c:val>
          <c:smooth val="0"/>
          <c:extLst>
            <c:ext xmlns:c16="http://schemas.microsoft.com/office/drawing/2014/chart" uri="{C3380CC4-5D6E-409C-BE32-E72D297353CC}">
              <c16:uniqueId val="{00000008-B6AE-4936-B1BB-2F5581E39038}"/>
            </c:ext>
          </c:extLst>
        </c:ser>
        <c:ser>
          <c:idx val="4"/>
          <c:order val="3"/>
          <c:tx>
            <c:strRef>
              <c:f>Sheet1!$E$1</c:f>
              <c:strCache>
                <c:ptCount val="1"/>
                <c:pt idx="0">
                  <c:v>Online Search Engines</c:v>
                </c:pt>
              </c:strCache>
            </c:strRef>
          </c:tx>
          <c:spPr>
            <a:ln w="28575" cap="rnd">
              <a:solidFill>
                <a:schemeClr val="accent5"/>
              </a:solidFill>
              <a:round/>
            </a:ln>
            <a:effectLst/>
          </c:spPr>
          <c:marker>
            <c:symbol val="circle"/>
            <c:size val="8"/>
            <c:spPr>
              <a:solidFill>
                <a:srgbClr val="0006BA"/>
              </a:solidFill>
              <a:ln w="19050">
                <a:solidFill>
                  <a:schemeClr val="accent5"/>
                </a:solidFill>
              </a:ln>
              <a:effectLst/>
            </c:spPr>
          </c:marker>
          <c:dPt>
            <c:idx val="4"/>
            <c:bubble3D val="0"/>
            <c:extLst>
              <c:ext xmlns:c16="http://schemas.microsoft.com/office/drawing/2014/chart" uri="{C3380CC4-5D6E-409C-BE32-E72D297353CC}">
                <c16:uniqueId val="{00000009-B6AE-4936-B1BB-2F5581E39038}"/>
              </c:ext>
            </c:extLst>
          </c:dPt>
          <c:dPt>
            <c:idx val="5"/>
            <c:marker>
              <c:symbol val="circle"/>
              <c:size val="25"/>
              <c:spPr>
                <a:solidFill>
                  <a:srgbClr val="0006BA"/>
                </a:solidFill>
                <a:ln w="28575">
                  <a:solidFill>
                    <a:srgbClr val="0006BA"/>
                  </a:solidFill>
                </a:ln>
                <a:effectLst/>
              </c:spPr>
            </c:marker>
            <c:bubble3D val="0"/>
            <c:extLst>
              <c:ext xmlns:c16="http://schemas.microsoft.com/office/drawing/2014/chart" uri="{C3380CC4-5D6E-409C-BE32-E72D297353CC}">
                <c16:uniqueId val="{0000000A-B6AE-4936-B1BB-2F5581E39038}"/>
              </c:ext>
            </c:extLst>
          </c:dPt>
          <c:dLbls>
            <c:dLbl>
              <c:idx val="4"/>
              <c:delete val="1"/>
              <c:extLst>
                <c:ext xmlns:c15="http://schemas.microsoft.com/office/drawing/2012/chart" uri="{CE6537A1-D6FC-4f65-9D91-7224C49458BB}"/>
                <c:ext xmlns:c16="http://schemas.microsoft.com/office/drawing/2014/chart" uri="{C3380CC4-5D6E-409C-BE32-E72D297353CC}">
                  <c16:uniqueId val="{00000009-B6AE-4936-B1BB-2F5581E39038}"/>
                </c:ext>
              </c:extLst>
            </c:dLbl>
            <c:dLbl>
              <c:idx val="5"/>
              <c:layout>
                <c:manualLayout>
                  <c:x val="-5.8446040592956001E-2"/>
                  <c:y val="-2.31485907752141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6AE-4936-B1BB-2F5581E39038}"/>
                </c:ext>
              </c:extLst>
            </c:dLbl>
            <c:spPr>
              <a:noFill/>
              <a:ln>
                <a:noFill/>
              </a:ln>
              <a:effectLst/>
            </c:spPr>
            <c:txPr>
              <a:bodyPr/>
              <a:lstStyle/>
              <a:p>
                <a:pPr>
                  <a:defRPr sz="1200">
                    <a:solidFill>
                      <a:srgbClr val="FFFFFF"/>
                    </a:solidFill>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Sheet1!$A$2:$A$7</c:f>
              <c:numCache>
                <c:formatCode>General</c:formatCode>
                <c:ptCount val="6"/>
                <c:pt idx="0">
                  <c:v>2012</c:v>
                </c:pt>
                <c:pt idx="1">
                  <c:v>2013</c:v>
                </c:pt>
                <c:pt idx="2">
                  <c:v>2014</c:v>
                </c:pt>
                <c:pt idx="3">
                  <c:v>2015</c:v>
                </c:pt>
                <c:pt idx="4">
                  <c:v>2016</c:v>
                </c:pt>
                <c:pt idx="5">
                  <c:v>2017</c:v>
                </c:pt>
              </c:numCache>
            </c:numRef>
          </c:cat>
          <c:val>
            <c:numRef>
              <c:f>Sheet1!$E$2:$E$7</c:f>
              <c:numCache>
                <c:formatCode>General</c:formatCode>
                <c:ptCount val="6"/>
                <c:pt idx="0">
                  <c:v>61</c:v>
                </c:pt>
                <c:pt idx="1">
                  <c:v>58</c:v>
                </c:pt>
                <c:pt idx="2">
                  <c:v>61</c:v>
                </c:pt>
                <c:pt idx="3">
                  <c:v>62</c:v>
                </c:pt>
                <c:pt idx="4">
                  <c:v>63</c:v>
                </c:pt>
                <c:pt idx="5">
                  <c:v>64</c:v>
                </c:pt>
              </c:numCache>
            </c:numRef>
          </c:val>
          <c:smooth val="0"/>
          <c:extLst>
            <c:ext xmlns:c16="http://schemas.microsoft.com/office/drawing/2014/chart" uri="{C3380CC4-5D6E-409C-BE32-E72D297353CC}">
              <c16:uniqueId val="{0000000B-B6AE-4936-B1BB-2F5581E39038}"/>
            </c:ext>
          </c:extLst>
        </c:ser>
        <c:ser>
          <c:idx val="5"/>
          <c:order val="4"/>
          <c:tx>
            <c:strRef>
              <c:f>Sheet1!$F$1</c:f>
              <c:strCache>
                <c:ptCount val="1"/>
                <c:pt idx="0">
                  <c:v>Owned Media</c:v>
                </c:pt>
              </c:strCache>
            </c:strRef>
          </c:tx>
          <c:spPr>
            <a:ln w="28575" cap="rnd">
              <a:solidFill>
                <a:srgbClr val="000000"/>
              </a:solidFill>
              <a:round/>
            </a:ln>
            <a:effectLst/>
          </c:spPr>
          <c:marker>
            <c:symbol val="circle"/>
            <c:size val="8"/>
            <c:spPr>
              <a:solidFill>
                <a:srgbClr val="000000"/>
              </a:solidFill>
              <a:ln w="15875">
                <a:solidFill>
                  <a:srgbClr val="000000"/>
                </a:solidFill>
              </a:ln>
            </c:spPr>
          </c:marker>
          <c:dPt>
            <c:idx val="4"/>
            <c:bubble3D val="0"/>
            <c:extLst>
              <c:ext xmlns:c16="http://schemas.microsoft.com/office/drawing/2014/chart" uri="{C3380CC4-5D6E-409C-BE32-E72D297353CC}">
                <c16:uniqueId val="{0000000C-B6AE-4936-B1BB-2F5581E39038}"/>
              </c:ext>
            </c:extLst>
          </c:dPt>
          <c:dPt>
            <c:idx val="5"/>
            <c:marker>
              <c:symbol val="circle"/>
              <c:size val="25"/>
            </c:marker>
            <c:bubble3D val="0"/>
            <c:extLst>
              <c:ext xmlns:c16="http://schemas.microsoft.com/office/drawing/2014/chart" uri="{C3380CC4-5D6E-409C-BE32-E72D297353CC}">
                <c16:uniqueId val="{0000000D-B6AE-4936-B1BB-2F5581E39038}"/>
              </c:ext>
            </c:extLst>
          </c:dPt>
          <c:cat>
            <c:numRef>
              <c:f>Sheet1!$A$2:$A$7</c:f>
              <c:numCache>
                <c:formatCode>General</c:formatCode>
                <c:ptCount val="6"/>
                <c:pt idx="0">
                  <c:v>2012</c:v>
                </c:pt>
                <c:pt idx="1">
                  <c:v>2013</c:v>
                </c:pt>
                <c:pt idx="2">
                  <c:v>2014</c:v>
                </c:pt>
                <c:pt idx="3">
                  <c:v>2015</c:v>
                </c:pt>
                <c:pt idx="4">
                  <c:v>2016</c:v>
                </c:pt>
                <c:pt idx="5">
                  <c:v>2017</c:v>
                </c:pt>
              </c:numCache>
            </c:numRef>
          </c:cat>
          <c:val>
            <c:numRef>
              <c:f>Sheet1!$F$2:$F$7</c:f>
              <c:numCache>
                <c:formatCode>General</c:formatCode>
                <c:ptCount val="6"/>
                <c:pt idx="0">
                  <c:v>41</c:v>
                </c:pt>
                <c:pt idx="1">
                  <c:v>40</c:v>
                </c:pt>
                <c:pt idx="2">
                  <c:v>43</c:v>
                </c:pt>
                <c:pt idx="3">
                  <c:v>43</c:v>
                </c:pt>
                <c:pt idx="4">
                  <c:v>46</c:v>
                </c:pt>
                <c:pt idx="5">
                  <c:v>43</c:v>
                </c:pt>
              </c:numCache>
            </c:numRef>
          </c:val>
          <c:smooth val="0"/>
          <c:extLst>
            <c:ext xmlns:c16="http://schemas.microsoft.com/office/drawing/2014/chart" uri="{C3380CC4-5D6E-409C-BE32-E72D297353CC}">
              <c16:uniqueId val="{0000000E-B6AE-4936-B1BB-2F5581E39038}"/>
            </c:ext>
          </c:extLst>
        </c:ser>
        <c:ser>
          <c:idx val="0"/>
          <c:order val="5"/>
          <c:tx>
            <c:strRef>
              <c:f>Sheet1!$G$1</c:f>
              <c:strCache>
                <c:ptCount val="1"/>
                <c:pt idx="0">
                  <c:v>Media as an institution</c:v>
                </c:pt>
              </c:strCache>
            </c:strRef>
          </c:tx>
          <c:spPr>
            <a:ln w="28575">
              <a:solidFill>
                <a:srgbClr val="BFBFBF"/>
              </a:solidFill>
            </a:ln>
          </c:spPr>
          <c:marker>
            <c:symbol val="circle"/>
            <c:size val="9"/>
            <c:spPr>
              <a:solidFill>
                <a:srgbClr val="BFBFBF"/>
              </a:solidFill>
              <a:ln w="28575">
                <a:solidFill>
                  <a:srgbClr val="BFBFBF"/>
                </a:solidFill>
              </a:ln>
            </c:spPr>
          </c:marker>
          <c:dPt>
            <c:idx val="5"/>
            <c:marker>
              <c:symbol val="circle"/>
              <c:size val="21"/>
            </c:marker>
            <c:bubble3D val="0"/>
            <c:extLst>
              <c:ext xmlns:c16="http://schemas.microsoft.com/office/drawing/2014/chart" uri="{C3380CC4-5D6E-409C-BE32-E72D297353CC}">
                <c16:uniqueId val="{0000000C-8F44-432C-A601-5081FC265036}"/>
              </c:ext>
            </c:extLst>
          </c:dPt>
          <c:cat>
            <c:numRef>
              <c:f>Sheet1!$A$2:$A$7</c:f>
              <c:numCache>
                <c:formatCode>General</c:formatCode>
                <c:ptCount val="6"/>
                <c:pt idx="0">
                  <c:v>2012</c:v>
                </c:pt>
                <c:pt idx="1">
                  <c:v>2013</c:v>
                </c:pt>
                <c:pt idx="2">
                  <c:v>2014</c:v>
                </c:pt>
                <c:pt idx="3">
                  <c:v>2015</c:v>
                </c:pt>
                <c:pt idx="4">
                  <c:v>2016</c:v>
                </c:pt>
                <c:pt idx="5">
                  <c:v>2017</c:v>
                </c:pt>
              </c:numCache>
            </c:numRef>
          </c:cat>
          <c:val>
            <c:numRef>
              <c:f>Sheet1!$G$2:$G$7</c:f>
              <c:numCache>
                <c:formatCode>General</c:formatCode>
                <c:ptCount val="6"/>
                <c:pt idx="0">
                  <c:v>46</c:v>
                </c:pt>
                <c:pt idx="1">
                  <c:v>49</c:v>
                </c:pt>
                <c:pt idx="2">
                  <c:v>48</c:v>
                </c:pt>
                <c:pt idx="3">
                  <c:v>46</c:v>
                </c:pt>
                <c:pt idx="4">
                  <c:v>49</c:v>
                </c:pt>
                <c:pt idx="5">
                  <c:v>43</c:v>
                </c:pt>
              </c:numCache>
            </c:numRef>
          </c:val>
          <c:smooth val="0"/>
          <c:extLst>
            <c:ext xmlns:c16="http://schemas.microsoft.com/office/drawing/2014/chart" uri="{C3380CC4-5D6E-409C-BE32-E72D297353CC}">
              <c16:uniqueId val="{0000000B-8F44-432C-A601-5081FC265036}"/>
            </c:ext>
          </c:extLst>
        </c:ser>
        <c:dLbls>
          <c:showLegendKey val="0"/>
          <c:showVal val="0"/>
          <c:showCatName val="0"/>
          <c:showSerName val="0"/>
          <c:showPercent val="0"/>
          <c:showBubbleSize val="0"/>
        </c:dLbls>
        <c:marker val="1"/>
        <c:smooth val="0"/>
        <c:axId val="-912536112"/>
        <c:axId val="-912516112"/>
      </c:lineChart>
      <c:catAx>
        <c:axId val="-912536112"/>
        <c:scaling>
          <c:orientation val="minMax"/>
        </c:scaling>
        <c:delete val="0"/>
        <c:axPos val="b"/>
        <c:numFmt formatCode="General" sourceLinked="1"/>
        <c:majorTickMark val="none"/>
        <c:minorTickMark val="none"/>
        <c:tickLblPos val="nextTo"/>
        <c:spPr>
          <a:noFill/>
          <a:ln w="12700" cap="flat" cmpd="sng" algn="ctr">
            <a:solidFill>
              <a:schemeClr val="dk1">
                <a:lumMod val="75000"/>
                <a:lumOff val="25000"/>
              </a:schemeClr>
            </a:solidFill>
            <a:round/>
          </a:ln>
          <a:effectLst/>
        </c:spPr>
        <c:txPr>
          <a:bodyPr rot="-60000000" vert="horz"/>
          <a:lstStyle/>
          <a:p>
            <a:pPr>
              <a:defRPr/>
            </a:pPr>
            <a:endParaRPr lang="en-US"/>
          </a:p>
        </c:txPr>
        <c:crossAx val="-912516112"/>
        <c:crosses val="autoZero"/>
        <c:auto val="1"/>
        <c:lblAlgn val="ctr"/>
        <c:lblOffset val="100"/>
        <c:noMultiLvlLbl val="0"/>
      </c:catAx>
      <c:valAx>
        <c:axId val="-912516112"/>
        <c:scaling>
          <c:orientation val="minMax"/>
          <c:max val="65"/>
          <c:min val="35"/>
        </c:scaling>
        <c:delete val="1"/>
        <c:axPos val="l"/>
        <c:numFmt formatCode="General" sourceLinked="1"/>
        <c:majorTickMark val="none"/>
        <c:minorTickMark val="none"/>
        <c:tickLblPos val="nextTo"/>
        <c:crossAx val="-912536112"/>
        <c:crosses val="autoZero"/>
        <c:crossBetween val="between"/>
      </c:valAx>
      <c:spPr>
        <a:noFill/>
        <a:ln>
          <a:noFill/>
        </a:ln>
        <a:effectLst/>
      </c:spPr>
    </c:plotArea>
    <c:plotVisOnly val="1"/>
    <c:dispBlanksAs val="gap"/>
    <c:showDLblsOverMax val="0"/>
  </c:chart>
  <c:spPr>
    <a:noFill/>
    <a:ln w="0" cap="flat" cmpd="sng" algn="ctr">
      <a:noFill/>
      <a:round/>
    </a:ln>
    <a:effectLst/>
  </c:spPr>
  <c:txPr>
    <a:bodyPr/>
    <a:lstStyle/>
    <a:p>
      <a:pPr>
        <a:defRPr sz="1100" b="1"/>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0"/>
        <c:ser>
          <c:idx val="0"/>
          <c:order val="0"/>
          <c:tx>
            <c:strRef>
              <c:f>Sheet1!$B$1</c:f>
              <c:strCache>
                <c:ptCount val="1"/>
                <c:pt idx="0">
                  <c:v>Sales</c:v>
                </c:pt>
              </c:strCache>
            </c:strRef>
          </c:tx>
          <c:dPt>
            <c:idx val="0"/>
            <c:bubble3D val="0"/>
            <c:spPr>
              <a:solidFill>
                <a:sysClr val="window" lastClr="FFFFFF">
                  <a:lumMod val="65000"/>
                </a:sysClr>
              </a:solidFill>
            </c:spPr>
            <c:extLst>
              <c:ext xmlns:c16="http://schemas.microsoft.com/office/drawing/2014/chart" uri="{C3380CC4-5D6E-409C-BE32-E72D297353CC}">
                <c16:uniqueId val="{00000001-FBBA-41B1-B84F-53FE63206134}"/>
              </c:ext>
            </c:extLst>
          </c:dPt>
          <c:dPt>
            <c:idx val="1"/>
            <c:bubble3D val="0"/>
            <c:spPr>
              <a:solidFill>
                <a:sysClr val="window" lastClr="FFFFFF"/>
              </a:solidFill>
            </c:spPr>
            <c:extLst>
              <c:ext xmlns:c16="http://schemas.microsoft.com/office/drawing/2014/chart" uri="{C3380CC4-5D6E-409C-BE32-E72D297353CC}">
                <c16:uniqueId val="{00000003-FBBA-41B1-B84F-53FE63206134}"/>
              </c:ext>
            </c:extLst>
          </c:dPt>
          <c:cat>
            <c:numRef>
              <c:f>Sheet1!$A$2:$A$3</c:f>
              <c:numCache>
                <c:formatCode>General</c:formatCode>
                <c:ptCount val="2"/>
              </c:numCache>
            </c:numRef>
          </c:cat>
          <c:val>
            <c:numRef>
              <c:f>Sheet1!$B$2:$B$3</c:f>
              <c:numCache>
                <c:formatCode>General</c:formatCode>
                <c:ptCount val="2"/>
                <c:pt idx="0">
                  <c:v>34</c:v>
                </c:pt>
                <c:pt idx="1">
                  <c:v>66</c:v>
                </c:pt>
              </c:numCache>
            </c:numRef>
          </c:val>
          <c:extLst>
            <c:ext xmlns:c16="http://schemas.microsoft.com/office/drawing/2014/chart" uri="{C3380CC4-5D6E-409C-BE32-E72D297353CC}">
              <c16:uniqueId val="{00000004-FBBA-41B1-B84F-53FE6320613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0"/>
        <c:ser>
          <c:idx val="0"/>
          <c:order val="0"/>
          <c:tx>
            <c:strRef>
              <c:f>Sheet1!$B$1</c:f>
              <c:strCache>
                <c:ptCount val="1"/>
                <c:pt idx="0">
                  <c:v>Column2</c:v>
                </c:pt>
              </c:strCache>
            </c:strRef>
          </c:tx>
          <c:spPr>
            <a:solidFill>
              <a:sysClr val="window" lastClr="FFFFFF">
                <a:lumMod val="85000"/>
              </a:sysClr>
            </a:solidFill>
          </c:spPr>
          <c:dPt>
            <c:idx val="0"/>
            <c:bubble3D val="0"/>
            <c:spPr>
              <a:solidFill>
                <a:sysClr val="window" lastClr="FFFFFF">
                  <a:lumMod val="65000"/>
                </a:sysClr>
              </a:solidFill>
            </c:spPr>
            <c:extLst>
              <c:ext xmlns:c16="http://schemas.microsoft.com/office/drawing/2014/chart" uri="{C3380CC4-5D6E-409C-BE32-E72D297353CC}">
                <c16:uniqueId val="{00000001-6A58-42D6-AD02-43FB1E40DE36}"/>
              </c:ext>
            </c:extLst>
          </c:dPt>
          <c:dPt>
            <c:idx val="1"/>
            <c:bubble3D val="0"/>
            <c:spPr>
              <a:solidFill>
                <a:sysClr val="window" lastClr="FFFFFF"/>
              </a:solidFill>
            </c:spPr>
            <c:extLst>
              <c:ext xmlns:c16="http://schemas.microsoft.com/office/drawing/2014/chart" uri="{C3380CC4-5D6E-409C-BE32-E72D297353CC}">
                <c16:uniqueId val="{00000003-6A58-42D6-AD02-43FB1E40DE36}"/>
              </c:ext>
            </c:extLst>
          </c:dPt>
          <c:cat>
            <c:numRef>
              <c:f>Sheet1!$A$2:$A$3</c:f>
              <c:numCache>
                <c:formatCode>General</c:formatCode>
                <c:ptCount val="2"/>
              </c:numCache>
            </c:numRef>
          </c:cat>
          <c:val>
            <c:numRef>
              <c:f>Sheet1!$B$2:$B$3</c:f>
              <c:numCache>
                <c:formatCode>General</c:formatCode>
                <c:ptCount val="2"/>
                <c:pt idx="0">
                  <c:v>24</c:v>
                </c:pt>
                <c:pt idx="1">
                  <c:v>76</c:v>
                </c:pt>
              </c:numCache>
            </c:numRef>
          </c:val>
          <c:extLst>
            <c:ext xmlns:c16="http://schemas.microsoft.com/office/drawing/2014/chart" uri="{C3380CC4-5D6E-409C-BE32-E72D297353CC}">
              <c16:uniqueId val="{00000004-6A58-42D6-AD02-43FB1E40DE36}"/>
            </c:ext>
          </c:extLst>
        </c:ser>
        <c:dLbls>
          <c:showLegendKey val="0"/>
          <c:showVal val="0"/>
          <c:showCatName val="0"/>
          <c:showSerName val="0"/>
          <c:showPercent val="0"/>
          <c:showBubbleSize val="0"/>
          <c:showLeaderLines val="0"/>
        </c:dLbls>
        <c:firstSliceAng val="0"/>
        <c:holeSize val="8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0"/>
        <c:ser>
          <c:idx val="0"/>
          <c:order val="0"/>
          <c:tx>
            <c:strRef>
              <c:f>Sheet1!$B$1</c:f>
              <c:strCache>
                <c:ptCount val="1"/>
                <c:pt idx="0">
                  <c:v>Sales</c:v>
                </c:pt>
              </c:strCache>
            </c:strRef>
          </c:tx>
          <c:dPt>
            <c:idx val="0"/>
            <c:bubble3D val="0"/>
            <c:spPr>
              <a:solidFill>
                <a:sysClr val="window" lastClr="FFFFFF">
                  <a:lumMod val="65000"/>
                </a:sysClr>
              </a:solidFill>
            </c:spPr>
            <c:extLst>
              <c:ext xmlns:c16="http://schemas.microsoft.com/office/drawing/2014/chart" uri="{C3380CC4-5D6E-409C-BE32-E72D297353CC}">
                <c16:uniqueId val="{00000001-FD5B-43B0-A599-8B794175670A}"/>
              </c:ext>
            </c:extLst>
          </c:dPt>
          <c:dPt>
            <c:idx val="1"/>
            <c:bubble3D val="0"/>
            <c:spPr>
              <a:solidFill>
                <a:sysClr val="window" lastClr="FFFFFF"/>
              </a:solidFill>
            </c:spPr>
            <c:extLst>
              <c:ext xmlns:c16="http://schemas.microsoft.com/office/drawing/2014/chart" uri="{C3380CC4-5D6E-409C-BE32-E72D297353CC}">
                <c16:uniqueId val="{00000003-FD5B-43B0-A599-8B794175670A}"/>
              </c:ext>
            </c:extLst>
          </c:dPt>
          <c:cat>
            <c:strRef>
              <c:f>Sheet1!$A$2:$A$3</c:f>
              <c:strCache>
                <c:ptCount val="2"/>
                <c:pt idx="0">
                  <c:v>institutions</c:v>
                </c:pt>
                <c:pt idx="1">
                  <c:v>individuals</c:v>
                </c:pt>
              </c:strCache>
            </c:strRef>
          </c:cat>
          <c:val>
            <c:numRef>
              <c:f>Sheet1!$B$2:$B$3</c:f>
              <c:numCache>
                <c:formatCode>General</c:formatCode>
                <c:ptCount val="2"/>
                <c:pt idx="0">
                  <c:v>27</c:v>
                </c:pt>
                <c:pt idx="1">
                  <c:v>73</c:v>
                </c:pt>
              </c:numCache>
            </c:numRef>
          </c:val>
          <c:extLst>
            <c:ext xmlns:c16="http://schemas.microsoft.com/office/drawing/2014/chart" uri="{C3380CC4-5D6E-409C-BE32-E72D297353CC}">
              <c16:uniqueId val="{00000004-FD5B-43B0-A599-8B794175670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rgbClr val="9FA9AD"/>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Neue"/>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We all need more trustworthy information about business and the world around us</c:v>
                </c:pt>
                <c:pt idx="1">
                  <c:v>There is a lot of bad news in the world and I want to be sure I am getting reliable information about it</c:v>
                </c:pt>
                <c:pt idx="2">
                  <c:v>More modern media such as social media seem less trustworthy than sources I grew up with</c:v>
                </c:pt>
                <c:pt idx="3">
                  <c:v>We can rely less and less on the government to provide news and information for us</c:v>
                </c:pt>
                <c:pt idx="4">
                  <c:v>Compared to newer forms of media, I find traditional media more reliable and trustworthy</c:v>
                </c:pt>
                <c:pt idx="5">
                  <c:v>I think that social media is really just a way of accessing traditional media</c:v>
                </c:pt>
                <c:pt idx="6">
                  <c:v>The media’s conduct and ethics are less of an issue than in recent years</c:v>
                </c:pt>
              </c:strCache>
            </c:strRef>
          </c:cat>
          <c:val>
            <c:numRef>
              <c:f>Sheet1!$B$2:$B$8</c:f>
              <c:numCache>
                <c:formatCode>0%</c:formatCode>
                <c:ptCount val="7"/>
                <c:pt idx="0">
                  <c:v>0.82</c:v>
                </c:pt>
                <c:pt idx="1">
                  <c:v>0.78</c:v>
                </c:pt>
                <c:pt idx="2">
                  <c:v>0.59</c:v>
                </c:pt>
                <c:pt idx="3">
                  <c:v>0.59</c:v>
                </c:pt>
                <c:pt idx="4">
                  <c:v>0.56999999999999995</c:v>
                </c:pt>
                <c:pt idx="5">
                  <c:v>0.42</c:v>
                </c:pt>
                <c:pt idx="6">
                  <c:v>0.37</c:v>
                </c:pt>
              </c:numCache>
            </c:numRef>
          </c:val>
          <c:extLst>
            <c:ext xmlns:c16="http://schemas.microsoft.com/office/drawing/2014/chart" uri="{C3380CC4-5D6E-409C-BE32-E72D297353CC}">
              <c16:uniqueId val="{00000000-5A57-44D6-9DC1-7E086E46445A}"/>
            </c:ext>
          </c:extLst>
        </c:ser>
        <c:ser>
          <c:idx val="1"/>
          <c:order val="1"/>
          <c:tx>
            <c:strRef>
              <c:f>Sheet1!$C$1</c:f>
              <c:strCache>
                <c:ptCount val="1"/>
                <c:pt idx="0">
                  <c:v>2017</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Neue"/>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We all need more trustworthy information about business and the world around us</c:v>
                </c:pt>
                <c:pt idx="1">
                  <c:v>There is a lot of bad news in the world and I want to be sure I am getting reliable information about it</c:v>
                </c:pt>
                <c:pt idx="2">
                  <c:v>More modern media such as social media seem less trustworthy than sources I grew up with</c:v>
                </c:pt>
                <c:pt idx="3">
                  <c:v>We can rely less and less on the government to provide news and information for us</c:v>
                </c:pt>
                <c:pt idx="4">
                  <c:v>Compared to newer forms of media, I find traditional media more reliable and trustworthy</c:v>
                </c:pt>
                <c:pt idx="5">
                  <c:v>I think that social media is really just a way of accessing traditional media</c:v>
                </c:pt>
                <c:pt idx="6">
                  <c:v>The media’s conduct and ethics are less of an issue than in recent years</c:v>
                </c:pt>
              </c:strCache>
            </c:strRef>
          </c:cat>
          <c:val>
            <c:numRef>
              <c:f>Sheet1!$C$2:$C$8</c:f>
              <c:numCache>
                <c:formatCode>0%</c:formatCode>
                <c:ptCount val="7"/>
                <c:pt idx="0">
                  <c:v>0.76500000000000001</c:v>
                </c:pt>
                <c:pt idx="1">
                  <c:v>0.74</c:v>
                </c:pt>
                <c:pt idx="2">
                  <c:v>0.51800000000000002</c:v>
                </c:pt>
                <c:pt idx="3">
                  <c:v>0.52900000000000003</c:v>
                </c:pt>
                <c:pt idx="4">
                  <c:v>0.45700000000000002</c:v>
                </c:pt>
                <c:pt idx="5">
                  <c:v>0.317</c:v>
                </c:pt>
                <c:pt idx="6">
                  <c:v>0.247</c:v>
                </c:pt>
              </c:numCache>
            </c:numRef>
          </c:val>
          <c:extLst>
            <c:ext xmlns:c16="http://schemas.microsoft.com/office/drawing/2014/chart" uri="{C3380CC4-5D6E-409C-BE32-E72D297353CC}">
              <c16:uniqueId val="{00000000-205A-44FE-A824-EF79C0D527D2}"/>
            </c:ext>
          </c:extLst>
        </c:ser>
        <c:dLbls>
          <c:dLblPos val="outEnd"/>
          <c:showLegendKey val="0"/>
          <c:showVal val="1"/>
          <c:showCatName val="0"/>
          <c:showSerName val="0"/>
          <c:showPercent val="0"/>
          <c:showBubbleSize val="0"/>
        </c:dLbls>
        <c:gapWidth val="182"/>
        <c:axId val="-1183816672"/>
        <c:axId val="-914530976"/>
      </c:barChart>
      <c:catAx>
        <c:axId val="-118381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Helvetica Neue"/>
                <a:ea typeface="+mn-ea"/>
                <a:cs typeface="+mn-cs"/>
              </a:defRPr>
            </a:pPr>
            <a:endParaRPr lang="en-US"/>
          </a:p>
        </c:txPr>
        <c:crossAx val="-914530976"/>
        <c:crosses val="autoZero"/>
        <c:auto val="1"/>
        <c:lblAlgn val="ctr"/>
        <c:lblOffset val="100"/>
        <c:noMultiLvlLbl val="0"/>
      </c:catAx>
      <c:valAx>
        <c:axId val="-914530976"/>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1183816672"/>
        <c:crosses val="autoZero"/>
        <c:crossBetween val="between"/>
      </c:valAx>
      <c:spPr>
        <a:noFill/>
        <a:ln>
          <a:noFill/>
        </a:ln>
        <a:effectLst/>
      </c:spPr>
    </c:plotArea>
    <c:legend>
      <c:legendPos val="r"/>
      <c:layout>
        <c:manualLayout>
          <c:xMode val="edge"/>
          <c:yMode val="edge"/>
          <c:x val="0.94240102975028095"/>
          <c:y val="3.7029396313969301E-2"/>
          <c:w val="5.0776229966818402E-2"/>
          <c:h val="0.1336853740752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Neue"/>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latin typeface="Helvetica Neue"/>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4217948248098298E-2"/>
          <c:y val="0.11379884580242799"/>
          <c:w val="0.972269314731665"/>
          <c:h val="0.64914467494387895"/>
        </c:manualLayout>
      </c:layout>
      <c:barChart>
        <c:barDir val="col"/>
        <c:grouping val="clustered"/>
        <c:varyColors val="0"/>
        <c:ser>
          <c:idx val="1"/>
          <c:order val="1"/>
          <c:tx>
            <c:strRef>
              <c:f>Sheet1!$C$1</c:f>
              <c:strCache>
                <c:ptCount val="1"/>
                <c:pt idx="0">
                  <c:v>2017</c:v>
                </c:pt>
              </c:strCache>
            </c:strRef>
          </c:tx>
          <c:spPr>
            <a:solidFill>
              <a:srgbClr val="44D62C"/>
            </a:solidFill>
          </c:spPr>
          <c:invertIfNegative val="0"/>
          <c:dPt>
            <c:idx val="0"/>
            <c:invertIfNegative val="0"/>
            <c:bubble3D val="0"/>
            <c:spPr>
              <a:solidFill>
                <a:srgbClr val="44D62C"/>
              </a:solidFill>
              <a:effectLst/>
            </c:spPr>
            <c:extLst>
              <c:ext xmlns:c16="http://schemas.microsoft.com/office/drawing/2014/chart" uri="{C3380CC4-5D6E-409C-BE32-E72D297353CC}">
                <c16:uniqueId val="{0000001D-4248-42B3-896D-2B756FBACF88}"/>
              </c:ext>
            </c:extLst>
          </c:dPt>
          <c:dPt>
            <c:idx val="1"/>
            <c:invertIfNegative val="0"/>
            <c:bubble3D val="0"/>
            <c:extLst>
              <c:ext xmlns:c16="http://schemas.microsoft.com/office/drawing/2014/chart" uri="{C3380CC4-5D6E-409C-BE32-E72D297353CC}">
                <c16:uniqueId val="{0000001D-76C4-416E-8CCE-89F6CB0C5774}"/>
              </c:ext>
            </c:extLst>
          </c:dPt>
          <c:dPt>
            <c:idx val="11"/>
            <c:invertIfNegative val="0"/>
            <c:bubble3D val="0"/>
            <c:extLst>
              <c:ext xmlns:c16="http://schemas.microsoft.com/office/drawing/2014/chart" uri="{C3380CC4-5D6E-409C-BE32-E72D297353CC}">
                <c16:uniqueId val="{00000000-EFC6-45D6-B26D-6E916BBF8940}"/>
              </c:ext>
            </c:extLst>
          </c:dPt>
          <c:dPt>
            <c:idx val="12"/>
            <c:invertIfNegative val="0"/>
            <c:bubble3D val="0"/>
            <c:extLst>
              <c:ext xmlns:c16="http://schemas.microsoft.com/office/drawing/2014/chart" uri="{C3380CC4-5D6E-409C-BE32-E72D297353CC}">
                <c16:uniqueId val="{00000001-EFC6-45D6-B26D-6E916BBF8940}"/>
              </c:ext>
            </c:extLst>
          </c:dPt>
          <c:dPt>
            <c:idx val="13"/>
            <c:invertIfNegative val="0"/>
            <c:bubble3D val="0"/>
            <c:extLst>
              <c:ext xmlns:c16="http://schemas.microsoft.com/office/drawing/2014/chart" uri="{C3380CC4-5D6E-409C-BE32-E72D297353CC}">
                <c16:uniqueId val="{00000002-EFC6-45D6-B26D-6E916BBF8940}"/>
              </c:ext>
            </c:extLst>
          </c:dPt>
          <c:dPt>
            <c:idx val="14"/>
            <c:invertIfNegative val="0"/>
            <c:bubble3D val="0"/>
            <c:extLst>
              <c:ext xmlns:c16="http://schemas.microsoft.com/office/drawing/2014/chart" uri="{C3380CC4-5D6E-409C-BE32-E72D297353CC}">
                <c16:uniqueId val="{00000003-EFC6-45D6-B26D-6E916BBF8940}"/>
              </c:ext>
            </c:extLst>
          </c:dPt>
          <c:dPt>
            <c:idx val="15"/>
            <c:invertIfNegative val="0"/>
            <c:bubble3D val="0"/>
            <c:extLst>
              <c:ext xmlns:c16="http://schemas.microsoft.com/office/drawing/2014/chart" uri="{C3380CC4-5D6E-409C-BE32-E72D297353CC}">
                <c16:uniqueId val="{00000004-EFC6-45D6-B26D-6E916BBF8940}"/>
              </c:ext>
            </c:extLst>
          </c:dPt>
          <c:dPt>
            <c:idx val="16"/>
            <c:invertIfNegative val="0"/>
            <c:bubble3D val="0"/>
            <c:extLst>
              <c:ext xmlns:c16="http://schemas.microsoft.com/office/drawing/2014/chart" uri="{C3380CC4-5D6E-409C-BE32-E72D297353CC}">
                <c16:uniqueId val="{00000005-EFC6-45D6-B26D-6E916BBF8940}"/>
              </c:ext>
            </c:extLst>
          </c:dPt>
          <c:dPt>
            <c:idx val="17"/>
            <c:invertIfNegative val="0"/>
            <c:bubble3D val="0"/>
            <c:extLst>
              <c:ext xmlns:c16="http://schemas.microsoft.com/office/drawing/2014/chart" uri="{C3380CC4-5D6E-409C-BE32-E72D297353CC}">
                <c16:uniqueId val="{00000006-EFC6-45D6-B26D-6E916BBF8940}"/>
              </c:ext>
            </c:extLst>
          </c:dPt>
          <c:dPt>
            <c:idx val="18"/>
            <c:invertIfNegative val="0"/>
            <c:bubble3D val="0"/>
            <c:extLst>
              <c:ext xmlns:c16="http://schemas.microsoft.com/office/drawing/2014/chart" uri="{C3380CC4-5D6E-409C-BE32-E72D297353CC}">
                <c16:uniqueId val="{00000007-EFC6-45D6-B26D-6E916BBF8940}"/>
              </c:ext>
            </c:extLst>
          </c:dPt>
          <c:dPt>
            <c:idx val="19"/>
            <c:invertIfNegative val="0"/>
            <c:bubble3D val="0"/>
            <c:extLst>
              <c:ext xmlns:c16="http://schemas.microsoft.com/office/drawing/2014/chart" uri="{C3380CC4-5D6E-409C-BE32-E72D297353CC}">
                <c16:uniqueId val="{00000008-EFC6-45D6-B26D-6E916BBF8940}"/>
              </c:ext>
            </c:extLst>
          </c:dPt>
          <c:dPt>
            <c:idx val="20"/>
            <c:invertIfNegative val="0"/>
            <c:bubble3D val="0"/>
            <c:extLst>
              <c:ext xmlns:c16="http://schemas.microsoft.com/office/drawing/2014/chart" uri="{C3380CC4-5D6E-409C-BE32-E72D297353CC}">
                <c16:uniqueId val="{00000009-EFC6-45D6-B26D-6E916BBF8940}"/>
              </c:ext>
            </c:extLst>
          </c:dPt>
          <c:dPt>
            <c:idx val="21"/>
            <c:invertIfNegative val="0"/>
            <c:bubble3D val="0"/>
            <c:extLst>
              <c:ext xmlns:c16="http://schemas.microsoft.com/office/drawing/2014/chart" uri="{C3380CC4-5D6E-409C-BE32-E72D297353CC}">
                <c16:uniqueId val="{0000000A-EFC6-45D6-B26D-6E916BBF8940}"/>
              </c:ext>
            </c:extLst>
          </c:dPt>
          <c:dPt>
            <c:idx val="22"/>
            <c:invertIfNegative val="0"/>
            <c:bubble3D val="0"/>
            <c:extLst>
              <c:ext xmlns:c16="http://schemas.microsoft.com/office/drawing/2014/chart" uri="{C3380CC4-5D6E-409C-BE32-E72D297353CC}">
                <c16:uniqueId val="{0000000B-EFC6-45D6-B26D-6E916BBF8940}"/>
              </c:ext>
            </c:extLst>
          </c:dPt>
          <c:dPt>
            <c:idx val="23"/>
            <c:invertIfNegative val="0"/>
            <c:bubble3D val="0"/>
            <c:extLst>
              <c:ext xmlns:c16="http://schemas.microsoft.com/office/drawing/2014/chart" uri="{C3380CC4-5D6E-409C-BE32-E72D297353CC}">
                <c16:uniqueId val="{0000000C-EFC6-45D6-B26D-6E916BBF8940}"/>
              </c:ext>
            </c:extLst>
          </c:dPt>
          <c:dPt>
            <c:idx val="24"/>
            <c:invertIfNegative val="0"/>
            <c:bubble3D val="0"/>
            <c:extLst>
              <c:ext xmlns:c16="http://schemas.microsoft.com/office/drawing/2014/chart" uri="{C3380CC4-5D6E-409C-BE32-E72D297353CC}">
                <c16:uniqueId val="{0000000D-EFC6-45D6-B26D-6E916BBF8940}"/>
              </c:ext>
            </c:extLst>
          </c:dPt>
          <c:dPt>
            <c:idx val="25"/>
            <c:invertIfNegative val="0"/>
            <c:bubble3D val="0"/>
            <c:spPr>
              <a:solidFill>
                <a:srgbClr val="AFC9D3"/>
              </a:solidFill>
            </c:spPr>
            <c:extLst>
              <c:ext xmlns:c16="http://schemas.microsoft.com/office/drawing/2014/chart" uri="{C3380CC4-5D6E-409C-BE32-E72D297353CC}">
                <c16:uniqueId val="{0000000E-EFC6-45D6-B26D-6E916BBF8940}"/>
              </c:ext>
            </c:extLst>
          </c:dPt>
          <c:dPt>
            <c:idx val="26"/>
            <c:invertIfNegative val="0"/>
            <c:bubble3D val="0"/>
            <c:spPr>
              <a:solidFill>
                <a:srgbClr val="AFC9D3"/>
              </a:solidFill>
            </c:spPr>
            <c:extLst>
              <c:ext xmlns:c16="http://schemas.microsoft.com/office/drawing/2014/chart" uri="{C3380CC4-5D6E-409C-BE32-E72D297353CC}">
                <c16:uniqueId val="{0000001E-76C4-416E-8CCE-89F6CB0C5774}"/>
              </c:ext>
            </c:extLst>
          </c:dPt>
          <c:dPt>
            <c:idx val="27"/>
            <c:invertIfNegative val="0"/>
            <c:bubble3D val="0"/>
            <c:spPr>
              <a:solidFill>
                <a:srgbClr val="AFC9D3"/>
              </a:solidFill>
            </c:spPr>
            <c:extLst>
              <c:ext xmlns:c16="http://schemas.microsoft.com/office/drawing/2014/chart" uri="{C3380CC4-5D6E-409C-BE32-E72D297353CC}">
                <c16:uniqueId val="{0000001F-76C4-416E-8CCE-89F6CB0C5774}"/>
              </c:ext>
            </c:extLst>
          </c:dPt>
          <c:dPt>
            <c:idx val="28"/>
            <c:invertIfNegative val="0"/>
            <c:bubble3D val="0"/>
            <c:spPr>
              <a:solidFill>
                <a:srgbClr val="0078FF"/>
              </a:solidFill>
            </c:spPr>
            <c:extLst>
              <c:ext xmlns:c16="http://schemas.microsoft.com/office/drawing/2014/chart" uri="{C3380CC4-5D6E-409C-BE32-E72D297353CC}">
                <c16:uniqueId val="{00000020-76C4-416E-8CCE-89F6CB0C5774}"/>
              </c:ext>
            </c:extLst>
          </c:dPt>
          <c:dPt>
            <c:idx val="29"/>
            <c:invertIfNegative val="0"/>
            <c:bubble3D val="0"/>
            <c:spPr>
              <a:solidFill>
                <a:srgbClr val="0078FF"/>
              </a:solidFill>
            </c:spPr>
            <c:extLst>
              <c:ext xmlns:c16="http://schemas.microsoft.com/office/drawing/2014/chart" uri="{C3380CC4-5D6E-409C-BE32-E72D297353CC}">
                <c16:uniqueId val="{00000021-76C4-416E-8CCE-89F6CB0C5774}"/>
              </c:ext>
            </c:extLst>
          </c:dPt>
          <c:dPt>
            <c:idx val="30"/>
            <c:invertIfNegative val="0"/>
            <c:bubble3D val="0"/>
            <c:spPr>
              <a:solidFill>
                <a:srgbClr val="0078FF"/>
              </a:solidFill>
            </c:spPr>
            <c:extLst>
              <c:ext xmlns:c16="http://schemas.microsoft.com/office/drawing/2014/chart" uri="{C3380CC4-5D6E-409C-BE32-E72D297353CC}">
                <c16:uniqueId val="{00000022-76C4-416E-8CCE-89F6CB0C5774}"/>
              </c:ext>
            </c:extLst>
          </c:dPt>
          <c:dLbls>
            <c:spPr>
              <a:noFill/>
              <a:ln>
                <a:noFill/>
              </a:ln>
              <a:effectLst/>
            </c:spPr>
            <c:txPr>
              <a:bodyPr/>
              <a:lstStyle/>
              <a:p>
                <a:pPr>
                  <a:defRPr sz="1100" b="0">
                    <a:solidFill>
                      <a:srgbClr val="000000"/>
                    </a:solidFill>
                    <a:latin typeface="Helvetica Neue" charset="0"/>
                    <a:ea typeface="Helvetica Neue" charset="0"/>
                    <a:cs typeface="Helvetica Neue"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Sheet1!$A$2:$A$31</c:f>
              <c:strCache>
                <c:ptCount val="30"/>
                <c:pt idx="0">
                  <c:v>Global 
28-Country </c:v>
                </c:pt>
                <c:pt idx="2">
                  <c:v>Japan</c:v>
                </c:pt>
                <c:pt idx="3">
                  <c:v>France</c:v>
                </c:pt>
                <c:pt idx="4">
                  <c:v>Poland</c:v>
                </c:pt>
                <c:pt idx="5">
                  <c:v>S. Korea</c:v>
                </c:pt>
                <c:pt idx="6">
                  <c:v>Canada</c:v>
                </c:pt>
                <c:pt idx="7">
                  <c:v>Australia</c:v>
                </c:pt>
                <c:pt idx="8">
                  <c:v>Hong Kong</c:v>
                </c:pt>
                <c:pt idx="9">
                  <c:v>Ireland</c:v>
                </c:pt>
                <c:pt idx="10">
                  <c:v>Netherlands</c:v>
                </c:pt>
                <c:pt idx="11">
                  <c:v>Germany</c:v>
                </c:pt>
                <c:pt idx="12">
                  <c:v>Italy</c:v>
                </c:pt>
                <c:pt idx="13">
                  <c:v>U.K.</c:v>
                </c:pt>
                <c:pt idx="14">
                  <c:v>Sweden</c:v>
                </c:pt>
                <c:pt idx="15">
                  <c:v>Russia</c:v>
                </c:pt>
                <c:pt idx="16">
                  <c:v>Singapore</c:v>
                </c:pt>
                <c:pt idx="17">
                  <c:v>U.S.</c:v>
                </c:pt>
                <c:pt idx="18">
                  <c:v>Malaysia</c:v>
                </c:pt>
                <c:pt idx="19">
                  <c:v>Spain</c:v>
                </c:pt>
                <c:pt idx="20">
                  <c:v>Argentina</c:v>
                </c:pt>
                <c:pt idx="21">
                  <c:v>Turkey</c:v>
                </c:pt>
                <c:pt idx="22">
                  <c:v>China</c:v>
                </c:pt>
                <c:pt idx="23">
                  <c:v>Brazil</c:v>
                </c:pt>
                <c:pt idx="24">
                  <c:v>Colombia</c:v>
                </c:pt>
                <c:pt idx="25">
                  <c:v>Indonesia</c:v>
                </c:pt>
                <c:pt idx="26">
                  <c:v>S. Africa</c:v>
                </c:pt>
                <c:pt idx="27">
                  <c:v>UAE </c:v>
                </c:pt>
                <c:pt idx="28">
                  <c:v>Mexico</c:v>
                </c:pt>
                <c:pt idx="29">
                  <c:v>India</c:v>
                </c:pt>
              </c:strCache>
            </c:strRef>
          </c:cat>
          <c:val>
            <c:numRef>
              <c:f>Sheet1!$C$2:$C$31</c:f>
              <c:numCache>
                <c:formatCode>General</c:formatCode>
                <c:ptCount val="30"/>
                <c:pt idx="0" formatCode="0">
                  <c:v>37</c:v>
                </c:pt>
                <c:pt idx="2">
                  <c:v>18</c:v>
                </c:pt>
                <c:pt idx="3">
                  <c:v>23</c:v>
                </c:pt>
                <c:pt idx="4">
                  <c:v>23</c:v>
                </c:pt>
                <c:pt idx="5">
                  <c:v>24</c:v>
                </c:pt>
                <c:pt idx="6">
                  <c:v>25</c:v>
                </c:pt>
                <c:pt idx="7">
                  <c:v>26</c:v>
                </c:pt>
                <c:pt idx="8">
                  <c:v>27</c:v>
                </c:pt>
                <c:pt idx="9">
                  <c:v>27</c:v>
                </c:pt>
                <c:pt idx="10">
                  <c:v>27</c:v>
                </c:pt>
                <c:pt idx="11">
                  <c:v>28</c:v>
                </c:pt>
                <c:pt idx="12">
                  <c:v>28</c:v>
                </c:pt>
                <c:pt idx="13">
                  <c:v>28</c:v>
                </c:pt>
                <c:pt idx="14">
                  <c:v>31</c:v>
                </c:pt>
                <c:pt idx="15">
                  <c:v>34</c:v>
                </c:pt>
                <c:pt idx="16">
                  <c:v>36</c:v>
                </c:pt>
                <c:pt idx="17">
                  <c:v>38</c:v>
                </c:pt>
                <c:pt idx="18">
                  <c:v>40</c:v>
                </c:pt>
                <c:pt idx="19">
                  <c:v>40</c:v>
                </c:pt>
                <c:pt idx="20">
                  <c:v>42</c:v>
                </c:pt>
                <c:pt idx="21">
                  <c:v>43</c:v>
                </c:pt>
                <c:pt idx="22">
                  <c:v>44</c:v>
                </c:pt>
                <c:pt idx="23">
                  <c:v>48</c:v>
                </c:pt>
                <c:pt idx="24">
                  <c:v>48</c:v>
                </c:pt>
                <c:pt idx="25">
                  <c:v>51</c:v>
                </c:pt>
                <c:pt idx="26">
                  <c:v>52</c:v>
                </c:pt>
                <c:pt idx="27">
                  <c:v>55</c:v>
                </c:pt>
                <c:pt idx="28">
                  <c:v>61</c:v>
                </c:pt>
                <c:pt idx="29" formatCode="0">
                  <c:v>70</c:v>
                </c:pt>
              </c:numCache>
            </c:numRef>
          </c:val>
          <c:extLst>
            <c:ext xmlns:c16="http://schemas.microsoft.com/office/drawing/2014/chart" uri="{C3380CC4-5D6E-409C-BE32-E72D297353CC}">
              <c16:uniqueId val="{0000001F-4248-42B3-896D-2B756FBACF88}"/>
            </c:ext>
          </c:extLst>
        </c:ser>
        <c:dLbls>
          <c:showLegendKey val="0"/>
          <c:showVal val="1"/>
          <c:showCatName val="0"/>
          <c:showSerName val="0"/>
          <c:showPercent val="0"/>
          <c:showBubbleSize val="0"/>
        </c:dLbls>
        <c:gapWidth val="116"/>
        <c:overlap val="-15"/>
        <c:axId val="-1170689472"/>
        <c:axId val="-1014185392"/>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2016</c:v>
                      </c:pt>
                    </c:strCache>
                  </c:strRef>
                </c:tx>
                <c:spPr>
                  <a:solidFill>
                    <a:srgbClr val="768489"/>
                  </a:solidFill>
                </c:spPr>
                <c:invertIfNegative val="0"/>
                <c:dPt>
                  <c:idx val="0"/>
                  <c:invertIfNegative val="0"/>
                  <c:bubble3D val="0"/>
                  <c:spPr>
                    <a:solidFill>
                      <a:srgbClr val="768489"/>
                    </a:solidFill>
                    <a:effectLst/>
                  </c:spPr>
                  <c:extLst>
                    <c:ext xmlns:c16="http://schemas.microsoft.com/office/drawing/2014/chart" uri="{C3380CC4-5D6E-409C-BE32-E72D297353CC}">
                      <c16:uniqueId val="{00000001-4248-42B3-896D-2B756FBACF88}"/>
                    </c:ext>
                  </c:extLst>
                </c:dPt>
                <c:dPt>
                  <c:idx val="1"/>
                  <c:invertIfNegative val="0"/>
                  <c:bubble3D val="0"/>
                  <c:extLst>
                    <c:ext xmlns:c16="http://schemas.microsoft.com/office/drawing/2014/chart" uri="{C3380CC4-5D6E-409C-BE32-E72D297353CC}">
                      <c16:uniqueId val="{00000002-4248-42B3-896D-2B756FBACF88}"/>
                    </c:ext>
                  </c:extLst>
                </c:dPt>
                <c:dPt>
                  <c:idx val="2"/>
                  <c:invertIfNegative val="0"/>
                  <c:bubble3D val="0"/>
                  <c:extLst>
                    <c:ext xmlns:c16="http://schemas.microsoft.com/office/drawing/2014/chart" uri="{C3380CC4-5D6E-409C-BE32-E72D297353CC}">
                      <c16:uniqueId val="{00000003-4248-42B3-896D-2B756FBACF88}"/>
                    </c:ext>
                  </c:extLst>
                </c:dPt>
                <c:dPt>
                  <c:idx val="3"/>
                  <c:invertIfNegative val="0"/>
                  <c:bubble3D val="0"/>
                  <c:extLst>
                    <c:ext xmlns:c16="http://schemas.microsoft.com/office/drawing/2014/chart" uri="{C3380CC4-5D6E-409C-BE32-E72D297353CC}">
                      <c16:uniqueId val="{00000004-4248-42B3-896D-2B756FBACF88}"/>
                    </c:ext>
                  </c:extLst>
                </c:dPt>
                <c:dPt>
                  <c:idx val="4"/>
                  <c:invertIfNegative val="0"/>
                  <c:bubble3D val="0"/>
                  <c:extLst>
                    <c:ext xmlns:c16="http://schemas.microsoft.com/office/drawing/2014/chart" uri="{C3380CC4-5D6E-409C-BE32-E72D297353CC}">
                      <c16:uniqueId val="{00000005-4248-42B3-896D-2B756FBACF88}"/>
                    </c:ext>
                  </c:extLst>
                </c:dPt>
                <c:dPt>
                  <c:idx val="5"/>
                  <c:invertIfNegative val="0"/>
                  <c:bubble3D val="0"/>
                  <c:extLst>
                    <c:ext xmlns:c16="http://schemas.microsoft.com/office/drawing/2014/chart" uri="{C3380CC4-5D6E-409C-BE32-E72D297353CC}">
                      <c16:uniqueId val="{00000006-4248-42B3-896D-2B756FBACF88}"/>
                    </c:ext>
                  </c:extLst>
                </c:dPt>
                <c:dPt>
                  <c:idx val="6"/>
                  <c:invertIfNegative val="0"/>
                  <c:bubble3D val="0"/>
                  <c:extLst>
                    <c:ext xmlns:c16="http://schemas.microsoft.com/office/drawing/2014/chart" uri="{C3380CC4-5D6E-409C-BE32-E72D297353CC}">
                      <c16:uniqueId val="{00000007-4248-42B3-896D-2B756FBACF88}"/>
                    </c:ext>
                  </c:extLst>
                </c:dPt>
                <c:dPt>
                  <c:idx val="7"/>
                  <c:invertIfNegative val="0"/>
                  <c:bubble3D val="0"/>
                  <c:extLst>
                    <c:ext xmlns:c16="http://schemas.microsoft.com/office/drawing/2014/chart" uri="{C3380CC4-5D6E-409C-BE32-E72D297353CC}">
                      <c16:uniqueId val="{00000008-4248-42B3-896D-2B756FBACF88}"/>
                    </c:ext>
                  </c:extLst>
                </c:dPt>
                <c:dPt>
                  <c:idx val="8"/>
                  <c:invertIfNegative val="0"/>
                  <c:bubble3D val="0"/>
                  <c:extLst>
                    <c:ext xmlns:c16="http://schemas.microsoft.com/office/drawing/2014/chart" uri="{C3380CC4-5D6E-409C-BE32-E72D297353CC}">
                      <c16:uniqueId val="{00000009-4248-42B3-896D-2B756FBACF88}"/>
                    </c:ext>
                  </c:extLst>
                </c:dPt>
                <c:dPt>
                  <c:idx val="9"/>
                  <c:invertIfNegative val="0"/>
                  <c:bubble3D val="0"/>
                  <c:extLst>
                    <c:ext xmlns:c16="http://schemas.microsoft.com/office/drawing/2014/chart" uri="{C3380CC4-5D6E-409C-BE32-E72D297353CC}">
                      <c16:uniqueId val="{0000000A-4248-42B3-896D-2B756FBACF88}"/>
                    </c:ext>
                  </c:extLst>
                </c:dPt>
                <c:dPt>
                  <c:idx val="10"/>
                  <c:invertIfNegative val="0"/>
                  <c:bubble3D val="0"/>
                  <c:extLst>
                    <c:ext xmlns:c16="http://schemas.microsoft.com/office/drawing/2014/chart" uri="{C3380CC4-5D6E-409C-BE32-E72D297353CC}">
                      <c16:uniqueId val="{0000000B-4248-42B3-896D-2B756FBACF88}"/>
                    </c:ext>
                  </c:extLst>
                </c:dPt>
                <c:dPt>
                  <c:idx val="11"/>
                  <c:invertIfNegative val="0"/>
                  <c:bubble3D val="0"/>
                  <c:extLst>
                    <c:ext xmlns:c16="http://schemas.microsoft.com/office/drawing/2014/chart" uri="{C3380CC4-5D6E-409C-BE32-E72D297353CC}">
                      <c16:uniqueId val="{0000000C-4248-42B3-896D-2B756FBACF88}"/>
                    </c:ext>
                  </c:extLst>
                </c:dPt>
                <c:dPt>
                  <c:idx val="12"/>
                  <c:invertIfNegative val="0"/>
                  <c:bubble3D val="0"/>
                  <c:extLst>
                    <c:ext xmlns:c16="http://schemas.microsoft.com/office/drawing/2014/chart" uri="{C3380CC4-5D6E-409C-BE32-E72D297353CC}">
                      <c16:uniqueId val="{0000000D-4248-42B3-896D-2B756FBACF88}"/>
                    </c:ext>
                  </c:extLst>
                </c:dPt>
                <c:dPt>
                  <c:idx val="13"/>
                  <c:invertIfNegative val="0"/>
                  <c:bubble3D val="0"/>
                  <c:extLst>
                    <c:ext xmlns:c16="http://schemas.microsoft.com/office/drawing/2014/chart" uri="{C3380CC4-5D6E-409C-BE32-E72D297353CC}">
                      <c16:uniqueId val="{0000000E-4248-42B3-896D-2B756FBACF88}"/>
                    </c:ext>
                  </c:extLst>
                </c:dPt>
                <c:dPt>
                  <c:idx val="14"/>
                  <c:invertIfNegative val="0"/>
                  <c:bubble3D val="0"/>
                  <c:extLst>
                    <c:ext xmlns:c16="http://schemas.microsoft.com/office/drawing/2014/chart" uri="{C3380CC4-5D6E-409C-BE32-E72D297353CC}">
                      <c16:uniqueId val="{0000000F-4248-42B3-896D-2B756FBACF88}"/>
                    </c:ext>
                  </c:extLst>
                </c:dPt>
                <c:dPt>
                  <c:idx val="15"/>
                  <c:invertIfNegative val="0"/>
                  <c:bubble3D val="0"/>
                  <c:extLst>
                    <c:ext xmlns:c16="http://schemas.microsoft.com/office/drawing/2014/chart" uri="{C3380CC4-5D6E-409C-BE32-E72D297353CC}">
                      <c16:uniqueId val="{00000010-4248-42B3-896D-2B756FBACF88}"/>
                    </c:ext>
                  </c:extLst>
                </c:dPt>
                <c:dPt>
                  <c:idx val="16"/>
                  <c:invertIfNegative val="0"/>
                  <c:bubble3D val="0"/>
                  <c:extLst>
                    <c:ext xmlns:c16="http://schemas.microsoft.com/office/drawing/2014/chart" uri="{C3380CC4-5D6E-409C-BE32-E72D297353CC}">
                      <c16:uniqueId val="{00000011-4248-42B3-896D-2B756FBACF88}"/>
                    </c:ext>
                  </c:extLst>
                </c:dPt>
                <c:dPt>
                  <c:idx val="17"/>
                  <c:invertIfNegative val="0"/>
                  <c:bubble3D val="0"/>
                  <c:extLst>
                    <c:ext xmlns:c16="http://schemas.microsoft.com/office/drawing/2014/chart" uri="{C3380CC4-5D6E-409C-BE32-E72D297353CC}">
                      <c16:uniqueId val="{00000012-4248-42B3-896D-2B756FBACF88}"/>
                    </c:ext>
                  </c:extLst>
                </c:dPt>
                <c:dPt>
                  <c:idx val="18"/>
                  <c:invertIfNegative val="0"/>
                  <c:bubble3D val="0"/>
                  <c:extLst>
                    <c:ext xmlns:c16="http://schemas.microsoft.com/office/drawing/2014/chart" uri="{C3380CC4-5D6E-409C-BE32-E72D297353CC}">
                      <c16:uniqueId val="{00000013-4248-42B3-896D-2B756FBACF88}"/>
                    </c:ext>
                  </c:extLst>
                </c:dPt>
                <c:dPt>
                  <c:idx val="19"/>
                  <c:invertIfNegative val="0"/>
                  <c:bubble3D val="0"/>
                  <c:extLst>
                    <c:ext xmlns:c16="http://schemas.microsoft.com/office/drawing/2014/chart" uri="{C3380CC4-5D6E-409C-BE32-E72D297353CC}">
                      <c16:uniqueId val="{00000014-4248-42B3-896D-2B756FBACF88}"/>
                    </c:ext>
                  </c:extLst>
                </c:dPt>
                <c:dPt>
                  <c:idx val="20"/>
                  <c:invertIfNegative val="0"/>
                  <c:bubble3D val="0"/>
                  <c:extLst>
                    <c:ext xmlns:c16="http://schemas.microsoft.com/office/drawing/2014/chart" uri="{C3380CC4-5D6E-409C-BE32-E72D297353CC}">
                      <c16:uniqueId val="{00000015-4248-42B3-896D-2B756FBACF88}"/>
                    </c:ext>
                  </c:extLst>
                </c:dPt>
                <c:dPt>
                  <c:idx val="21"/>
                  <c:invertIfNegative val="0"/>
                  <c:bubble3D val="0"/>
                  <c:extLst>
                    <c:ext xmlns:c16="http://schemas.microsoft.com/office/drawing/2014/chart" uri="{C3380CC4-5D6E-409C-BE32-E72D297353CC}">
                      <c16:uniqueId val="{00000016-4248-42B3-896D-2B756FBACF88}"/>
                    </c:ext>
                  </c:extLst>
                </c:dPt>
                <c:dPt>
                  <c:idx val="22"/>
                  <c:invertIfNegative val="0"/>
                  <c:bubble3D val="0"/>
                  <c:extLst>
                    <c:ext xmlns:c16="http://schemas.microsoft.com/office/drawing/2014/chart" uri="{C3380CC4-5D6E-409C-BE32-E72D297353CC}">
                      <c16:uniqueId val="{00000017-4248-42B3-896D-2B756FBACF88}"/>
                    </c:ext>
                  </c:extLst>
                </c:dPt>
                <c:dPt>
                  <c:idx val="23"/>
                  <c:invertIfNegative val="0"/>
                  <c:bubble3D val="0"/>
                  <c:extLst>
                    <c:ext xmlns:c16="http://schemas.microsoft.com/office/drawing/2014/chart" uri="{C3380CC4-5D6E-409C-BE32-E72D297353CC}">
                      <c16:uniqueId val="{00000018-4248-42B3-896D-2B756FBACF88}"/>
                    </c:ext>
                  </c:extLst>
                </c:dPt>
                <c:dPt>
                  <c:idx val="24"/>
                  <c:invertIfNegative val="0"/>
                  <c:bubble3D val="0"/>
                  <c:extLst>
                    <c:ext xmlns:c16="http://schemas.microsoft.com/office/drawing/2014/chart" uri="{C3380CC4-5D6E-409C-BE32-E72D297353CC}">
                      <c16:uniqueId val="{00000019-4248-42B3-896D-2B756FBACF88}"/>
                    </c:ext>
                  </c:extLst>
                </c:dPt>
                <c:dPt>
                  <c:idx val="25"/>
                  <c:invertIfNegative val="0"/>
                  <c:bubble3D val="0"/>
                  <c:extLst>
                    <c:ext xmlns:c16="http://schemas.microsoft.com/office/drawing/2014/chart" uri="{C3380CC4-5D6E-409C-BE32-E72D297353CC}">
                      <c16:uniqueId val="{0000001A-4248-42B3-896D-2B756FBACF88}"/>
                    </c:ext>
                  </c:extLst>
                </c:dPt>
                <c:dLbls>
                  <c:spPr>
                    <a:noFill/>
                    <a:ln>
                      <a:noFill/>
                    </a:ln>
                    <a:effectLst/>
                  </c:spPr>
                  <c:txPr>
                    <a:bodyPr/>
                    <a:lstStyle/>
                    <a:p>
                      <a:pPr>
                        <a:defRPr sz="1000" b="0">
                          <a:solidFill>
                            <a:schemeClr val="tx1"/>
                          </a:solidFill>
                        </a:defRPr>
                      </a:pPr>
                      <a:endParaRPr lang="en-US"/>
                    </a:p>
                  </c:txPr>
                  <c:showLegendKey val="0"/>
                  <c:showVal val="1"/>
                  <c:showCatName val="0"/>
                  <c:showSerName val="0"/>
                  <c:showPercent val="0"/>
                  <c:showBubbleSize val="0"/>
                  <c:showLeaderLines val="0"/>
                  <c:extLst>
                    <c:ext uri="{CE6537A1-D6FC-4f65-9D91-7224C49458BB}">
                      <c15:showLeaderLines val="1"/>
                    </c:ext>
                  </c:extLst>
                </c:dLbls>
                <c:cat>
                  <c:strRef>
                    <c:extLst>
                      <c:ext uri="{02D57815-91ED-43cb-92C2-25804820EDAC}">
                        <c15:formulaRef>
                          <c15:sqref>Sheet1!$A$2:$A$31</c15:sqref>
                        </c15:formulaRef>
                      </c:ext>
                    </c:extLst>
                    <c:strCache>
                      <c:ptCount val="30"/>
                      <c:pt idx="0">
                        <c:v>Global 
28-Country </c:v>
                      </c:pt>
                      <c:pt idx="2">
                        <c:v>Japan</c:v>
                      </c:pt>
                      <c:pt idx="3">
                        <c:v>France</c:v>
                      </c:pt>
                      <c:pt idx="4">
                        <c:v>Poland</c:v>
                      </c:pt>
                      <c:pt idx="5">
                        <c:v>S. Korea</c:v>
                      </c:pt>
                      <c:pt idx="6">
                        <c:v>Canada</c:v>
                      </c:pt>
                      <c:pt idx="7">
                        <c:v>Australia</c:v>
                      </c:pt>
                      <c:pt idx="8">
                        <c:v>Hong Kong</c:v>
                      </c:pt>
                      <c:pt idx="9">
                        <c:v>Ireland</c:v>
                      </c:pt>
                      <c:pt idx="10">
                        <c:v>Netherlands</c:v>
                      </c:pt>
                      <c:pt idx="11">
                        <c:v>Germany</c:v>
                      </c:pt>
                      <c:pt idx="12">
                        <c:v>Italy</c:v>
                      </c:pt>
                      <c:pt idx="13">
                        <c:v>U.K.</c:v>
                      </c:pt>
                      <c:pt idx="14">
                        <c:v>Sweden</c:v>
                      </c:pt>
                      <c:pt idx="15">
                        <c:v>Russia</c:v>
                      </c:pt>
                      <c:pt idx="16">
                        <c:v>Singapore</c:v>
                      </c:pt>
                      <c:pt idx="17">
                        <c:v>U.S.</c:v>
                      </c:pt>
                      <c:pt idx="18">
                        <c:v>Malaysia</c:v>
                      </c:pt>
                      <c:pt idx="19">
                        <c:v>Spain</c:v>
                      </c:pt>
                      <c:pt idx="20">
                        <c:v>Argentina</c:v>
                      </c:pt>
                      <c:pt idx="21">
                        <c:v>Turkey</c:v>
                      </c:pt>
                      <c:pt idx="22">
                        <c:v>China</c:v>
                      </c:pt>
                      <c:pt idx="23">
                        <c:v>Brazil</c:v>
                      </c:pt>
                      <c:pt idx="24">
                        <c:v>Colombia</c:v>
                      </c:pt>
                      <c:pt idx="25">
                        <c:v>Indonesia</c:v>
                      </c:pt>
                      <c:pt idx="26">
                        <c:v>S. Africa</c:v>
                      </c:pt>
                      <c:pt idx="27">
                        <c:v>UAE </c:v>
                      </c:pt>
                      <c:pt idx="28">
                        <c:v>Mexico</c:v>
                      </c:pt>
                      <c:pt idx="29">
                        <c:v>India</c:v>
                      </c:pt>
                    </c:strCache>
                  </c:strRef>
                </c:cat>
                <c:val>
                  <c:numRef>
                    <c:extLst>
                      <c:ext uri="{02D57815-91ED-43cb-92C2-25804820EDAC}">
                        <c15:formulaRef>
                          <c15:sqref>Sheet1!$B$2:$B$31</c15:sqref>
                        </c15:formulaRef>
                      </c:ext>
                    </c:extLst>
                    <c:numCache>
                      <c:formatCode>General</c:formatCode>
                      <c:ptCount val="30"/>
                      <c:pt idx="0" formatCode="0">
                        <c:v>49</c:v>
                      </c:pt>
                      <c:pt idx="2">
                        <c:v>25</c:v>
                      </c:pt>
                      <c:pt idx="3">
                        <c:v>32</c:v>
                      </c:pt>
                      <c:pt idx="4">
                        <c:v>35</c:v>
                      </c:pt>
                      <c:pt idx="5">
                        <c:v>35</c:v>
                      </c:pt>
                      <c:pt idx="6">
                        <c:v>37</c:v>
                      </c:pt>
                      <c:pt idx="7">
                        <c:v>39</c:v>
                      </c:pt>
                      <c:pt idx="8">
                        <c:v>46</c:v>
                      </c:pt>
                      <c:pt idx="9">
                        <c:v>43</c:v>
                      </c:pt>
                      <c:pt idx="10">
                        <c:v>34</c:v>
                      </c:pt>
                      <c:pt idx="11">
                        <c:v>39</c:v>
                      </c:pt>
                      <c:pt idx="12">
                        <c:v>38</c:v>
                      </c:pt>
                      <c:pt idx="13">
                        <c:v>40</c:v>
                      </c:pt>
                      <c:pt idx="14">
                        <c:v>42</c:v>
                      </c:pt>
                      <c:pt idx="15">
                        <c:v>49</c:v>
                      </c:pt>
                      <c:pt idx="16">
                        <c:v>50</c:v>
                      </c:pt>
                      <c:pt idx="17">
                        <c:v>43</c:v>
                      </c:pt>
                      <c:pt idx="18">
                        <c:v>56</c:v>
                      </c:pt>
                      <c:pt idx="19">
                        <c:v>50</c:v>
                      </c:pt>
                      <c:pt idx="20">
                        <c:v>59</c:v>
                      </c:pt>
                      <c:pt idx="21">
                        <c:v>55</c:v>
                      </c:pt>
                      <c:pt idx="22">
                        <c:v>57</c:v>
                      </c:pt>
                      <c:pt idx="23">
                        <c:v>66</c:v>
                      </c:pt>
                      <c:pt idx="24">
                        <c:v>64</c:v>
                      </c:pt>
                      <c:pt idx="25">
                        <c:v>57</c:v>
                      </c:pt>
                      <c:pt idx="26">
                        <c:v>68</c:v>
                      </c:pt>
                      <c:pt idx="27">
                        <c:v>67</c:v>
                      </c:pt>
                      <c:pt idx="28">
                        <c:v>76</c:v>
                      </c:pt>
                      <c:pt idx="29" formatCode="0">
                        <c:v>78</c:v>
                      </c:pt>
                    </c:numCache>
                  </c:numRef>
                </c:val>
                <c:extLst>
                  <c:ext xmlns:c16="http://schemas.microsoft.com/office/drawing/2014/chart" uri="{C3380CC4-5D6E-409C-BE32-E72D297353CC}">
                    <c16:uniqueId val="{0000001B-4248-42B3-896D-2B756FBACF88}"/>
                  </c:ext>
                </c:extLst>
              </c15:ser>
            </c15:filteredBarSeries>
          </c:ext>
        </c:extLst>
      </c:barChart>
      <c:catAx>
        <c:axId val="-1170689472"/>
        <c:scaling>
          <c:orientation val="minMax"/>
        </c:scaling>
        <c:delete val="0"/>
        <c:axPos val="b"/>
        <c:numFmt formatCode="General" sourceLinked="1"/>
        <c:majorTickMark val="none"/>
        <c:minorTickMark val="none"/>
        <c:tickLblPos val="nextTo"/>
        <c:spPr>
          <a:noFill/>
        </c:spPr>
        <c:txPr>
          <a:bodyPr rot="-5400000" vert="horz"/>
          <a:lstStyle/>
          <a:p>
            <a:pPr>
              <a:defRPr sz="1100" b="0">
                <a:solidFill>
                  <a:schemeClr val="tx1"/>
                </a:solidFill>
                <a:latin typeface="Helvetica Neue" charset="0"/>
                <a:ea typeface="Helvetica Neue" charset="0"/>
                <a:cs typeface="Helvetica Neue" charset="0"/>
              </a:defRPr>
            </a:pPr>
            <a:endParaRPr lang="en-US"/>
          </a:p>
        </c:txPr>
        <c:crossAx val="-1014185392"/>
        <c:crossesAt val="0"/>
        <c:auto val="1"/>
        <c:lblAlgn val="ctr"/>
        <c:lblOffset val="10"/>
        <c:noMultiLvlLbl val="0"/>
      </c:catAx>
      <c:valAx>
        <c:axId val="-1014185392"/>
        <c:scaling>
          <c:orientation val="minMax"/>
        </c:scaling>
        <c:delete val="1"/>
        <c:axPos val="l"/>
        <c:numFmt formatCode="0%" sourceLinked="0"/>
        <c:majorTickMark val="out"/>
        <c:minorTickMark val="none"/>
        <c:tickLblPos val="nextTo"/>
        <c:crossAx val="-1170689472"/>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73135754513423E-2"/>
          <c:y val="2.33780392313871E-2"/>
          <c:w val="0.87870492743989703"/>
          <c:h val="0.64650451432254596"/>
        </c:manualLayout>
      </c:layout>
      <c:barChart>
        <c:barDir val="col"/>
        <c:grouping val="clustered"/>
        <c:varyColors val="0"/>
        <c:ser>
          <c:idx val="0"/>
          <c:order val="0"/>
          <c:tx>
            <c:strRef>
              <c:f>Sheet1!$C$1</c:f>
              <c:strCache>
                <c:ptCount val="1"/>
                <c:pt idx="0">
                  <c:v>Global</c:v>
                </c:pt>
              </c:strCache>
            </c:strRef>
          </c:tx>
          <c:spPr>
            <a:solidFill>
              <a:sysClr val="window" lastClr="FFFFFF"/>
            </a:solidFill>
            <a:ln>
              <a:solidFill>
                <a:srgbClr val="000000"/>
              </a:solidFill>
            </a:ln>
          </c:spPr>
          <c:invertIfNegative val="0"/>
          <c:dLbls>
            <c:spPr>
              <a:noFill/>
              <a:ln>
                <a:noFill/>
              </a:ln>
              <a:effectLst/>
            </c:spPr>
            <c:txPr>
              <a:bodyPr wrap="square" lIns="38100" tIns="19050" rIns="38100" bIns="19050" anchor="ctr" anchorCtr="0">
                <a:spAutoFit/>
              </a:bodyPr>
              <a:lstStyle/>
              <a:p>
                <a:pPr algn="ctr">
                  <a:defRPr lang="en-GB" sz="1200" b="1" i="0" u="none" strike="noStrike" kern="1200" baseline="0">
                    <a:solidFill>
                      <a:schemeClr val="tx1"/>
                    </a:solidFill>
                    <a:latin typeface="Helvetica"/>
                    <a:ea typeface="Helvetica Neue Medium" charset="0"/>
                    <a:cs typeface="Helvetic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9"/>
                <c:pt idx="0">
                  <c:v>Academic expert </c:v>
                </c:pt>
                <c:pt idx="1">
                  <c:v>Technical expert </c:v>
                </c:pt>
                <c:pt idx="2">
                  <c:v>A person like yourself</c:v>
                </c:pt>
                <c:pt idx="3">
                  <c:v>Employee </c:v>
                </c:pt>
                <c:pt idx="4">
                  <c:v>Financial industry analyst</c:v>
                </c:pt>
                <c:pt idx="5">
                  <c:v>NGO representative</c:v>
                </c:pt>
                <c:pt idx="6">
                  <c:v>Government official/ regulator</c:v>
                </c:pt>
                <c:pt idx="7">
                  <c:v>CEO </c:v>
                </c:pt>
                <c:pt idx="8">
                  <c:v>Board of directors</c:v>
                </c:pt>
              </c:strCache>
            </c:strRef>
          </c:cat>
          <c:val>
            <c:numRef>
              <c:f>Sheet1!$C$2:$C$10</c:f>
              <c:numCache>
                <c:formatCode>General</c:formatCode>
                <c:ptCount val="9"/>
                <c:pt idx="0">
                  <c:v>60</c:v>
                </c:pt>
                <c:pt idx="1">
                  <c:v>60</c:v>
                </c:pt>
                <c:pt idx="2">
                  <c:v>60</c:v>
                </c:pt>
                <c:pt idx="3">
                  <c:v>48</c:v>
                </c:pt>
                <c:pt idx="4">
                  <c:v>46</c:v>
                </c:pt>
                <c:pt idx="5">
                  <c:v>43</c:v>
                </c:pt>
                <c:pt idx="6">
                  <c:v>29</c:v>
                </c:pt>
                <c:pt idx="7">
                  <c:v>37</c:v>
                </c:pt>
                <c:pt idx="8">
                  <c:v>35</c:v>
                </c:pt>
              </c:numCache>
            </c:numRef>
          </c:val>
          <c:extLst>
            <c:ext xmlns:c16="http://schemas.microsoft.com/office/drawing/2014/chart" uri="{C3380CC4-5D6E-409C-BE32-E72D297353CC}">
              <c16:uniqueId val="{00000000-E867-4E15-A81B-D7C6F667423B}"/>
            </c:ext>
          </c:extLst>
        </c:ser>
        <c:ser>
          <c:idx val="1"/>
          <c:order val="1"/>
          <c:tx>
            <c:strRef>
              <c:f>Sheet1!$B$1</c:f>
              <c:strCache>
                <c:ptCount val="1"/>
                <c:pt idx="0">
                  <c:v>UK</c:v>
                </c:pt>
              </c:strCache>
            </c:strRef>
          </c:tx>
          <c:spPr>
            <a:solidFill>
              <a:srgbClr val="000000"/>
            </a:solidFill>
          </c:spPr>
          <c:invertIfNegative val="0"/>
          <c:dLbls>
            <c:spPr>
              <a:noFill/>
              <a:ln>
                <a:noFill/>
              </a:ln>
              <a:effectLst/>
            </c:spPr>
            <c:txPr>
              <a:bodyPr/>
              <a:lstStyle/>
              <a:p>
                <a:pPr>
                  <a:defRPr sz="1200" b="1" i="0">
                    <a:solidFill>
                      <a:schemeClr val="tx1"/>
                    </a:solidFill>
                    <a:latin typeface="Helvetica"/>
                    <a:ea typeface="Helvetica Neue Medium" charset="0"/>
                    <a:cs typeface="Helvetic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Academic expert </c:v>
                </c:pt>
                <c:pt idx="1">
                  <c:v>Technical expert </c:v>
                </c:pt>
                <c:pt idx="2">
                  <c:v>A person like yourself</c:v>
                </c:pt>
                <c:pt idx="3">
                  <c:v>Employee </c:v>
                </c:pt>
                <c:pt idx="4">
                  <c:v>Financial industry analyst</c:v>
                </c:pt>
                <c:pt idx="5">
                  <c:v>NGO representative</c:v>
                </c:pt>
                <c:pt idx="6">
                  <c:v>Government official/ regulator</c:v>
                </c:pt>
                <c:pt idx="7">
                  <c:v>CEO </c:v>
                </c:pt>
                <c:pt idx="8">
                  <c:v>Board of directors</c:v>
                </c:pt>
              </c:strCache>
            </c:strRef>
          </c:cat>
          <c:val>
            <c:numRef>
              <c:f>Sheet1!$B$2:$B$10</c:f>
              <c:numCache>
                <c:formatCode>0</c:formatCode>
                <c:ptCount val="9"/>
                <c:pt idx="0">
                  <c:v>59.802194307949428</c:v>
                </c:pt>
                <c:pt idx="1">
                  <c:v>58.514482587888459</c:v>
                </c:pt>
                <c:pt idx="2">
                  <c:v>53.407284496145891</c:v>
                </c:pt>
                <c:pt idx="3">
                  <c:v>50</c:v>
                </c:pt>
                <c:pt idx="4">
                  <c:v>43.065250522287997</c:v>
                </c:pt>
                <c:pt idx="5">
                  <c:v>39.812811964442943</c:v>
                </c:pt>
                <c:pt idx="6">
                  <c:v>30.17014765239843</c:v>
                </c:pt>
                <c:pt idx="7">
                  <c:v>28.055963521172231</c:v>
                </c:pt>
                <c:pt idx="8">
                  <c:v>27.91011411814485</c:v>
                </c:pt>
              </c:numCache>
            </c:numRef>
          </c:val>
          <c:extLst>
            <c:ext xmlns:c16="http://schemas.microsoft.com/office/drawing/2014/chart" uri="{C3380CC4-5D6E-409C-BE32-E72D297353CC}">
              <c16:uniqueId val="{0000000B-6802-4FCB-AD23-AE4A36CE07C7}"/>
            </c:ext>
          </c:extLst>
        </c:ser>
        <c:dLbls>
          <c:showLegendKey val="0"/>
          <c:showVal val="1"/>
          <c:showCatName val="0"/>
          <c:showSerName val="0"/>
          <c:showPercent val="0"/>
          <c:showBubbleSize val="0"/>
        </c:dLbls>
        <c:gapWidth val="130"/>
        <c:overlap val="-10"/>
        <c:axId val="-1244505776"/>
        <c:axId val="-1244402240"/>
        <c:extLst/>
      </c:barChart>
      <c:catAx>
        <c:axId val="-1244505776"/>
        <c:scaling>
          <c:orientation val="minMax"/>
        </c:scaling>
        <c:delete val="0"/>
        <c:axPos val="b"/>
        <c:numFmt formatCode="General" sourceLinked="1"/>
        <c:majorTickMark val="out"/>
        <c:minorTickMark val="none"/>
        <c:tickLblPos val="low"/>
        <c:txPr>
          <a:bodyPr rot="-5400000" vert="horz" anchor="b" anchorCtr="1"/>
          <a:lstStyle/>
          <a:p>
            <a:pPr>
              <a:defRPr sz="1200" b="0" i="0">
                <a:latin typeface="Helvetica" charset="0"/>
                <a:ea typeface="Helvetica" charset="0"/>
                <a:cs typeface="Helvetica" charset="0"/>
              </a:defRPr>
            </a:pPr>
            <a:endParaRPr lang="en-US"/>
          </a:p>
        </c:txPr>
        <c:crossAx val="-1244402240"/>
        <c:crossesAt val="0"/>
        <c:auto val="0"/>
        <c:lblAlgn val="ctr"/>
        <c:lblOffset val="0"/>
        <c:noMultiLvlLbl val="0"/>
      </c:catAx>
      <c:valAx>
        <c:axId val="-1244402240"/>
        <c:scaling>
          <c:orientation val="minMax"/>
          <c:min val="0"/>
        </c:scaling>
        <c:delete val="1"/>
        <c:axPos val="l"/>
        <c:numFmt formatCode="0%" sourceLinked="0"/>
        <c:majorTickMark val="out"/>
        <c:minorTickMark val="none"/>
        <c:tickLblPos val="nextTo"/>
        <c:crossAx val="-1244505776"/>
        <c:crosses val="autoZero"/>
        <c:crossBetween val="between"/>
        <c:majorUnit val="5"/>
        <c:minorUnit val="1"/>
      </c:valAx>
    </c:plotArea>
    <c:legend>
      <c:legendPos val="r"/>
      <c:layout>
        <c:manualLayout>
          <c:xMode val="edge"/>
          <c:yMode val="edge"/>
          <c:x val="0.91927886500367395"/>
          <c:y val="0.13643995628821101"/>
          <c:w val="7.7348628641312395E-2"/>
          <c:h val="0.13659537191203"/>
        </c:manualLayout>
      </c:layout>
      <c:overlay val="0"/>
      <c:txPr>
        <a:bodyPr/>
        <a:lstStyle/>
        <a:p>
          <a:pPr>
            <a:defRPr sz="1050">
              <a:latin typeface="Helvetica Neue"/>
            </a:defRPr>
          </a:pPr>
          <a:endParaRPr lang="en-US"/>
        </a:p>
      </c:txPr>
    </c:legend>
    <c:plotVisOnly val="1"/>
    <c:dispBlanksAs val="gap"/>
    <c:showDLblsOverMax val="0"/>
  </c:chart>
  <c:txPr>
    <a:bodyPr/>
    <a:lstStyle/>
    <a:p>
      <a:pPr>
        <a:defRPr sz="1800"/>
      </a:pPr>
      <a:endParaRPr lang="en-US"/>
    </a:p>
  </c:txPr>
  <c:externalData r:id="rId2">
    <c:autoUpdate val="0"/>
  </c:externalData>
  <c:userShapes r:id="rId3"/>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060157414101101"/>
          <c:y val="3.9619336732031503E-2"/>
          <c:w val="0.54291673144824104"/>
          <c:h val="0.92076132653593701"/>
        </c:manualLayout>
      </c:layout>
      <c:barChart>
        <c:barDir val="bar"/>
        <c:grouping val="clustered"/>
        <c:varyColors val="0"/>
        <c:ser>
          <c:idx val="0"/>
          <c:order val="0"/>
          <c:tx>
            <c:strRef>
              <c:f>Sheet1!$B$1</c:f>
              <c:strCache>
                <c:ptCount val="1"/>
                <c:pt idx="0">
                  <c:v>Series 1</c:v>
                </c:pt>
              </c:strCache>
            </c:strRef>
          </c:tx>
          <c:spPr>
            <a:solidFill>
              <a:srgbClr val="F9E602"/>
            </a:solidFill>
            <a:ln>
              <a:noFill/>
            </a:ln>
            <a:effectLst/>
          </c:spPr>
          <c:invertIfNegative val="0"/>
          <c:dPt>
            <c:idx val="0"/>
            <c:invertIfNegative val="0"/>
            <c:bubble3D val="0"/>
            <c:spPr>
              <a:solidFill>
                <a:srgbClr val="F4741E"/>
              </a:solidFill>
              <a:ln>
                <a:noFill/>
              </a:ln>
              <a:effectLst/>
            </c:spPr>
            <c:extLst>
              <c:ext xmlns:c16="http://schemas.microsoft.com/office/drawing/2014/chart" uri="{C3380CC4-5D6E-409C-BE32-E72D297353CC}">
                <c16:uniqueId val="{00000001-4C27-4978-8B10-F0ED685572FA}"/>
              </c:ext>
            </c:extLst>
          </c:dPt>
          <c:dPt>
            <c:idx val="1"/>
            <c:invertIfNegative val="0"/>
            <c:bubble3D val="0"/>
            <c:spPr>
              <a:solidFill>
                <a:srgbClr val="F4741E"/>
              </a:solidFill>
              <a:ln>
                <a:noFill/>
              </a:ln>
              <a:effectLst/>
            </c:spPr>
            <c:extLst>
              <c:ext xmlns:c16="http://schemas.microsoft.com/office/drawing/2014/chart" uri="{C3380CC4-5D6E-409C-BE32-E72D297353CC}">
                <c16:uniqueId val="{00000003-4C27-4978-8B10-F0ED685572FA}"/>
              </c:ext>
            </c:extLst>
          </c:dPt>
          <c:dPt>
            <c:idx val="2"/>
            <c:invertIfNegative val="0"/>
            <c:bubble3D val="0"/>
            <c:spPr>
              <a:solidFill>
                <a:srgbClr val="F4741E"/>
              </a:solidFill>
              <a:ln>
                <a:noFill/>
              </a:ln>
              <a:effectLst/>
            </c:spPr>
            <c:extLst>
              <c:ext xmlns:c16="http://schemas.microsoft.com/office/drawing/2014/chart" uri="{C3380CC4-5D6E-409C-BE32-E72D297353CC}">
                <c16:uniqueId val="{00000005-4C27-4978-8B10-F0ED685572FA}"/>
              </c:ext>
            </c:extLst>
          </c:dPt>
          <c:dPt>
            <c:idx val="3"/>
            <c:invertIfNegative val="0"/>
            <c:bubble3D val="0"/>
            <c:spPr>
              <a:solidFill>
                <a:srgbClr val="F4741E"/>
              </a:solidFill>
              <a:ln>
                <a:noFill/>
              </a:ln>
              <a:effectLst/>
            </c:spPr>
            <c:extLst>
              <c:ext xmlns:c16="http://schemas.microsoft.com/office/drawing/2014/chart" uri="{C3380CC4-5D6E-409C-BE32-E72D297353CC}">
                <c16:uniqueId val="{00000007-4C27-4978-8B10-F0ED685572FA}"/>
              </c:ext>
            </c:extLst>
          </c:dPt>
          <c:dPt>
            <c:idx val="4"/>
            <c:invertIfNegative val="0"/>
            <c:bubble3D val="0"/>
            <c:spPr>
              <a:solidFill>
                <a:srgbClr val="F4741E"/>
              </a:solidFill>
              <a:ln>
                <a:noFill/>
              </a:ln>
              <a:effectLst/>
            </c:spPr>
            <c:extLst>
              <c:ext xmlns:c16="http://schemas.microsoft.com/office/drawing/2014/chart" uri="{C3380CC4-5D6E-409C-BE32-E72D297353CC}">
                <c16:uniqueId val="{00000009-4C27-4978-8B10-F0ED685572FA}"/>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Jobs moving to cheaper markets</c:v>
                </c:pt>
                <c:pt idx="1">
                  <c:v>Automation</c:v>
                </c:pt>
                <c:pt idx="2">
                  <c:v>Lack of training/skills </c:v>
                </c:pt>
                <c:pt idx="3">
                  <c:v>Foreign competitors </c:v>
                </c:pt>
                <c:pt idx="4">
                  <c:v>Immigrants who work for less</c:v>
                </c:pt>
              </c:strCache>
            </c:strRef>
          </c:cat>
          <c:val>
            <c:numRef>
              <c:f>Sheet1!$B$2:$B$6</c:f>
              <c:numCache>
                <c:formatCode>0%</c:formatCode>
                <c:ptCount val="5"/>
                <c:pt idx="0">
                  <c:v>0.41</c:v>
                </c:pt>
                <c:pt idx="1">
                  <c:v>0.44</c:v>
                </c:pt>
                <c:pt idx="2">
                  <c:v>0.5</c:v>
                </c:pt>
                <c:pt idx="3">
                  <c:v>0.51</c:v>
                </c:pt>
                <c:pt idx="4">
                  <c:v>0.56000000000000005</c:v>
                </c:pt>
              </c:numCache>
            </c:numRef>
          </c:val>
          <c:extLst>
            <c:ext xmlns:c16="http://schemas.microsoft.com/office/drawing/2014/chart" uri="{C3380CC4-5D6E-409C-BE32-E72D297353CC}">
              <c16:uniqueId val="{00000000-D498-4D41-B25D-C39E542A356B}"/>
            </c:ext>
          </c:extLst>
        </c:ser>
        <c:dLbls>
          <c:showLegendKey val="0"/>
          <c:showVal val="0"/>
          <c:showCatName val="0"/>
          <c:showSerName val="0"/>
          <c:showPercent val="0"/>
          <c:showBubbleSize val="0"/>
        </c:dLbls>
        <c:gapWidth val="36"/>
        <c:axId val="-883565648"/>
        <c:axId val="-883036048"/>
      </c:barChart>
      <c:catAx>
        <c:axId val="-883565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883036048"/>
        <c:crosses val="autoZero"/>
        <c:auto val="1"/>
        <c:lblAlgn val="ctr"/>
        <c:lblOffset val="100"/>
        <c:noMultiLvlLbl val="0"/>
      </c:catAx>
      <c:valAx>
        <c:axId val="-883036048"/>
        <c:scaling>
          <c:orientation val="minMax"/>
        </c:scaling>
        <c:delete val="1"/>
        <c:axPos val="b"/>
        <c:numFmt formatCode="0%" sourceLinked="1"/>
        <c:majorTickMark val="none"/>
        <c:minorTickMark val="none"/>
        <c:tickLblPos val="nextTo"/>
        <c:crossAx val="-88356564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0"/>
        <c:ser>
          <c:idx val="0"/>
          <c:order val="0"/>
          <c:tx>
            <c:strRef>
              <c:f>Sheet1!$B$1</c:f>
              <c:strCache>
                <c:ptCount val="1"/>
                <c:pt idx="0">
                  <c:v>Sales</c:v>
                </c:pt>
              </c:strCache>
            </c:strRef>
          </c:tx>
          <c:dPt>
            <c:idx val="0"/>
            <c:bubble3D val="0"/>
            <c:spPr>
              <a:solidFill>
                <a:srgbClr val="000000"/>
              </a:solidFill>
            </c:spPr>
            <c:extLst>
              <c:ext xmlns:c16="http://schemas.microsoft.com/office/drawing/2014/chart" uri="{C3380CC4-5D6E-409C-BE32-E72D297353CC}">
                <c16:uniqueId val="{00000001-FD5B-43B0-A599-8B794175670A}"/>
              </c:ext>
            </c:extLst>
          </c:dPt>
          <c:dPt>
            <c:idx val="1"/>
            <c:bubble3D val="0"/>
            <c:spPr>
              <a:solidFill>
                <a:srgbClr val="45CFB4"/>
              </a:solidFill>
            </c:spPr>
            <c:extLst>
              <c:ext xmlns:c16="http://schemas.microsoft.com/office/drawing/2014/chart" uri="{C3380CC4-5D6E-409C-BE32-E72D297353CC}">
                <c16:uniqueId val="{00000003-FD5B-43B0-A599-8B794175670A}"/>
              </c:ext>
            </c:extLst>
          </c:dPt>
          <c:cat>
            <c:numRef>
              <c:f>Sheet1!$A$2:$A$3</c:f>
              <c:numCache>
                <c:formatCode>General</c:formatCode>
                <c:ptCount val="2"/>
              </c:numCache>
            </c:num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FD5B-43B0-A599-8B794175670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0"/>
        <c:ser>
          <c:idx val="0"/>
          <c:order val="0"/>
          <c:tx>
            <c:strRef>
              <c:f>Sheet1!$B$1</c:f>
              <c:strCache>
                <c:ptCount val="1"/>
                <c:pt idx="0">
                  <c:v>Sales</c:v>
                </c:pt>
              </c:strCache>
            </c:strRef>
          </c:tx>
          <c:spPr>
            <a:solidFill>
              <a:srgbClr val="0078FF"/>
            </a:solidFill>
          </c:spPr>
          <c:dPt>
            <c:idx val="0"/>
            <c:bubble3D val="0"/>
            <c:spPr>
              <a:solidFill>
                <a:srgbClr val="000000"/>
              </a:solidFill>
            </c:spPr>
            <c:extLst>
              <c:ext xmlns:c16="http://schemas.microsoft.com/office/drawing/2014/chart" uri="{C3380CC4-5D6E-409C-BE32-E72D297353CC}">
                <c16:uniqueId val="{00000001-FD5B-43B0-A599-8B794175670A}"/>
              </c:ext>
            </c:extLst>
          </c:dPt>
          <c:dPt>
            <c:idx val="1"/>
            <c:bubble3D val="0"/>
            <c:spPr>
              <a:solidFill>
                <a:srgbClr val="45CFB4"/>
              </a:solidFill>
            </c:spPr>
            <c:extLst>
              <c:ext xmlns:c16="http://schemas.microsoft.com/office/drawing/2014/chart" uri="{C3380CC4-5D6E-409C-BE32-E72D297353CC}">
                <c16:uniqueId val="{00000003-FD5B-43B0-A599-8B794175670A}"/>
              </c:ext>
            </c:extLst>
          </c:dPt>
          <c:cat>
            <c:numRef>
              <c:f>Sheet1!$A$2:$A$3</c:f>
              <c:numCache>
                <c:formatCode>General</c:formatCode>
                <c:ptCount val="2"/>
              </c:numCache>
            </c:numRef>
          </c:cat>
          <c:val>
            <c:numRef>
              <c:f>Sheet1!$B$2:$B$3</c:f>
              <c:numCache>
                <c:formatCode>General</c:formatCode>
                <c:ptCount val="2"/>
                <c:pt idx="0">
                  <c:v>35</c:v>
                </c:pt>
                <c:pt idx="1">
                  <c:v>65</c:v>
                </c:pt>
              </c:numCache>
            </c:numRef>
          </c:val>
          <c:extLst>
            <c:ext xmlns:c16="http://schemas.microsoft.com/office/drawing/2014/chart" uri="{C3380CC4-5D6E-409C-BE32-E72D297353CC}">
              <c16:uniqueId val="{00000004-FD5B-43B0-A599-8B794175670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2.9812031619532699E-2"/>
          <c:w val="0.83142314585506305"/>
          <c:h val="0.77446298241598699"/>
        </c:manualLayout>
      </c:layout>
      <c:barChart>
        <c:barDir val="col"/>
        <c:grouping val="clustered"/>
        <c:varyColors val="0"/>
        <c:ser>
          <c:idx val="0"/>
          <c:order val="0"/>
          <c:tx>
            <c:strRef>
              <c:f>Sheet1!$B$1</c:f>
              <c:strCache>
                <c:ptCount val="1"/>
                <c:pt idx="0">
                  <c:v>2016</c:v>
                </c:pt>
              </c:strCache>
            </c:strRef>
          </c:tx>
          <c:spPr>
            <a:solidFill>
              <a:srgbClr val="9FA9AD"/>
            </a:solidFill>
            <a:ln>
              <a:noFill/>
            </a:ln>
            <a:effectLst/>
          </c:spPr>
          <c:invertIfNegative val="0"/>
          <c:dLbls>
            <c:spPr>
              <a:noFill/>
              <a:ln>
                <a:noFill/>
              </a:ln>
              <a:effectLst/>
            </c:spPr>
            <c:txPr>
              <a:bodyPr wrap="square" lIns="38100" tIns="19050" rIns="38100" bIns="19050" anchor="ctr">
                <a:spAutoFit/>
              </a:bodyPr>
              <a:lstStyle/>
              <a:p>
                <a:pPr>
                  <a:defRPr sz="1200" b="1">
                    <a:solidFill>
                      <a:schemeClr val="bg1"/>
                    </a:solidFill>
                    <a:latin typeface="Helvetica Neue"/>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4"/>
                <c:pt idx="0">
                  <c:v>NGO</c:v>
                </c:pt>
                <c:pt idx="1">
                  <c:v>Business</c:v>
                </c:pt>
                <c:pt idx="2">
                  <c:v>Media</c:v>
                </c:pt>
                <c:pt idx="3">
                  <c:v>Government</c:v>
                </c:pt>
              </c:strCache>
            </c:strRef>
          </c:cat>
          <c:val>
            <c:numRef>
              <c:f>Sheet1!$B$2:$B$6</c:f>
              <c:numCache>
                <c:formatCode>General</c:formatCode>
                <c:ptCount val="4"/>
                <c:pt idx="0">
                  <c:v>50</c:v>
                </c:pt>
                <c:pt idx="1">
                  <c:v>46</c:v>
                </c:pt>
                <c:pt idx="2">
                  <c:v>36</c:v>
                </c:pt>
                <c:pt idx="3">
                  <c:v>36</c:v>
                </c:pt>
              </c:numCache>
            </c:numRef>
          </c:val>
          <c:extLst>
            <c:ext xmlns:c16="http://schemas.microsoft.com/office/drawing/2014/chart" uri="{C3380CC4-5D6E-409C-BE32-E72D297353CC}">
              <c16:uniqueId val="{00000005-B71F-41E0-8148-84516FBA0930}"/>
            </c:ext>
          </c:extLst>
        </c:ser>
        <c:ser>
          <c:idx val="1"/>
          <c:order val="1"/>
          <c:tx>
            <c:strRef>
              <c:f>Sheet1!$C$1</c:f>
              <c:strCache>
                <c:ptCount val="1"/>
                <c:pt idx="0">
                  <c:v>2017</c:v>
                </c:pt>
              </c:strCache>
            </c:strRef>
          </c:tx>
          <c:spPr>
            <a:solidFill>
              <a:srgbClr val="000000"/>
            </a:solidFill>
            <a:ln>
              <a:noFill/>
            </a:ln>
            <a:effectLst/>
          </c:spPr>
          <c:invertIfNegative val="0"/>
          <c:dLbls>
            <c:spPr>
              <a:noFill/>
              <a:ln>
                <a:noFill/>
              </a:ln>
              <a:effectLst/>
            </c:spPr>
            <c:txPr>
              <a:bodyPr wrap="square" lIns="38100" tIns="19050" rIns="38100" bIns="19050" anchor="ctr" anchorCtr="0">
                <a:spAutoFit/>
              </a:bodyPr>
              <a:lstStyle/>
              <a:p>
                <a:pPr algn="ctr">
                  <a:defRPr lang="en-GB" sz="1200" b="1" i="0" u="none" strike="noStrike" kern="1200" baseline="0">
                    <a:solidFill>
                      <a:schemeClr val="bg1"/>
                    </a:solidFill>
                    <a:latin typeface="Helvetica Neue"/>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4"/>
                <c:pt idx="0">
                  <c:v>NGO</c:v>
                </c:pt>
                <c:pt idx="1">
                  <c:v>Business</c:v>
                </c:pt>
                <c:pt idx="2">
                  <c:v>Media</c:v>
                </c:pt>
                <c:pt idx="3">
                  <c:v>Government</c:v>
                </c:pt>
              </c:strCache>
            </c:strRef>
          </c:cat>
          <c:val>
            <c:numRef>
              <c:f>Sheet1!$C$2:$C$6</c:f>
              <c:numCache>
                <c:formatCode>General</c:formatCode>
                <c:ptCount val="4"/>
                <c:pt idx="0">
                  <c:v>46</c:v>
                </c:pt>
                <c:pt idx="1">
                  <c:v>45</c:v>
                </c:pt>
                <c:pt idx="2">
                  <c:v>32</c:v>
                </c:pt>
                <c:pt idx="3">
                  <c:v>36</c:v>
                </c:pt>
              </c:numCache>
            </c:numRef>
          </c:val>
          <c:extLst>
            <c:ext xmlns:c16="http://schemas.microsoft.com/office/drawing/2014/chart" uri="{C3380CC4-5D6E-409C-BE32-E72D297353CC}">
              <c16:uniqueId val="{0000000A-B71F-41E0-8148-84516FBA0930}"/>
            </c:ext>
          </c:extLst>
        </c:ser>
        <c:ser>
          <c:idx val="2"/>
          <c:order val="2"/>
          <c:tx>
            <c:strRef>
              <c:f>Sheet1!$D$1</c:f>
              <c:strCache>
                <c:ptCount val="1"/>
                <c:pt idx="0">
                  <c:v>Jan-17</c:v>
                </c:pt>
              </c:strCache>
            </c:strRef>
          </c:tx>
          <c:spPr>
            <a:solidFill>
              <a:srgbClr val="143473"/>
            </a:solidFill>
            <a:ln>
              <a:noFill/>
            </a:ln>
          </c:spPr>
          <c:invertIfNegative val="0"/>
          <c:dLbls>
            <c:spPr>
              <a:noFill/>
              <a:ln>
                <a:noFill/>
              </a:ln>
              <a:effectLst/>
            </c:spPr>
            <c:txPr>
              <a:bodyPr wrap="square" lIns="38100" tIns="19050" rIns="38100" bIns="19050" anchor="ctr" anchorCtr="0">
                <a:spAutoFit/>
              </a:bodyPr>
              <a:lstStyle/>
              <a:p>
                <a:pPr algn="ctr">
                  <a:defRPr lang="en-GB" sz="1200" b="1" i="0" u="none" strike="noStrike" kern="1200" baseline="0">
                    <a:solidFill>
                      <a:schemeClr val="bg1"/>
                    </a:solidFill>
                    <a:latin typeface="Helvetica Neue"/>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4"/>
                <c:pt idx="0">
                  <c:v>NGO</c:v>
                </c:pt>
                <c:pt idx="1">
                  <c:v>Business</c:v>
                </c:pt>
                <c:pt idx="2">
                  <c:v>Media</c:v>
                </c:pt>
                <c:pt idx="3">
                  <c:v>Government</c:v>
                </c:pt>
              </c:strCache>
            </c:strRef>
          </c:cat>
          <c:val>
            <c:numRef>
              <c:f>Sheet1!$D$2:$D$6</c:f>
              <c:numCache>
                <c:formatCode>General</c:formatCode>
                <c:ptCount val="4"/>
                <c:pt idx="0">
                  <c:v>32</c:v>
                </c:pt>
                <c:pt idx="1">
                  <c:v>33</c:v>
                </c:pt>
                <c:pt idx="2">
                  <c:v>24</c:v>
                </c:pt>
                <c:pt idx="3">
                  <c:v>26</c:v>
                </c:pt>
              </c:numCache>
            </c:numRef>
          </c:val>
          <c:extLst>
            <c:ext xmlns:c16="http://schemas.microsoft.com/office/drawing/2014/chart" uri="{C3380CC4-5D6E-409C-BE32-E72D297353CC}">
              <c16:uniqueId val="{00000000-5FE4-4CB5-924F-A247625CE0FF}"/>
            </c:ext>
          </c:extLst>
        </c:ser>
        <c:dLbls>
          <c:dLblPos val="inEnd"/>
          <c:showLegendKey val="0"/>
          <c:showVal val="1"/>
          <c:showCatName val="0"/>
          <c:showSerName val="0"/>
          <c:showPercent val="0"/>
          <c:showBubbleSize val="0"/>
        </c:dLbls>
        <c:gapWidth val="210"/>
        <c:overlap val="-10"/>
        <c:axId val="-897672544"/>
        <c:axId val="-898029248"/>
      </c:barChart>
      <c:catAx>
        <c:axId val="-897672544"/>
        <c:scaling>
          <c:orientation val="minMax"/>
        </c:scaling>
        <c:delete val="1"/>
        <c:axPos val="b"/>
        <c:numFmt formatCode="General" sourceLinked="0"/>
        <c:majorTickMark val="out"/>
        <c:minorTickMark val="none"/>
        <c:tickLblPos val="nextTo"/>
        <c:crossAx val="-898029248"/>
        <c:crosses val="autoZero"/>
        <c:auto val="1"/>
        <c:lblAlgn val="ctr"/>
        <c:lblOffset val="100"/>
        <c:noMultiLvlLbl val="0"/>
      </c:catAx>
      <c:valAx>
        <c:axId val="-898029248"/>
        <c:scaling>
          <c:orientation val="minMax"/>
          <c:max val="70"/>
          <c:min val="0"/>
        </c:scaling>
        <c:delete val="1"/>
        <c:axPos val="l"/>
        <c:numFmt formatCode="General" sourceLinked="1"/>
        <c:majorTickMark val="out"/>
        <c:minorTickMark val="none"/>
        <c:tickLblPos val="nextTo"/>
        <c:crossAx val="-897672544"/>
        <c:crosses val="autoZero"/>
        <c:crossBetween val="between"/>
      </c:valAx>
      <c:spPr>
        <a:noFill/>
        <a:ln w="22225" cmpd="sng">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0"/>
        <c:ser>
          <c:idx val="0"/>
          <c:order val="0"/>
          <c:tx>
            <c:strRef>
              <c:f>Sheet1!$B$1</c:f>
              <c:strCache>
                <c:ptCount val="1"/>
                <c:pt idx="0">
                  <c:v>Column1</c:v>
                </c:pt>
              </c:strCache>
            </c:strRef>
          </c:tx>
          <c:dPt>
            <c:idx val="0"/>
            <c:bubble3D val="0"/>
            <c:spPr>
              <a:solidFill>
                <a:srgbClr val="000000"/>
              </a:solidFill>
            </c:spPr>
            <c:extLst>
              <c:ext xmlns:c16="http://schemas.microsoft.com/office/drawing/2014/chart" uri="{C3380CC4-5D6E-409C-BE32-E72D297353CC}">
                <c16:uniqueId val="{00000001-FD5B-43B0-A599-8B794175670A}"/>
              </c:ext>
            </c:extLst>
          </c:dPt>
          <c:dPt>
            <c:idx val="1"/>
            <c:bubble3D val="0"/>
            <c:spPr>
              <a:solidFill>
                <a:srgbClr val="45CFB4"/>
              </a:solidFill>
            </c:spPr>
            <c:extLst>
              <c:ext xmlns:c16="http://schemas.microsoft.com/office/drawing/2014/chart" uri="{C3380CC4-5D6E-409C-BE32-E72D297353CC}">
                <c16:uniqueId val="{00000003-FD5B-43B0-A599-8B794175670A}"/>
              </c:ext>
            </c:extLst>
          </c:dPt>
          <c:cat>
            <c:numRef>
              <c:f>Sheet1!$A$2:$A$3</c:f>
              <c:numCache>
                <c:formatCode>General</c:formatCode>
                <c:ptCount val="2"/>
              </c:numCache>
            </c:numRef>
          </c:cat>
          <c:val>
            <c:numRef>
              <c:f>Sheet1!$B$2:$B$3</c:f>
              <c:numCache>
                <c:formatCode>General</c:formatCode>
                <c:ptCount val="2"/>
                <c:pt idx="0">
                  <c:v>46</c:v>
                </c:pt>
                <c:pt idx="1">
                  <c:v>54</c:v>
                </c:pt>
              </c:numCache>
            </c:numRef>
          </c:val>
          <c:extLst>
            <c:ext xmlns:c16="http://schemas.microsoft.com/office/drawing/2014/chart" uri="{C3380CC4-5D6E-409C-BE32-E72D297353CC}">
              <c16:uniqueId val="{00000004-FD5B-43B0-A599-8B794175670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0"/>
        <c:ser>
          <c:idx val="0"/>
          <c:order val="0"/>
          <c:tx>
            <c:strRef>
              <c:f>Sheet1!$B$1</c:f>
              <c:strCache>
                <c:ptCount val="1"/>
                <c:pt idx="0">
                  <c:v>Column1</c:v>
                </c:pt>
              </c:strCache>
            </c:strRef>
          </c:tx>
          <c:dPt>
            <c:idx val="0"/>
            <c:bubble3D val="0"/>
            <c:spPr>
              <a:solidFill>
                <a:srgbClr val="000000"/>
              </a:solidFill>
            </c:spPr>
            <c:extLst>
              <c:ext xmlns:c16="http://schemas.microsoft.com/office/drawing/2014/chart" uri="{C3380CC4-5D6E-409C-BE32-E72D297353CC}">
                <c16:uniqueId val="{00000001-FD5B-43B0-A599-8B794175670A}"/>
              </c:ext>
            </c:extLst>
          </c:dPt>
          <c:dPt>
            <c:idx val="1"/>
            <c:bubble3D val="0"/>
            <c:spPr>
              <a:solidFill>
                <a:srgbClr val="45CFB4"/>
              </a:solidFill>
            </c:spPr>
            <c:extLst>
              <c:ext xmlns:c16="http://schemas.microsoft.com/office/drawing/2014/chart" uri="{C3380CC4-5D6E-409C-BE32-E72D297353CC}">
                <c16:uniqueId val="{00000003-FD5B-43B0-A599-8B794175670A}"/>
              </c:ext>
            </c:extLst>
          </c:dPt>
          <c:cat>
            <c:numRef>
              <c:f>Sheet1!$A$2:$A$3</c:f>
              <c:numCache>
                <c:formatCode>General</c:formatCode>
                <c:ptCount val="2"/>
              </c:numCache>
            </c:numRef>
          </c:cat>
          <c:val>
            <c:numRef>
              <c:f>Sheet1!$B$2:$B$3</c:f>
              <c:numCache>
                <c:formatCode>General</c:formatCode>
                <c:ptCount val="2"/>
                <c:pt idx="0">
                  <c:v>52</c:v>
                </c:pt>
                <c:pt idx="1">
                  <c:v>48</c:v>
                </c:pt>
              </c:numCache>
            </c:numRef>
          </c:val>
          <c:extLst>
            <c:ext xmlns:c16="http://schemas.microsoft.com/office/drawing/2014/chart" uri="{C3380CC4-5D6E-409C-BE32-E72D297353CC}">
              <c16:uniqueId val="{00000004-FD5B-43B0-A599-8B794175670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7.8745355610597506E-2"/>
          <c:w val="1"/>
          <c:h val="0.72552957984118904"/>
        </c:manualLayout>
      </c:layout>
      <c:barChart>
        <c:barDir val="col"/>
        <c:grouping val="clustered"/>
        <c:varyColors val="0"/>
        <c:ser>
          <c:idx val="0"/>
          <c:order val="0"/>
          <c:tx>
            <c:strRef>
              <c:f>Sheet1!$B$1</c:f>
              <c:strCache>
                <c:ptCount val="1"/>
                <c:pt idx="0">
                  <c:v>Low</c:v>
                </c:pt>
              </c:strCache>
            </c:strRef>
          </c:tx>
          <c:spPr>
            <a:solidFill>
              <a:srgbClr val="0078FF"/>
            </a:solidFill>
            <a:ln>
              <a:noFill/>
            </a:ln>
            <a:effectLst/>
          </c:spPr>
          <c:invertIfNegative val="0"/>
          <c:dLbls>
            <c:dLbl>
              <c:idx val="0"/>
              <c:layout>
                <c:manualLayout>
                  <c:x val="3.1132493977349701E-4"/>
                  <c:y val="-5.17830619525534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D8-4638-9AFD-CFA578AA76C6}"/>
                </c:ext>
              </c:extLst>
            </c:dLbl>
            <c:dLbl>
              <c:idx val="1"/>
              <c:layout>
                <c:manualLayout>
                  <c:x val="-2.2016437924749499E-3"/>
                  <c:y val="5.35709823845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D8-4638-9AFD-CFA578AA76C6}"/>
                </c:ext>
              </c:extLst>
            </c:dLbl>
            <c:dLbl>
              <c:idx val="2"/>
              <c:layout>
                <c:manualLayout>
                  <c:x val="-6.2746848085535999E-3"/>
                  <c:y val="3.74685934007968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D8-4638-9AFD-CFA578AA76C6}"/>
                </c:ext>
              </c:extLst>
            </c:dLbl>
            <c:dLbl>
              <c:idx val="3"/>
              <c:layout>
                <c:manualLayout>
                  <c:x val="-4.4674243856177498E-3"/>
                  <c:y val="8.88295966227034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D8-4638-9AFD-CFA578AA76C6}"/>
                </c:ext>
              </c:extLst>
            </c:dLbl>
            <c:dLbl>
              <c:idx val="5"/>
              <c:layout>
                <c:manualLayout>
                  <c:x val="-7.44570730936292E-3"/>
                  <c:y val="5.921973108180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6D8-4638-9AFD-CFA578AA76C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Helvetica Neue" charset="0"/>
                    <a:ea typeface="Helvetica Neue" charset="0"/>
                    <a:cs typeface="Helvetica Ne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NGO</c:v>
                </c:pt>
                <c:pt idx="1">
                  <c:v>Business</c:v>
                </c:pt>
                <c:pt idx="2">
                  <c:v>Media</c:v>
                </c:pt>
                <c:pt idx="3">
                  <c:v>Government</c:v>
                </c:pt>
              </c:strCache>
            </c:strRef>
          </c:cat>
          <c:val>
            <c:numRef>
              <c:f>Sheet1!$B$2:$B$5</c:f>
              <c:numCache>
                <c:formatCode>General</c:formatCode>
                <c:ptCount val="4"/>
                <c:pt idx="0">
                  <c:v>44</c:v>
                </c:pt>
                <c:pt idx="1">
                  <c:v>35</c:v>
                </c:pt>
                <c:pt idx="2">
                  <c:v>34</c:v>
                </c:pt>
                <c:pt idx="3">
                  <c:v>26</c:v>
                </c:pt>
              </c:numCache>
            </c:numRef>
          </c:val>
          <c:extLst>
            <c:ext xmlns:c16="http://schemas.microsoft.com/office/drawing/2014/chart" uri="{C3380CC4-5D6E-409C-BE32-E72D297353CC}">
              <c16:uniqueId val="{00000005-C6D8-4638-9AFD-CFA578AA76C6}"/>
            </c:ext>
          </c:extLst>
        </c:ser>
        <c:ser>
          <c:idx val="1"/>
          <c:order val="1"/>
          <c:tx>
            <c:strRef>
              <c:f>Sheet1!$C$1</c:f>
              <c:strCache>
                <c:ptCount val="1"/>
                <c:pt idx="0">
                  <c:v>Nat rep</c:v>
                </c:pt>
              </c:strCache>
            </c:strRef>
          </c:tx>
          <c:spPr>
            <a:solidFill>
              <a:srgbClr val="768489"/>
            </a:solidFill>
            <a:ln>
              <a:noFill/>
            </a:ln>
            <a:effectLst/>
          </c:spPr>
          <c:invertIfNegative val="0"/>
          <c:dPt>
            <c:idx val="0"/>
            <c:invertIfNegative val="0"/>
            <c:bubble3D val="0"/>
            <c:extLst>
              <c:ext xmlns:c16="http://schemas.microsoft.com/office/drawing/2014/chart" uri="{C3380CC4-5D6E-409C-BE32-E72D297353CC}">
                <c16:uniqueId val="{00000006-C6D8-4638-9AFD-CFA578AA76C6}"/>
              </c:ext>
            </c:extLst>
          </c:dPt>
          <c:dLbls>
            <c:dLbl>
              <c:idx val="0"/>
              <c:layout>
                <c:manualLayout>
                  <c:x val="-8.3181132248415499E-18"/>
                  <c:y val="-1.079861956229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D8-4638-9AFD-CFA578AA76C6}"/>
                </c:ext>
              </c:extLst>
            </c:dLbl>
            <c:dLbl>
              <c:idx val="1"/>
              <c:layout>
                <c:manualLayout>
                  <c:x val="0"/>
                  <c:y val="-1.3498274452868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D8-4638-9AFD-CFA578AA76C6}"/>
                </c:ext>
              </c:extLst>
            </c:dLbl>
            <c:dLbl>
              <c:idx val="2"/>
              <c:layout>
                <c:manualLayout>
                  <c:x val="-3.62976406533575E-3"/>
                  <c:y val="-5.39930978114736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6D8-4638-9AFD-CFA578AA76C6}"/>
                </c:ext>
              </c:extLst>
            </c:dLbl>
            <c:dLbl>
              <c:idx val="3"/>
              <c:layout>
                <c:manualLayout>
                  <c:x val="-2.6525858496363099E-3"/>
                  <c:y val="-2.15972391245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6D8-4638-9AFD-CFA578AA76C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Helvetica Neue" charset="0"/>
                    <a:ea typeface="Helvetica Neue" charset="0"/>
                    <a:cs typeface="Helvetica Ne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NGO</c:v>
                </c:pt>
                <c:pt idx="1">
                  <c:v>Business</c:v>
                </c:pt>
                <c:pt idx="2">
                  <c:v>Media</c:v>
                </c:pt>
                <c:pt idx="3">
                  <c:v>Government</c:v>
                </c:pt>
              </c:strCache>
            </c:strRef>
          </c:cat>
          <c:val>
            <c:numRef>
              <c:f>Sheet1!$C$2:$C$5</c:f>
              <c:numCache>
                <c:formatCode>General</c:formatCode>
                <c:ptCount val="4"/>
                <c:pt idx="0">
                  <c:v>44</c:v>
                </c:pt>
                <c:pt idx="1">
                  <c:v>43</c:v>
                </c:pt>
                <c:pt idx="2">
                  <c:v>32</c:v>
                </c:pt>
                <c:pt idx="3">
                  <c:v>37</c:v>
                </c:pt>
              </c:numCache>
            </c:numRef>
          </c:val>
          <c:extLst>
            <c:ext xmlns:c16="http://schemas.microsoft.com/office/drawing/2014/chart" uri="{C3380CC4-5D6E-409C-BE32-E72D297353CC}">
              <c16:uniqueId val="{0000000A-C6D8-4638-9AFD-CFA578AA76C6}"/>
            </c:ext>
          </c:extLst>
        </c:ser>
        <c:ser>
          <c:idx val="2"/>
          <c:order val="2"/>
          <c:tx>
            <c:strRef>
              <c:f>Sheet1!$D$1</c:f>
              <c:strCache>
                <c:ptCount val="1"/>
                <c:pt idx="0">
                  <c:v>High worth</c:v>
                </c:pt>
              </c:strCache>
            </c:strRef>
          </c:tx>
          <c:spPr>
            <a:solidFill>
              <a:srgbClr val="0006BA"/>
            </a:solidFill>
          </c:spPr>
          <c:invertIfNegative val="0"/>
          <c:dLbls>
            <c:spPr>
              <a:noFill/>
              <a:ln>
                <a:noFill/>
              </a:ln>
              <a:effectLst/>
            </c:spPr>
            <c:txPr>
              <a:bodyPr wrap="square" lIns="38100" tIns="19050" rIns="38100" bIns="19050" anchor="ctr" anchorCtr="0">
                <a:spAutoFit/>
              </a:bodyPr>
              <a:lstStyle/>
              <a:p>
                <a:pPr algn="ctr">
                  <a:defRPr lang="en-GB" sz="1400" b="1" i="0" u="none" strike="noStrike" kern="1200" baseline="0">
                    <a:solidFill>
                      <a:schemeClr val="tx1"/>
                    </a:solidFill>
                    <a:latin typeface="Helvetica Neue" charset="0"/>
                    <a:ea typeface="Helvetica Neue" charset="0"/>
                    <a:cs typeface="Helvetica Ne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NGO</c:v>
                </c:pt>
                <c:pt idx="1">
                  <c:v>Business</c:v>
                </c:pt>
                <c:pt idx="2">
                  <c:v>Media</c:v>
                </c:pt>
                <c:pt idx="3">
                  <c:v>Government</c:v>
                </c:pt>
              </c:strCache>
            </c:strRef>
          </c:cat>
          <c:val>
            <c:numRef>
              <c:f>Sheet1!$D$2:$D$5</c:f>
              <c:numCache>
                <c:formatCode>General</c:formatCode>
                <c:ptCount val="4"/>
                <c:pt idx="0">
                  <c:v>54</c:v>
                </c:pt>
                <c:pt idx="1">
                  <c:v>67</c:v>
                </c:pt>
                <c:pt idx="2">
                  <c:v>46</c:v>
                </c:pt>
                <c:pt idx="3">
                  <c:v>54</c:v>
                </c:pt>
              </c:numCache>
            </c:numRef>
          </c:val>
          <c:extLst>
            <c:ext xmlns:c16="http://schemas.microsoft.com/office/drawing/2014/chart" uri="{C3380CC4-5D6E-409C-BE32-E72D297353CC}">
              <c16:uniqueId val="{0000000B-C6D8-4638-9AFD-CFA578AA76C6}"/>
            </c:ext>
          </c:extLst>
        </c:ser>
        <c:dLbls>
          <c:showLegendKey val="0"/>
          <c:showVal val="1"/>
          <c:showCatName val="0"/>
          <c:showSerName val="0"/>
          <c:showPercent val="0"/>
          <c:showBubbleSize val="0"/>
        </c:dLbls>
        <c:gapWidth val="300"/>
        <c:overlap val="-10"/>
        <c:axId val="-915470544"/>
        <c:axId val="-916398144"/>
      </c:barChart>
      <c:catAx>
        <c:axId val="-915470544"/>
        <c:scaling>
          <c:orientation val="minMax"/>
        </c:scaling>
        <c:delete val="1"/>
        <c:axPos val="b"/>
        <c:numFmt formatCode="General" sourceLinked="0"/>
        <c:majorTickMark val="none"/>
        <c:minorTickMark val="none"/>
        <c:tickLblPos val="nextTo"/>
        <c:crossAx val="-916398144"/>
        <c:crosses val="autoZero"/>
        <c:auto val="1"/>
        <c:lblAlgn val="ctr"/>
        <c:lblOffset val="100"/>
        <c:noMultiLvlLbl val="0"/>
      </c:catAx>
      <c:valAx>
        <c:axId val="-916398144"/>
        <c:scaling>
          <c:orientation val="minMax"/>
          <c:max val="70"/>
          <c:min val="10"/>
        </c:scaling>
        <c:delete val="1"/>
        <c:axPos val="l"/>
        <c:numFmt formatCode="General" sourceLinked="1"/>
        <c:majorTickMark val="out"/>
        <c:minorTickMark val="none"/>
        <c:tickLblPos val="nextTo"/>
        <c:crossAx val="-915470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7.8745355610597506E-2"/>
          <c:w val="1"/>
          <c:h val="0.72552957984118904"/>
        </c:manualLayout>
      </c:layout>
      <c:barChart>
        <c:barDir val="col"/>
        <c:grouping val="clustered"/>
        <c:varyColors val="0"/>
        <c:ser>
          <c:idx val="0"/>
          <c:order val="0"/>
          <c:tx>
            <c:strRef>
              <c:f>Sheet1!$B$1</c:f>
              <c:strCache>
                <c:ptCount val="1"/>
                <c:pt idx="0">
                  <c:v>Low</c:v>
                </c:pt>
              </c:strCache>
            </c:strRef>
          </c:tx>
          <c:spPr>
            <a:solidFill>
              <a:srgbClr val="0078FF"/>
            </a:solidFill>
            <a:ln>
              <a:noFill/>
            </a:ln>
            <a:effectLst/>
          </c:spPr>
          <c:invertIfNegative val="0"/>
          <c:dLbls>
            <c:dLbl>
              <c:idx val="0"/>
              <c:layout>
                <c:manualLayout>
                  <c:x val="3.1132493977349701E-4"/>
                  <c:y val="-5.17830619525534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DC-4170-B71D-D0FCF3DF2F87}"/>
                </c:ext>
              </c:extLst>
            </c:dLbl>
            <c:dLbl>
              <c:idx val="1"/>
              <c:layout>
                <c:manualLayout>
                  <c:x val="-2.2016437924749499E-3"/>
                  <c:y val="5.35709823845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DC-4170-B71D-D0FCF3DF2F87}"/>
                </c:ext>
              </c:extLst>
            </c:dLbl>
            <c:dLbl>
              <c:idx val="2"/>
              <c:layout>
                <c:manualLayout>
                  <c:x val="-6.2746848085535999E-3"/>
                  <c:y val="3.74685934007968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DC-4170-B71D-D0FCF3DF2F87}"/>
                </c:ext>
              </c:extLst>
            </c:dLbl>
            <c:dLbl>
              <c:idx val="3"/>
              <c:layout>
                <c:manualLayout>
                  <c:x val="-4.4674243856177498E-3"/>
                  <c:y val="8.88295966227034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DC-4170-B71D-D0FCF3DF2F87}"/>
                </c:ext>
              </c:extLst>
            </c:dLbl>
            <c:dLbl>
              <c:idx val="5"/>
              <c:layout>
                <c:manualLayout>
                  <c:x val="-7.44570730936292E-3"/>
                  <c:y val="5.921973108180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1DC-4170-B71D-D0FCF3DF2F8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Helvetica Neue" charset="0"/>
                    <a:ea typeface="Helvetica Neue" charset="0"/>
                    <a:cs typeface="Helvetica Ne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NGO</c:v>
                </c:pt>
                <c:pt idx="1">
                  <c:v>Business</c:v>
                </c:pt>
                <c:pt idx="2">
                  <c:v>Media</c:v>
                </c:pt>
                <c:pt idx="3">
                  <c:v>Government</c:v>
                </c:pt>
              </c:strCache>
            </c:strRef>
          </c:cat>
          <c:val>
            <c:numRef>
              <c:f>Sheet1!$B$2:$B$5</c:f>
              <c:numCache>
                <c:formatCode>0</c:formatCode>
                <c:ptCount val="4"/>
                <c:pt idx="0">
                  <c:v>26</c:v>
                </c:pt>
                <c:pt idx="1">
                  <c:v>26.6</c:v>
                </c:pt>
                <c:pt idx="2">
                  <c:v>20.9</c:v>
                </c:pt>
                <c:pt idx="3">
                  <c:v>20.399999999999999</c:v>
                </c:pt>
              </c:numCache>
            </c:numRef>
          </c:val>
          <c:extLst>
            <c:ext xmlns:c16="http://schemas.microsoft.com/office/drawing/2014/chart" uri="{C3380CC4-5D6E-409C-BE32-E72D297353CC}">
              <c16:uniqueId val="{00000005-11DC-4170-B71D-D0FCF3DF2F87}"/>
            </c:ext>
          </c:extLst>
        </c:ser>
        <c:ser>
          <c:idx val="1"/>
          <c:order val="1"/>
          <c:tx>
            <c:strRef>
              <c:f>Sheet1!$C$1</c:f>
              <c:strCache>
                <c:ptCount val="1"/>
                <c:pt idx="0">
                  <c:v>Nat rep</c:v>
                </c:pt>
              </c:strCache>
            </c:strRef>
          </c:tx>
          <c:spPr>
            <a:solidFill>
              <a:srgbClr val="768489"/>
            </a:solidFill>
            <a:ln>
              <a:noFill/>
            </a:ln>
            <a:effectLst/>
          </c:spPr>
          <c:invertIfNegative val="0"/>
          <c:dPt>
            <c:idx val="0"/>
            <c:invertIfNegative val="0"/>
            <c:bubble3D val="0"/>
            <c:extLst>
              <c:ext xmlns:c16="http://schemas.microsoft.com/office/drawing/2014/chart" uri="{C3380CC4-5D6E-409C-BE32-E72D297353CC}">
                <c16:uniqueId val="{00000006-11DC-4170-B71D-D0FCF3DF2F87}"/>
              </c:ext>
            </c:extLst>
          </c:dPt>
          <c:dLbls>
            <c:dLbl>
              <c:idx val="0"/>
              <c:layout>
                <c:manualLayout>
                  <c:x val="-8.3181132248415499E-18"/>
                  <c:y val="-1.079861956229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1DC-4170-B71D-D0FCF3DF2F87}"/>
                </c:ext>
              </c:extLst>
            </c:dLbl>
            <c:dLbl>
              <c:idx val="1"/>
              <c:layout>
                <c:manualLayout>
                  <c:x val="0"/>
                  <c:y val="-1.3498274452868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DC-4170-B71D-D0FCF3DF2F87}"/>
                </c:ext>
              </c:extLst>
            </c:dLbl>
            <c:dLbl>
              <c:idx val="2"/>
              <c:layout>
                <c:manualLayout>
                  <c:x val="-3.62976406533575E-3"/>
                  <c:y val="-5.39930978114736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1DC-4170-B71D-D0FCF3DF2F87}"/>
                </c:ext>
              </c:extLst>
            </c:dLbl>
            <c:dLbl>
              <c:idx val="3"/>
              <c:layout>
                <c:manualLayout>
                  <c:x val="-2.6525858496363099E-3"/>
                  <c:y val="-2.15972391245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DC-4170-B71D-D0FCF3DF2F8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Helvetica Neue" charset="0"/>
                    <a:ea typeface="Helvetica Neue" charset="0"/>
                    <a:cs typeface="Helvetica Ne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NGO</c:v>
                </c:pt>
                <c:pt idx="1">
                  <c:v>Business</c:v>
                </c:pt>
                <c:pt idx="2">
                  <c:v>Media</c:v>
                </c:pt>
                <c:pt idx="3">
                  <c:v>Government</c:v>
                </c:pt>
              </c:strCache>
            </c:strRef>
          </c:cat>
          <c:val>
            <c:numRef>
              <c:f>Sheet1!$C$2:$C$5</c:f>
              <c:numCache>
                <c:formatCode>General</c:formatCode>
                <c:ptCount val="4"/>
                <c:pt idx="0">
                  <c:v>32</c:v>
                </c:pt>
                <c:pt idx="1">
                  <c:v>33</c:v>
                </c:pt>
                <c:pt idx="2">
                  <c:v>24</c:v>
                </c:pt>
                <c:pt idx="3">
                  <c:v>26</c:v>
                </c:pt>
              </c:numCache>
            </c:numRef>
          </c:val>
          <c:extLst>
            <c:ext xmlns:c16="http://schemas.microsoft.com/office/drawing/2014/chart" uri="{C3380CC4-5D6E-409C-BE32-E72D297353CC}">
              <c16:uniqueId val="{0000000A-11DC-4170-B71D-D0FCF3DF2F87}"/>
            </c:ext>
          </c:extLst>
        </c:ser>
        <c:ser>
          <c:idx val="2"/>
          <c:order val="2"/>
          <c:tx>
            <c:strRef>
              <c:f>Sheet1!$D$1</c:f>
              <c:strCache>
                <c:ptCount val="1"/>
                <c:pt idx="0">
                  <c:v>High worth</c:v>
                </c:pt>
              </c:strCache>
            </c:strRef>
          </c:tx>
          <c:spPr>
            <a:solidFill>
              <a:srgbClr val="0006BA"/>
            </a:solidFill>
          </c:spPr>
          <c:invertIfNegative val="0"/>
          <c:dLbls>
            <c:spPr>
              <a:noFill/>
              <a:ln>
                <a:noFill/>
              </a:ln>
              <a:effectLst/>
            </c:spPr>
            <c:txPr>
              <a:bodyPr wrap="square" lIns="38100" tIns="19050" rIns="38100" bIns="19050" anchor="ctr" anchorCtr="0">
                <a:spAutoFit/>
              </a:bodyPr>
              <a:lstStyle/>
              <a:p>
                <a:pPr algn="ctr">
                  <a:defRPr lang="en-GB" sz="1400" b="1" i="0" u="none" strike="noStrike" kern="1200" baseline="0">
                    <a:solidFill>
                      <a:schemeClr val="tx1"/>
                    </a:solidFill>
                    <a:latin typeface="Helvetica Neue" charset="0"/>
                    <a:ea typeface="Helvetica Neue" charset="0"/>
                    <a:cs typeface="Helvetica Neue"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NGO</c:v>
                </c:pt>
                <c:pt idx="1">
                  <c:v>Business</c:v>
                </c:pt>
                <c:pt idx="2">
                  <c:v>Media</c:v>
                </c:pt>
                <c:pt idx="3">
                  <c:v>Government</c:v>
                </c:pt>
              </c:strCache>
            </c:strRef>
          </c:cat>
          <c:val>
            <c:numRef>
              <c:f>Sheet1!$D$2:$D$5</c:f>
              <c:numCache>
                <c:formatCode>0</c:formatCode>
                <c:ptCount val="4"/>
                <c:pt idx="0">
                  <c:v>50.9</c:v>
                </c:pt>
                <c:pt idx="1">
                  <c:v>53.4</c:v>
                </c:pt>
                <c:pt idx="2">
                  <c:v>35.299999999999997</c:v>
                </c:pt>
                <c:pt idx="3">
                  <c:v>37.9</c:v>
                </c:pt>
              </c:numCache>
            </c:numRef>
          </c:val>
          <c:extLst>
            <c:ext xmlns:c16="http://schemas.microsoft.com/office/drawing/2014/chart" uri="{C3380CC4-5D6E-409C-BE32-E72D297353CC}">
              <c16:uniqueId val="{0000000B-11DC-4170-B71D-D0FCF3DF2F87}"/>
            </c:ext>
          </c:extLst>
        </c:ser>
        <c:dLbls>
          <c:showLegendKey val="0"/>
          <c:showVal val="1"/>
          <c:showCatName val="0"/>
          <c:showSerName val="0"/>
          <c:showPercent val="0"/>
          <c:showBubbleSize val="0"/>
        </c:dLbls>
        <c:gapWidth val="300"/>
        <c:overlap val="-10"/>
        <c:axId val="-898213584"/>
        <c:axId val="-893442032"/>
      </c:barChart>
      <c:catAx>
        <c:axId val="-898213584"/>
        <c:scaling>
          <c:orientation val="minMax"/>
        </c:scaling>
        <c:delete val="1"/>
        <c:axPos val="b"/>
        <c:numFmt formatCode="General" sourceLinked="0"/>
        <c:majorTickMark val="none"/>
        <c:minorTickMark val="none"/>
        <c:tickLblPos val="nextTo"/>
        <c:crossAx val="-893442032"/>
        <c:crosses val="autoZero"/>
        <c:auto val="1"/>
        <c:lblAlgn val="ctr"/>
        <c:lblOffset val="100"/>
        <c:noMultiLvlLbl val="0"/>
      </c:catAx>
      <c:valAx>
        <c:axId val="-893442032"/>
        <c:scaling>
          <c:orientation val="minMax"/>
          <c:max val="70"/>
          <c:min val="10"/>
        </c:scaling>
        <c:delete val="1"/>
        <c:axPos val="l"/>
        <c:numFmt formatCode="0" sourceLinked="1"/>
        <c:majorTickMark val="out"/>
        <c:minorTickMark val="none"/>
        <c:tickLblPos val="nextTo"/>
        <c:crossAx val="-898213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045766512450797E-2"/>
          <c:y val="2.6332988308982602E-2"/>
          <c:w val="0.96395423348754905"/>
          <c:h val="0.94206742572023805"/>
        </c:manualLayout>
      </c:layout>
      <c:barChart>
        <c:barDir val="col"/>
        <c:grouping val="clustered"/>
        <c:varyColors val="0"/>
        <c:ser>
          <c:idx val="0"/>
          <c:order val="0"/>
          <c:tx>
            <c:strRef>
              <c:f>Sheet1!$B$1</c:f>
              <c:strCache>
                <c:ptCount val="1"/>
                <c:pt idx="0">
                  <c:v>Gen Pop</c:v>
                </c:pt>
              </c:strCache>
            </c:strRef>
          </c:tx>
          <c:spPr>
            <a:solidFill>
              <a:srgbClr val="76848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Leave</c:v>
                </c:pt>
                <c:pt idx="1">
                  <c:v>Remain</c:v>
                </c:pt>
              </c:strCache>
            </c:strRef>
          </c:cat>
          <c:val>
            <c:numRef>
              <c:f>Sheet1!$B$2:$B$3</c:f>
              <c:numCache>
                <c:formatCode>General</c:formatCode>
                <c:ptCount val="2"/>
                <c:pt idx="0">
                  <c:v>50</c:v>
                </c:pt>
                <c:pt idx="1">
                  <c:v>49</c:v>
                </c:pt>
              </c:numCache>
            </c:numRef>
          </c:val>
          <c:extLst>
            <c:ext xmlns:c16="http://schemas.microsoft.com/office/drawing/2014/chart" uri="{C3380CC4-5D6E-409C-BE32-E72D297353CC}">
              <c16:uniqueId val="{00000000-26CF-4470-8A59-0A90C94D1E52}"/>
            </c:ext>
          </c:extLst>
        </c:ser>
        <c:ser>
          <c:idx val="1"/>
          <c:order val="1"/>
          <c:tx>
            <c:strRef>
              <c:f>Sheet1!$C$1</c:f>
              <c:strCache>
                <c:ptCount val="1"/>
                <c:pt idx="0">
                  <c:v>IP</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Leave</c:v>
                </c:pt>
                <c:pt idx="1">
                  <c:v>Remain</c:v>
                </c:pt>
              </c:strCache>
            </c:strRef>
          </c:cat>
          <c:val>
            <c:numRef>
              <c:f>Sheet1!$C$2:$C$3</c:f>
              <c:numCache>
                <c:formatCode>General</c:formatCode>
                <c:ptCount val="2"/>
                <c:pt idx="0">
                  <c:v>38</c:v>
                </c:pt>
                <c:pt idx="1">
                  <c:v>62</c:v>
                </c:pt>
              </c:numCache>
            </c:numRef>
          </c:val>
          <c:extLst>
            <c:ext xmlns:c16="http://schemas.microsoft.com/office/drawing/2014/chart" uri="{C3380CC4-5D6E-409C-BE32-E72D297353CC}">
              <c16:uniqueId val="{00000001-26CF-4470-8A59-0A90C94D1E52}"/>
            </c:ext>
          </c:extLst>
        </c:ser>
        <c:ser>
          <c:idx val="2"/>
          <c:order val="2"/>
          <c:tx>
            <c:strRef>
              <c:f>Sheet1!$D$1</c:f>
              <c:strCache>
                <c:ptCount val="1"/>
                <c:pt idx="0">
                  <c:v>MP</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Leave</c:v>
                </c:pt>
                <c:pt idx="1">
                  <c:v>Remain</c:v>
                </c:pt>
              </c:strCache>
            </c:strRef>
          </c:cat>
          <c:val>
            <c:numRef>
              <c:f>Sheet1!$D$2:$D$3</c:f>
              <c:numCache>
                <c:formatCode>General</c:formatCode>
                <c:ptCount val="2"/>
                <c:pt idx="0">
                  <c:v>51</c:v>
                </c:pt>
                <c:pt idx="1">
                  <c:v>48</c:v>
                </c:pt>
              </c:numCache>
            </c:numRef>
          </c:val>
          <c:extLst>
            <c:ext xmlns:c16="http://schemas.microsoft.com/office/drawing/2014/chart" uri="{C3380CC4-5D6E-409C-BE32-E72D297353CC}">
              <c16:uniqueId val="{00000002-26CF-4470-8A59-0A90C94D1E52}"/>
            </c:ext>
          </c:extLst>
        </c:ser>
        <c:dLbls>
          <c:dLblPos val="outEnd"/>
          <c:showLegendKey val="0"/>
          <c:showVal val="1"/>
          <c:showCatName val="0"/>
          <c:showSerName val="0"/>
          <c:showPercent val="0"/>
          <c:showBubbleSize val="0"/>
        </c:dLbls>
        <c:gapWidth val="219"/>
        <c:overlap val="-10"/>
        <c:axId val="-893691264"/>
        <c:axId val="-893749520"/>
      </c:barChart>
      <c:catAx>
        <c:axId val="-893691264"/>
        <c:scaling>
          <c:orientation val="minMax"/>
        </c:scaling>
        <c:delete val="1"/>
        <c:axPos val="b"/>
        <c:numFmt formatCode="General" sourceLinked="1"/>
        <c:majorTickMark val="none"/>
        <c:minorTickMark val="none"/>
        <c:tickLblPos val="nextTo"/>
        <c:crossAx val="-893749520"/>
        <c:crosses val="autoZero"/>
        <c:auto val="1"/>
        <c:lblAlgn val="ctr"/>
        <c:lblOffset val="100"/>
        <c:noMultiLvlLbl val="0"/>
      </c:catAx>
      <c:valAx>
        <c:axId val="-893749520"/>
        <c:scaling>
          <c:orientation val="minMax"/>
          <c:max val="100"/>
        </c:scaling>
        <c:delete val="1"/>
        <c:axPos val="l"/>
        <c:numFmt formatCode="General" sourceLinked="1"/>
        <c:majorTickMark val="out"/>
        <c:minorTickMark val="none"/>
        <c:tickLblPos val="nextTo"/>
        <c:crossAx val="-893691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045766512450797E-2"/>
          <c:y val="2.6332988308982602E-2"/>
          <c:w val="0.96395423348754905"/>
          <c:h val="0.94206742572023805"/>
        </c:manualLayout>
      </c:layout>
      <c:barChart>
        <c:barDir val="col"/>
        <c:grouping val="clustered"/>
        <c:varyColors val="0"/>
        <c:ser>
          <c:idx val="1"/>
          <c:order val="0"/>
          <c:tx>
            <c:strRef>
              <c:f>Sheet1!$C$1</c:f>
              <c:strCache>
                <c:ptCount val="1"/>
                <c:pt idx="0">
                  <c:v>Low Income</c:v>
                </c:pt>
              </c:strCache>
            </c:strRef>
          </c:tx>
          <c:spPr>
            <a:solidFill>
              <a:srgbClr val="0078F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Leave</c:v>
                </c:pt>
                <c:pt idx="1">
                  <c:v>Remain</c:v>
                </c:pt>
              </c:strCache>
            </c:strRef>
          </c:cat>
          <c:val>
            <c:numRef>
              <c:f>Sheet1!$C$2:$C$3</c:f>
              <c:numCache>
                <c:formatCode>General</c:formatCode>
                <c:ptCount val="2"/>
                <c:pt idx="0">
                  <c:v>61</c:v>
                </c:pt>
                <c:pt idx="1">
                  <c:v>39</c:v>
                </c:pt>
              </c:numCache>
            </c:numRef>
          </c:val>
          <c:extLst>
            <c:ext xmlns:c16="http://schemas.microsoft.com/office/drawing/2014/chart" uri="{C3380CC4-5D6E-409C-BE32-E72D297353CC}">
              <c16:uniqueId val="{00000001-26CF-4470-8A59-0A90C94D1E52}"/>
            </c:ext>
          </c:extLst>
        </c:ser>
        <c:ser>
          <c:idx val="0"/>
          <c:order val="1"/>
          <c:tx>
            <c:strRef>
              <c:f>Sheet1!$B$1</c:f>
              <c:strCache>
                <c:ptCount val="1"/>
                <c:pt idx="0">
                  <c:v>Gen Pop</c:v>
                </c:pt>
              </c:strCache>
            </c:strRef>
          </c:tx>
          <c:spPr>
            <a:solidFill>
              <a:srgbClr val="76848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Leave</c:v>
                </c:pt>
                <c:pt idx="1">
                  <c:v>Remain</c:v>
                </c:pt>
              </c:strCache>
            </c:strRef>
          </c:cat>
          <c:val>
            <c:numRef>
              <c:f>Sheet1!$B$2:$B$3</c:f>
              <c:numCache>
                <c:formatCode>General</c:formatCode>
                <c:ptCount val="2"/>
                <c:pt idx="0">
                  <c:v>50</c:v>
                </c:pt>
                <c:pt idx="1">
                  <c:v>49</c:v>
                </c:pt>
              </c:numCache>
            </c:numRef>
          </c:val>
          <c:extLst>
            <c:ext xmlns:c16="http://schemas.microsoft.com/office/drawing/2014/chart" uri="{C3380CC4-5D6E-409C-BE32-E72D297353CC}">
              <c16:uniqueId val="{00000000-26CF-4470-8A59-0A90C94D1E52}"/>
            </c:ext>
          </c:extLst>
        </c:ser>
        <c:ser>
          <c:idx val="2"/>
          <c:order val="2"/>
          <c:tx>
            <c:strRef>
              <c:f>Sheet1!$D$1</c:f>
              <c:strCache>
                <c:ptCount val="1"/>
                <c:pt idx="0">
                  <c:v>High net worth</c:v>
                </c:pt>
              </c:strCache>
            </c:strRef>
          </c:tx>
          <c:spPr>
            <a:solidFill>
              <a:srgbClr val="0006BA"/>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GB"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Leave</c:v>
                </c:pt>
                <c:pt idx="1">
                  <c:v>Remain</c:v>
                </c:pt>
              </c:strCache>
            </c:strRef>
          </c:cat>
          <c:val>
            <c:numRef>
              <c:f>Sheet1!$D$2:$D$3</c:f>
              <c:numCache>
                <c:formatCode>General</c:formatCode>
                <c:ptCount val="2"/>
                <c:pt idx="0">
                  <c:v>45</c:v>
                </c:pt>
                <c:pt idx="1">
                  <c:v>54</c:v>
                </c:pt>
              </c:numCache>
            </c:numRef>
          </c:val>
          <c:extLst>
            <c:ext xmlns:c16="http://schemas.microsoft.com/office/drawing/2014/chart" uri="{C3380CC4-5D6E-409C-BE32-E72D297353CC}">
              <c16:uniqueId val="{00000002-26CF-4470-8A59-0A90C94D1E52}"/>
            </c:ext>
          </c:extLst>
        </c:ser>
        <c:dLbls>
          <c:dLblPos val="outEnd"/>
          <c:showLegendKey val="0"/>
          <c:showVal val="1"/>
          <c:showCatName val="0"/>
          <c:showSerName val="0"/>
          <c:showPercent val="0"/>
          <c:showBubbleSize val="0"/>
        </c:dLbls>
        <c:gapWidth val="219"/>
        <c:overlap val="-10"/>
        <c:axId val="-893929504"/>
        <c:axId val="-893949152"/>
      </c:barChart>
      <c:catAx>
        <c:axId val="-893929504"/>
        <c:scaling>
          <c:orientation val="minMax"/>
        </c:scaling>
        <c:delete val="1"/>
        <c:axPos val="b"/>
        <c:numFmt formatCode="General" sourceLinked="1"/>
        <c:majorTickMark val="none"/>
        <c:minorTickMark val="none"/>
        <c:tickLblPos val="nextTo"/>
        <c:crossAx val="-893949152"/>
        <c:crosses val="autoZero"/>
        <c:auto val="1"/>
        <c:lblAlgn val="ctr"/>
        <c:lblOffset val="100"/>
        <c:noMultiLvlLbl val="0"/>
      </c:catAx>
      <c:valAx>
        <c:axId val="-893949152"/>
        <c:scaling>
          <c:orientation val="minMax"/>
          <c:max val="100"/>
        </c:scaling>
        <c:delete val="1"/>
        <c:axPos val="l"/>
        <c:numFmt formatCode="General" sourceLinked="1"/>
        <c:majorTickMark val="out"/>
        <c:minorTickMark val="none"/>
        <c:tickLblPos val="nextTo"/>
        <c:crossAx val="-893929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Sheet1!$C$1</c:f>
              <c:strCache>
                <c:ptCount val="1"/>
                <c:pt idx="0">
                  <c:v>Low Income</c:v>
                </c:pt>
              </c:strCache>
            </c:strRef>
          </c:tx>
          <c:spPr>
            <a:solidFill>
              <a:srgbClr val="0078FF"/>
            </a:solidFill>
          </c:spPr>
          <c:invertIfNegative val="0"/>
          <c:dPt>
            <c:idx val="3"/>
            <c:invertIfNegative val="0"/>
            <c:bubble3D val="0"/>
            <c:extLst>
              <c:ext xmlns:c16="http://schemas.microsoft.com/office/drawing/2014/chart" uri="{C3380CC4-5D6E-409C-BE32-E72D297353CC}">
                <c16:uniqueId val="{00000003-FA2C-48DC-9314-F7A31AEDC5B4}"/>
              </c:ext>
            </c:extLst>
          </c:dPt>
          <c:dPt>
            <c:idx val="4"/>
            <c:invertIfNegative val="0"/>
            <c:bubble3D val="0"/>
            <c:extLst>
              <c:ext xmlns:c16="http://schemas.microsoft.com/office/drawing/2014/chart" uri="{C3380CC4-5D6E-409C-BE32-E72D297353CC}">
                <c16:uniqueId val="{00000004-FA2C-48DC-9314-F7A31AEDC5B4}"/>
              </c:ext>
            </c:extLst>
          </c:dPt>
          <c:dPt>
            <c:idx val="5"/>
            <c:invertIfNegative val="0"/>
            <c:bubble3D val="0"/>
            <c:extLst>
              <c:ext xmlns:c16="http://schemas.microsoft.com/office/drawing/2014/chart" uri="{C3380CC4-5D6E-409C-BE32-E72D297353CC}">
                <c16:uniqueId val="{00000005-FA2C-48DC-9314-F7A31AEDC5B4}"/>
              </c:ext>
            </c:extLst>
          </c:dPt>
          <c:dPt>
            <c:idx val="6"/>
            <c:invertIfNegative val="0"/>
            <c:bubble3D val="0"/>
            <c:extLst>
              <c:ext xmlns:c16="http://schemas.microsoft.com/office/drawing/2014/chart" uri="{C3380CC4-5D6E-409C-BE32-E72D297353CC}">
                <c16:uniqueId val="{00000006-FA2C-48DC-9314-F7A31AEDC5B4}"/>
              </c:ext>
            </c:extLst>
          </c:dPt>
          <c:dPt>
            <c:idx val="7"/>
            <c:invertIfNegative val="0"/>
            <c:bubble3D val="0"/>
            <c:extLst>
              <c:ext xmlns:c16="http://schemas.microsoft.com/office/drawing/2014/chart" uri="{C3380CC4-5D6E-409C-BE32-E72D297353CC}">
                <c16:uniqueId val="{00000007-FA2C-48DC-9314-F7A31AEDC5B4}"/>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The referendum vote to leave the EU should be acted upon </c:v>
                </c:pt>
                <c:pt idx="1">
                  <c:v>The referendum vote to leave the EU should be ignored</c:v>
                </c:pt>
                <c:pt idx="2">
                  <c:v>There should be a second referendum </c:v>
                </c:pt>
              </c:strCache>
            </c:strRef>
          </c:cat>
          <c:val>
            <c:numRef>
              <c:f>Sheet1!$C$2:$C$4</c:f>
              <c:numCache>
                <c:formatCode>General</c:formatCode>
                <c:ptCount val="3"/>
                <c:pt idx="0">
                  <c:v>62</c:v>
                </c:pt>
                <c:pt idx="1">
                  <c:v>7</c:v>
                </c:pt>
                <c:pt idx="2">
                  <c:v>17</c:v>
                </c:pt>
              </c:numCache>
            </c:numRef>
          </c:val>
          <c:extLst>
            <c:ext xmlns:c16="http://schemas.microsoft.com/office/drawing/2014/chart" uri="{C3380CC4-5D6E-409C-BE32-E72D297353CC}">
              <c16:uniqueId val="{00000008-FA2C-48DC-9314-F7A31AEDC5B4}"/>
            </c:ext>
          </c:extLst>
        </c:ser>
        <c:ser>
          <c:idx val="2"/>
          <c:order val="1"/>
          <c:tx>
            <c:strRef>
              <c:f>Sheet1!$D$1</c:f>
              <c:strCache>
                <c:ptCount val="1"/>
                <c:pt idx="0">
                  <c:v>Gen pop</c:v>
                </c:pt>
              </c:strCache>
            </c:strRef>
          </c:tx>
          <c:spPr>
            <a:solidFill>
              <a:srgbClr val="768489"/>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The referendum vote to leave the EU should be acted upon </c:v>
                </c:pt>
                <c:pt idx="1">
                  <c:v>The referendum vote to leave the EU should be ignored</c:v>
                </c:pt>
                <c:pt idx="2">
                  <c:v>There should be a second referendum </c:v>
                </c:pt>
              </c:strCache>
            </c:strRef>
          </c:cat>
          <c:val>
            <c:numRef>
              <c:f>Sheet1!$D$2:$D$4</c:f>
              <c:numCache>
                <c:formatCode>0</c:formatCode>
                <c:ptCount val="3"/>
                <c:pt idx="0">
                  <c:v>57.6</c:v>
                </c:pt>
                <c:pt idx="1">
                  <c:v>8.9</c:v>
                </c:pt>
                <c:pt idx="2">
                  <c:v>22.3</c:v>
                </c:pt>
              </c:numCache>
            </c:numRef>
          </c:val>
          <c:extLst>
            <c:ext xmlns:c16="http://schemas.microsoft.com/office/drawing/2014/chart" uri="{C3380CC4-5D6E-409C-BE32-E72D297353CC}">
              <c16:uniqueId val="{0000000A-FA2C-48DC-9314-F7A31AEDC5B4}"/>
            </c:ext>
          </c:extLst>
        </c:ser>
        <c:ser>
          <c:idx val="1"/>
          <c:order val="2"/>
          <c:tx>
            <c:strRef>
              <c:f>Sheet1!$B$1</c:f>
              <c:strCache>
                <c:ptCount val="1"/>
                <c:pt idx="0">
                  <c:v>High Income</c:v>
                </c:pt>
              </c:strCache>
            </c:strRef>
          </c:tx>
          <c:spPr>
            <a:solidFill>
              <a:srgbClr val="0006BA"/>
            </a:solidFill>
            <a:ln>
              <a:noFill/>
            </a:ln>
            <a:effectLst/>
          </c:spPr>
          <c:invertIfNegative val="0"/>
          <c:dPt>
            <c:idx val="0"/>
            <c:invertIfNegative val="0"/>
            <c:bubble3D val="0"/>
            <c:extLst>
              <c:ext xmlns:c16="http://schemas.microsoft.com/office/drawing/2014/chart" uri="{C3380CC4-5D6E-409C-BE32-E72D297353CC}">
                <c16:uniqueId val="{00000005-9435-4395-8701-89F15D6B6A10}"/>
              </c:ext>
            </c:extLst>
          </c:dPt>
          <c:dPt>
            <c:idx val="1"/>
            <c:invertIfNegative val="0"/>
            <c:bubble3D val="0"/>
            <c:extLst>
              <c:ext xmlns:c16="http://schemas.microsoft.com/office/drawing/2014/chart" uri="{C3380CC4-5D6E-409C-BE32-E72D297353CC}">
                <c16:uniqueId val="{00000006-9435-4395-8701-89F15D6B6A10}"/>
              </c:ext>
            </c:extLst>
          </c:dPt>
          <c:dPt>
            <c:idx val="2"/>
            <c:invertIfNegative val="0"/>
            <c:bubble3D val="0"/>
            <c:extLst>
              <c:ext xmlns:c16="http://schemas.microsoft.com/office/drawing/2014/chart" uri="{C3380CC4-5D6E-409C-BE32-E72D297353CC}">
                <c16:uniqueId val="{00000007-9435-4395-8701-89F15D6B6A10}"/>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The referendum vote to leave the EU should be acted upon </c:v>
                </c:pt>
                <c:pt idx="1">
                  <c:v>The referendum vote to leave the EU should be ignored</c:v>
                </c:pt>
                <c:pt idx="2">
                  <c:v>There should be a second referendum </c:v>
                </c:pt>
              </c:strCache>
            </c:strRef>
          </c:cat>
          <c:val>
            <c:numRef>
              <c:f>Sheet1!$B$2:$B$4</c:f>
              <c:numCache>
                <c:formatCode>General</c:formatCode>
                <c:ptCount val="3"/>
                <c:pt idx="0">
                  <c:v>66</c:v>
                </c:pt>
                <c:pt idx="1">
                  <c:v>8</c:v>
                </c:pt>
                <c:pt idx="2">
                  <c:v>23</c:v>
                </c:pt>
              </c:numCache>
            </c:numRef>
          </c:val>
          <c:extLst>
            <c:ext xmlns:c16="http://schemas.microsoft.com/office/drawing/2014/chart" uri="{C3380CC4-5D6E-409C-BE32-E72D297353CC}">
              <c16:uniqueId val="{00000009-FA2C-48DC-9314-F7A31AEDC5B4}"/>
            </c:ext>
          </c:extLst>
        </c:ser>
        <c:dLbls>
          <c:dLblPos val="outEnd"/>
          <c:showLegendKey val="0"/>
          <c:showVal val="1"/>
          <c:showCatName val="0"/>
          <c:showSerName val="0"/>
          <c:showPercent val="0"/>
          <c:showBubbleSize val="0"/>
        </c:dLbls>
        <c:gapWidth val="143"/>
        <c:overlap val="-11"/>
        <c:axId val="-894010064"/>
        <c:axId val="-893990192"/>
      </c:barChart>
      <c:catAx>
        <c:axId val="-894010064"/>
        <c:scaling>
          <c:orientation val="minMax"/>
        </c:scaling>
        <c:delete val="0"/>
        <c:axPos val="b"/>
        <c:numFmt formatCode="General" sourceLinked="1"/>
        <c:majorTickMark val="none"/>
        <c:minorTickMark val="none"/>
        <c:tickLblPos val="nextTo"/>
        <c:spPr>
          <a:noFill/>
          <a:ln w="6350" cap="flat" cmpd="sng" algn="ctr">
            <a:solidFill>
              <a:srgbClr val="768489"/>
            </a:solidFill>
            <a:round/>
          </a:ln>
          <a:effectLst/>
        </c:spPr>
        <c:txPr>
          <a:bodyPr rot="-60000000" vert="horz"/>
          <a:lstStyle/>
          <a:p>
            <a:pPr>
              <a:defRPr/>
            </a:pPr>
            <a:endParaRPr lang="en-US"/>
          </a:p>
        </c:txPr>
        <c:crossAx val="-893990192"/>
        <c:crosses val="autoZero"/>
        <c:auto val="1"/>
        <c:lblAlgn val="ctr"/>
        <c:lblOffset val="100"/>
        <c:noMultiLvlLbl val="0"/>
      </c:catAx>
      <c:valAx>
        <c:axId val="-893990192"/>
        <c:scaling>
          <c:orientation val="minMax"/>
        </c:scaling>
        <c:delete val="1"/>
        <c:axPos val="l"/>
        <c:numFmt formatCode="General" sourceLinked="1"/>
        <c:majorTickMark val="none"/>
        <c:minorTickMark val="none"/>
        <c:tickLblPos val="nextTo"/>
        <c:crossAx val="-894010064"/>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a:latin typeface="Helvetica Neue"/>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Sheet1!$C$1</c:f>
              <c:strCache>
                <c:ptCount val="1"/>
                <c:pt idx="0">
                  <c:v>Low Income</c:v>
                </c:pt>
              </c:strCache>
            </c:strRef>
          </c:tx>
          <c:spPr>
            <a:solidFill>
              <a:srgbClr val="0078FF"/>
            </a:solidFill>
          </c:spPr>
          <c:invertIfNegative val="0"/>
          <c:dPt>
            <c:idx val="3"/>
            <c:invertIfNegative val="0"/>
            <c:bubble3D val="0"/>
            <c:extLst>
              <c:ext xmlns:c16="http://schemas.microsoft.com/office/drawing/2014/chart" uri="{C3380CC4-5D6E-409C-BE32-E72D297353CC}">
                <c16:uniqueId val="{00000003-FA2C-48DC-9314-F7A31AEDC5B4}"/>
              </c:ext>
            </c:extLst>
          </c:dPt>
          <c:dPt>
            <c:idx val="4"/>
            <c:invertIfNegative val="0"/>
            <c:bubble3D val="0"/>
            <c:extLst>
              <c:ext xmlns:c16="http://schemas.microsoft.com/office/drawing/2014/chart" uri="{C3380CC4-5D6E-409C-BE32-E72D297353CC}">
                <c16:uniqueId val="{00000004-FA2C-48DC-9314-F7A31AEDC5B4}"/>
              </c:ext>
            </c:extLst>
          </c:dPt>
          <c:dPt>
            <c:idx val="5"/>
            <c:invertIfNegative val="0"/>
            <c:bubble3D val="0"/>
            <c:extLst>
              <c:ext xmlns:c16="http://schemas.microsoft.com/office/drawing/2014/chart" uri="{C3380CC4-5D6E-409C-BE32-E72D297353CC}">
                <c16:uniqueId val="{00000005-FA2C-48DC-9314-F7A31AEDC5B4}"/>
              </c:ext>
            </c:extLst>
          </c:dPt>
          <c:dPt>
            <c:idx val="6"/>
            <c:invertIfNegative val="0"/>
            <c:bubble3D val="0"/>
            <c:extLst>
              <c:ext xmlns:c16="http://schemas.microsoft.com/office/drawing/2014/chart" uri="{C3380CC4-5D6E-409C-BE32-E72D297353CC}">
                <c16:uniqueId val="{00000006-FA2C-48DC-9314-F7A31AEDC5B4}"/>
              </c:ext>
            </c:extLst>
          </c:dPt>
          <c:dPt>
            <c:idx val="7"/>
            <c:invertIfNegative val="0"/>
            <c:bubble3D val="0"/>
            <c:extLst>
              <c:ext xmlns:c16="http://schemas.microsoft.com/office/drawing/2014/chart" uri="{C3380CC4-5D6E-409C-BE32-E72D297353CC}">
                <c16:uniqueId val="{00000007-FA2C-48DC-9314-F7A31AEDC5B4}"/>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More Confident</c:v>
                </c:pt>
                <c:pt idx="1">
                  <c:v>Perception of Future Unchanged</c:v>
                </c:pt>
                <c:pt idx="2">
                  <c:v>More Worried</c:v>
                </c:pt>
              </c:strCache>
            </c:strRef>
          </c:cat>
          <c:val>
            <c:numRef>
              <c:f>Sheet1!$C$2:$C$4</c:f>
              <c:numCache>
                <c:formatCode>0</c:formatCode>
                <c:ptCount val="3"/>
                <c:pt idx="0">
                  <c:v>33.299999999999997</c:v>
                </c:pt>
                <c:pt idx="1">
                  <c:v>29.9</c:v>
                </c:pt>
                <c:pt idx="2">
                  <c:v>29.5</c:v>
                </c:pt>
              </c:numCache>
            </c:numRef>
          </c:val>
          <c:extLst>
            <c:ext xmlns:c16="http://schemas.microsoft.com/office/drawing/2014/chart" uri="{C3380CC4-5D6E-409C-BE32-E72D297353CC}">
              <c16:uniqueId val="{00000008-FA2C-48DC-9314-F7A31AEDC5B4}"/>
            </c:ext>
          </c:extLst>
        </c:ser>
        <c:ser>
          <c:idx val="2"/>
          <c:order val="1"/>
          <c:tx>
            <c:strRef>
              <c:f>Sheet1!$D$1</c:f>
              <c:strCache>
                <c:ptCount val="1"/>
                <c:pt idx="0">
                  <c:v>Gen pop</c:v>
                </c:pt>
              </c:strCache>
            </c:strRef>
          </c:tx>
          <c:spPr>
            <a:solidFill>
              <a:srgbClr val="768489"/>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More Confident</c:v>
                </c:pt>
                <c:pt idx="1">
                  <c:v>Perception of Future Unchanged</c:v>
                </c:pt>
                <c:pt idx="2">
                  <c:v>More Worried</c:v>
                </c:pt>
              </c:strCache>
            </c:strRef>
          </c:cat>
          <c:val>
            <c:numRef>
              <c:f>Sheet1!$D$2:$D$4</c:f>
              <c:numCache>
                <c:formatCode>0</c:formatCode>
                <c:ptCount val="3"/>
                <c:pt idx="0">
                  <c:v>30.7</c:v>
                </c:pt>
                <c:pt idx="1">
                  <c:v>29</c:v>
                </c:pt>
                <c:pt idx="2">
                  <c:v>36</c:v>
                </c:pt>
              </c:numCache>
            </c:numRef>
          </c:val>
          <c:extLst>
            <c:ext xmlns:c16="http://schemas.microsoft.com/office/drawing/2014/chart" uri="{C3380CC4-5D6E-409C-BE32-E72D297353CC}">
              <c16:uniqueId val="{0000000A-FA2C-48DC-9314-F7A31AEDC5B4}"/>
            </c:ext>
          </c:extLst>
        </c:ser>
        <c:ser>
          <c:idx val="1"/>
          <c:order val="2"/>
          <c:tx>
            <c:strRef>
              <c:f>Sheet1!$B$1</c:f>
              <c:strCache>
                <c:ptCount val="1"/>
                <c:pt idx="0">
                  <c:v>High Income</c:v>
                </c:pt>
              </c:strCache>
            </c:strRef>
          </c:tx>
          <c:spPr>
            <a:solidFill>
              <a:srgbClr val="0006BA"/>
            </a:solidFill>
            <a:ln>
              <a:noFill/>
            </a:ln>
            <a:effectLst/>
          </c:spPr>
          <c:invertIfNegative val="0"/>
          <c:dPt>
            <c:idx val="0"/>
            <c:invertIfNegative val="0"/>
            <c:bubble3D val="0"/>
            <c:extLst>
              <c:ext xmlns:c16="http://schemas.microsoft.com/office/drawing/2014/chart" uri="{C3380CC4-5D6E-409C-BE32-E72D297353CC}">
                <c16:uniqueId val="{00000005-1E1D-4F82-9FB9-2D5C6F23D3A7}"/>
              </c:ext>
            </c:extLst>
          </c:dPt>
          <c:dPt>
            <c:idx val="1"/>
            <c:invertIfNegative val="0"/>
            <c:bubble3D val="0"/>
            <c:extLst>
              <c:ext xmlns:c16="http://schemas.microsoft.com/office/drawing/2014/chart" uri="{C3380CC4-5D6E-409C-BE32-E72D297353CC}">
                <c16:uniqueId val="{00000006-1E1D-4F82-9FB9-2D5C6F23D3A7}"/>
              </c:ext>
            </c:extLst>
          </c:dPt>
          <c:dPt>
            <c:idx val="2"/>
            <c:invertIfNegative val="0"/>
            <c:bubble3D val="0"/>
            <c:extLst>
              <c:ext xmlns:c16="http://schemas.microsoft.com/office/drawing/2014/chart" uri="{C3380CC4-5D6E-409C-BE32-E72D297353CC}">
                <c16:uniqueId val="{00000007-1E1D-4F82-9FB9-2D5C6F23D3A7}"/>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More Confident</c:v>
                </c:pt>
                <c:pt idx="1">
                  <c:v>Perception of Future Unchanged</c:v>
                </c:pt>
                <c:pt idx="2">
                  <c:v>More Worried</c:v>
                </c:pt>
              </c:strCache>
            </c:strRef>
          </c:cat>
          <c:val>
            <c:numRef>
              <c:f>Sheet1!$B$2:$B$4</c:f>
              <c:numCache>
                <c:formatCode>0</c:formatCode>
                <c:ptCount val="3"/>
                <c:pt idx="0">
                  <c:v>49.1</c:v>
                </c:pt>
                <c:pt idx="1">
                  <c:v>19.8</c:v>
                </c:pt>
                <c:pt idx="2">
                  <c:v>29.3</c:v>
                </c:pt>
              </c:numCache>
            </c:numRef>
          </c:val>
          <c:extLst>
            <c:ext xmlns:c16="http://schemas.microsoft.com/office/drawing/2014/chart" uri="{C3380CC4-5D6E-409C-BE32-E72D297353CC}">
              <c16:uniqueId val="{00000009-FA2C-48DC-9314-F7A31AEDC5B4}"/>
            </c:ext>
          </c:extLst>
        </c:ser>
        <c:dLbls>
          <c:dLblPos val="outEnd"/>
          <c:showLegendKey val="0"/>
          <c:showVal val="1"/>
          <c:showCatName val="0"/>
          <c:showSerName val="0"/>
          <c:showPercent val="0"/>
          <c:showBubbleSize val="0"/>
        </c:dLbls>
        <c:gapWidth val="143"/>
        <c:overlap val="-10"/>
        <c:axId val="-892501440"/>
        <c:axId val="-905174048"/>
      </c:barChart>
      <c:catAx>
        <c:axId val="-892501440"/>
        <c:scaling>
          <c:orientation val="minMax"/>
        </c:scaling>
        <c:delete val="0"/>
        <c:axPos val="b"/>
        <c:numFmt formatCode="General" sourceLinked="1"/>
        <c:majorTickMark val="none"/>
        <c:minorTickMark val="none"/>
        <c:tickLblPos val="nextTo"/>
        <c:spPr>
          <a:noFill/>
          <a:ln w="6350" cap="flat" cmpd="sng" algn="ctr">
            <a:solidFill>
              <a:srgbClr val="768489"/>
            </a:solidFill>
            <a:round/>
          </a:ln>
          <a:effectLst/>
        </c:spPr>
        <c:txPr>
          <a:bodyPr rot="-60000000" vert="horz"/>
          <a:lstStyle/>
          <a:p>
            <a:pPr>
              <a:defRPr/>
            </a:pPr>
            <a:endParaRPr lang="en-US"/>
          </a:p>
        </c:txPr>
        <c:crossAx val="-905174048"/>
        <c:crosses val="autoZero"/>
        <c:auto val="1"/>
        <c:lblAlgn val="ctr"/>
        <c:lblOffset val="100"/>
        <c:noMultiLvlLbl val="0"/>
      </c:catAx>
      <c:valAx>
        <c:axId val="-905174048"/>
        <c:scaling>
          <c:orientation val="minMax"/>
        </c:scaling>
        <c:delete val="1"/>
        <c:axPos val="l"/>
        <c:numFmt formatCode="0" sourceLinked="1"/>
        <c:majorTickMark val="none"/>
        <c:minorTickMark val="none"/>
        <c:tickLblPos val="nextTo"/>
        <c:crossAx val="-892501440"/>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a:latin typeface="Helvetica Neue"/>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drawings/drawing4.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drawings/drawing5.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drawings/drawing6.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drawings/drawing7.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drawings/drawing8.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drawings/drawing9.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579" cy="4975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447" y="0"/>
            <a:ext cx="2944579" cy="497556"/>
          </a:xfrm>
          <a:prstGeom prst="rect">
            <a:avLst/>
          </a:prstGeom>
        </p:spPr>
        <p:txBody>
          <a:bodyPr vert="horz" lIns="91440" tIns="45720" rIns="91440" bIns="45720" rtlCol="0"/>
          <a:lstStyle>
            <a:lvl1pPr algn="r">
              <a:defRPr sz="1200"/>
            </a:lvl1pPr>
          </a:lstStyle>
          <a:p>
            <a:fld id="{F1897F41-D41E-4006-B11C-CDC083D6C491}" type="datetimeFigureOut">
              <a:rPr lang="en-GB" smtClean="0"/>
              <a:t>24/01/2017</a:t>
            </a:fld>
            <a:endParaRPr lang="en-GB"/>
          </a:p>
        </p:txBody>
      </p:sp>
      <p:sp>
        <p:nvSpPr>
          <p:cNvPr id="4" name="Footer Placeholder 3"/>
          <p:cNvSpPr>
            <a:spLocks noGrp="1"/>
          </p:cNvSpPr>
          <p:nvPr>
            <p:ph type="ftr" sz="quarter" idx="2"/>
          </p:nvPr>
        </p:nvSpPr>
        <p:spPr>
          <a:xfrm>
            <a:off x="0" y="9433845"/>
            <a:ext cx="2944579" cy="4975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447" y="9433845"/>
            <a:ext cx="2944579" cy="497555"/>
          </a:xfrm>
          <a:prstGeom prst="rect">
            <a:avLst/>
          </a:prstGeom>
        </p:spPr>
        <p:txBody>
          <a:bodyPr vert="horz" lIns="91440" tIns="45720" rIns="91440" bIns="45720" rtlCol="0" anchor="b"/>
          <a:lstStyle>
            <a:lvl1pPr algn="r">
              <a:defRPr sz="1200"/>
            </a:lvl1pPr>
          </a:lstStyle>
          <a:p>
            <a:fld id="{5ABD848A-47F8-4324-A12B-1DA278F44CEF}" type="slidenum">
              <a:rPr lang="en-GB" smtClean="0"/>
              <a:t>‹#›</a:t>
            </a:fld>
            <a:endParaRPr lang="en-GB"/>
          </a:p>
        </p:txBody>
      </p:sp>
    </p:spTree>
    <p:extLst>
      <p:ext uri="{BB962C8B-B14F-4D97-AF65-F5344CB8AC3E}">
        <p14:creationId xmlns:p14="http://schemas.microsoft.com/office/powerpoint/2010/main" val="3607296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283" cy="498294"/>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3848644" y="1"/>
            <a:ext cx="2944283" cy="498294"/>
          </a:xfrm>
          <a:prstGeom prst="rect">
            <a:avLst/>
          </a:prstGeom>
        </p:spPr>
        <p:txBody>
          <a:bodyPr vert="horz" lIns="96653" tIns="48327" rIns="96653" bIns="48327" rtlCol="0"/>
          <a:lstStyle>
            <a:lvl1pPr algn="r">
              <a:defRPr sz="1200"/>
            </a:lvl1pPr>
          </a:lstStyle>
          <a:p>
            <a:fld id="{60F4DB25-35DF-42A8-8E82-778FD2DFF242}" type="datetimeFigureOut">
              <a:rPr lang="en-US" smtClean="0"/>
              <a:t>1/24/2017</a:t>
            </a:fld>
            <a:endParaRPr lang="en-US"/>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3108"/>
            <a:ext cx="2944283" cy="498293"/>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3848644" y="9433108"/>
            <a:ext cx="2944283" cy="498293"/>
          </a:xfrm>
          <a:prstGeom prst="rect">
            <a:avLst/>
          </a:prstGeom>
        </p:spPr>
        <p:txBody>
          <a:bodyPr vert="horz" lIns="96653" tIns="48327" rIns="96653" bIns="48327" rtlCol="0" anchor="b"/>
          <a:lstStyle>
            <a:lvl1pPr algn="r">
              <a:defRPr sz="1200"/>
            </a:lvl1pPr>
          </a:lstStyle>
          <a:p>
            <a:fld id="{4A90D007-7B23-4E5F-B8AC-88EDE111B43A}" type="slidenum">
              <a:rPr lang="en-US" smtClean="0"/>
              <a:t>‹#›</a:t>
            </a:fld>
            <a:endParaRPr lang="en-US"/>
          </a:p>
        </p:txBody>
      </p:sp>
    </p:spTree>
    <p:extLst>
      <p:ext uri="{BB962C8B-B14F-4D97-AF65-F5344CB8AC3E}">
        <p14:creationId xmlns:p14="http://schemas.microsoft.com/office/powerpoint/2010/main" val="3071687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09778">
              <a:defRPr/>
            </a:pPr>
            <a:fld id="{D4EEF4B3-DA67-E346-A7D6-352E14B6A47F}" type="slidenum">
              <a:rPr lang="en-US">
                <a:solidFill>
                  <a:prstClr val="black"/>
                </a:solidFill>
              </a:rPr>
              <a:pPr defTabSz="1009778">
                <a:defRPr/>
              </a:pPr>
              <a:t>2</a:t>
            </a:fld>
            <a:endParaRPr lang="en-US" dirty="0">
              <a:solidFill>
                <a:prstClr val="black"/>
              </a:solidFill>
            </a:endParaRPr>
          </a:p>
        </p:txBody>
      </p:sp>
    </p:spTree>
    <p:extLst>
      <p:ext uri="{BB962C8B-B14F-4D97-AF65-F5344CB8AC3E}">
        <p14:creationId xmlns:p14="http://schemas.microsoft.com/office/powerpoint/2010/main" val="1772617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10222">
              <a:defRPr/>
            </a:pPr>
            <a:fld id="{D4EEF4B3-DA67-E346-A7D6-352E14B6A47F}" type="slidenum">
              <a:rPr lang="en-US">
                <a:solidFill>
                  <a:prstClr val="black"/>
                </a:solidFill>
                <a:latin typeface="Calibri"/>
              </a:rPr>
              <a:pPr defTabSz="1010222">
                <a:defRPr/>
              </a:pPr>
              <a:t>11</a:t>
            </a:fld>
            <a:endParaRPr lang="en-US">
              <a:solidFill>
                <a:prstClr val="black"/>
              </a:solidFill>
              <a:latin typeface="Calibri"/>
            </a:endParaRPr>
          </a:p>
        </p:txBody>
      </p:sp>
    </p:spTree>
    <p:extLst>
      <p:ext uri="{BB962C8B-B14F-4D97-AF65-F5344CB8AC3E}">
        <p14:creationId xmlns:p14="http://schemas.microsoft.com/office/powerpoint/2010/main" val="1565642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85170"/>
            <a:endParaRPr lang="en-US" dirty="0"/>
          </a:p>
        </p:txBody>
      </p:sp>
      <p:sp>
        <p:nvSpPr>
          <p:cNvPr id="4" name="Slide Number Placeholder 3"/>
          <p:cNvSpPr>
            <a:spLocks noGrp="1"/>
          </p:cNvSpPr>
          <p:nvPr>
            <p:ph type="sldNum" sz="quarter" idx="10"/>
          </p:nvPr>
        </p:nvSpPr>
        <p:spPr/>
        <p:txBody>
          <a:bodyPr/>
          <a:lstStyle/>
          <a:p>
            <a:pPr defTabSz="1041162">
              <a:defRPr/>
            </a:pPr>
            <a:fld id="{D4EEF4B3-DA67-E346-A7D6-352E14B6A47F}" type="slidenum">
              <a:rPr lang="en-US">
                <a:solidFill>
                  <a:prstClr val="black"/>
                </a:solidFill>
                <a:latin typeface="Calibri"/>
              </a:rPr>
              <a:pPr defTabSz="1041162">
                <a:defRPr/>
              </a:pPr>
              <a:t>16</a:t>
            </a:fld>
            <a:endParaRPr lang="en-US">
              <a:solidFill>
                <a:prstClr val="black"/>
              </a:solidFill>
              <a:latin typeface="Calibri"/>
            </a:endParaRPr>
          </a:p>
        </p:txBody>
      </p:sp>
    </p:spTree>
    <p:extLst>
      <p:ext uri="{BB962C8B-B14F-4D97-AF65-F5344CB8AC3E}">
        <p14:creationId xmlns:p14="http://schemas.microsoft.com/office/powerpoint/2010/main" val="683776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85170"/>
            <a:endParaRPr lang="en-US" dirty="0"/>
          </a:p>
        </p:txBody>
      </p:sp>
      <p:sp>
        <p:nvSpPr>
          <p:cNvPr id="4" name="Slide Number Placeholder 3"/>
          <p:cNvSpPr>
            <a:spLocks noGrp="1"/>
          </p:cNvSpPr>
          <p:nvPr>
            <p:ph type="sldNum" sz="quarter" idx="10"/>
          </p:nvPr>
        </p:nvSpPr>
        <p:spPr/>
        <p:txBody>
          <a:bodyPr/>
          <a:lstStyle/>
          <a:p>
            <a:pPr defTabSz="1041162">
              <a:defRPr/>
            </a:pPr>
            <a:fld id="{D4EEF4B3-DA67-E346-A7D6-352E14B6A47F}" type="slidenum">
              <a:rPr lang="en-US">
                <a:solidFill>
                  <a:prstClr val="black"/>
                </a:solidFill>
                <a:latin typeface="Calibri"/>
              </a:rPr>
              <a:pPr defTabSz="1041162">
                <a:defRPr/>
              </a:pPr>
              <a:t>17</a:t>
            </a:fld>
            <a:endParaRPr lang="en-US">
              <a:solidFill>
                <a:prstClr val="black"/>
              </a:solidFill>
              <a:latin typeface="Calibri"/>
            </a:endParaRPr>
          </a:p>
        </p:txBody>
      </p:sp>
    </p:spTree>
    <p:extLst>
      <p:ext uri="{BB962C8B-B14F-4D97-AF65-F5344CB8AC3E}">
        <p14:creationId xmlns:p14="http://schemas.microsoft.com/office/powerpoint/2010/main" val="1148825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85170"/>
            <a:endParaRPr lang="en-US" dirty="0"/>
          </a:p>
        </p:txBody>
      </p:sp>
      <p:sp>
        <p:nvSpPr>
          <p:cNvPr id="4" name="Slide Number Placeholder 3"/>
          <p:cNvSpPr>
            <a:spLocks noGrp="1"/>
          </p:cNvSpPr>
          <p:nvPr>
            <p:ph type="sldNum" sz="quarter" idx="10"/>
          </p:nvPr>
        </p:nvSpPr>
        <p:spPr/>
        <p:txBody>
          <a:bodyPr/>
          <a:lstStyle/>
          <a:p>
            <a:pPr defTabSz="1041162">
              <a:defRPr/>
            </a:pPr>
            <a:fld id="{D4EEF4B3-DA67-E346-A7D6-352E14B6A47F}" type="slidenum">
              <a:rPr lang="en-US">
                <a:solidFill>
                  <a:prstClr val="black"/>
                </a:solidFill>
                <a:latin typeface="Calibri"/>
              </a:rPr>
              <a:pPr defTabSz="1041162">
                <a:defRPr/>
              </a:pPr>
              <a:t>18</a:t>
            </a:fld>
            <a:endParaRPr lang="en-US">
              <a:solidFill>
                <a:prstClr val="black"/>
              </a:solidFill>
              <a:latin typeface="Calibri"/>
            </a:endParaRPr>
          </a:p>
        </p:txBody>
      </p:sp>
    </p:spTree>
    <p:extLst>
      <p:ext uri="{BB962C8B-B14F-4D97-AF65-F5344CB8AC3E}">
        <p14:creationId xmlns:p14="http://schemas.microsoft.com/office/powerpoint/2010/main" val="1950861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85170"/>
            <a:endParaRPr lang="en-US" dirty="0"/>
          </a:p>
        </p:txBody>
      </p:sp>
      <p:sp>
        <p:nvSpPr>
          <p:cNvPr id="4" name="Slide Number Placeholder 3"/>
          <p:cNvSpPr>
            <a:spLocks noGrp="1"/>
          </p:cNvSpPr>
          <p:nvPr>
            <p:ph type="sldNum" sz="quarter" idx="10"/>
          </p:nvPr>
        </p:nvSpPr>
        <p:spPr/>
        <p:txBody>
          <a:bodyPr/>
          <a:lstStyle/>
          <a:p>
            <a:pPr defTabSz="1041162">
              <a:defRPr/>
            </a:pPr>
            <a:fld id="{D4EEF4B3-DA67-E346-A7D6-352E14B6A47F}" type="slidenum">
              <a:rPr lang="en-US">
                <a:solidFill>
                  <a:prstClr val="black"/>
                </a:solidFill>
                <a:latin typeface="Calibri"/>
              </a:rPr>
              <a:pPr defTabSz="1041162">
                <a:defRPr/>
              </a:pPr>
              <a:t>19</a:t>
            </a:fld>
            <a:endParaRPr lang="en-US">
              <a:solidFill>
                <a:prstClr val="black"/>
              </a:solidFill>
              <a:latin typeface="Calibri"/>
            </a:endParaRPr>
          </a:p>
        </p:txBody>
      </p:sp>
    </p:spTree>
    <p:extLst>
      <p:ext uri="{BB962C8B-B14F-4D97-AF65-F5344CB8AC3E}">
        <p14:creationId xmlns:p14="http://schemas.microsoft.com/office/powerpoint/2010/main" val="308017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4D87E70-AA67-423B-8E01-956B85B0ED62}" type="slidenum">
              <a:rPr lang="en-US" sz="800">
                <a:solidFill>
                  <a:srgbClr val="4BACC6"/>
                </a:solidFill>
              </a:rPr>
              <a:pPr/>
              <a:t>20</a:t>
            </a:fld>
            <a:endParaRPr lang="en-US" sz="800" dirty="0">
              <a:solidFill>
                <a:srgbClr val="4BACC6"/>
              </a:solidFill>
            </a:endParaRPr>
          </a:p>
        </p:txBody>
      </p:sp>
    </p:spTree>
    <p:extLst>
      <p:ext uri="{BB962C8B-B14F-4D97-AF65-F5344CB8AC3E}">
        <p14:creationId xmlns:p14="http://schemas.microsoft.com/office/powerpoint/2010/main" val="986665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4D87E70-AA67-423B-8E01-956B85B0ED62}" type="slidenum">
              <a:rPr lang="en-US" sz="800">
                <a:solidFill>
                  <a:srgbClr val="4BACC6"/>
                </a:solidFill>
              </a:rPr>
              <a:pPr/>
              <a:t>21</a:t>
            </a:fld>
            <a:endParaRPr lang="en-US" sz="800" dirty="0">
              <a:solidFill>
                <a:srgbClr val="4BACC6"/>
              </a:solidFill>
            </a:endParaRPr>
          </a:p>
        </p:txBody>
      </p:sp>
    </p:spTree>
    <p:extLst>
      <p:ext uri="{BB962C8B-B14F-4D97-AF65-F5344CB8AC3E}">
        <p14:creationId xmlns:p14="http://schemas.microsoft.com/office/powerpoint/2010/main" val="490603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85170">
              <a:defRPr/>
            </a:pPr>
            <a:r>
              <a:rPr lang="en-US" dirty="0"/>
              <a:t>1/5/17: CHECKED BY SA USING </a:t>
            </a:r>
            <a:r>
              <a:rPr lang="en-US" b="1" dirty="0"/>
              <a:t>ANNOTATED; </a:t>
            </a:r>
            <a:r>
              <a:rPr lang="en-US" dirty="0"/>
              <a:t>CALLOUTS CHECKED</a:t>
            </a:r>
          </a:p>
          <a:p>
            <a:pPr defTabSz="385170"/>
            <a:endParaRPr lang="en-US" dirty="0"/>
          </a:p>
        </p:txBody>
      </p:sp>
      <p:sp>
        <p:nvSpPr>
          <p:cNvPr id="4" name="Slide Number Placeholder 3"/>
          <p:cNvSpPr>
            <a:spLocks noGrp="1"/>
          </p:cNvSpPr>
          <p:nvPr>
            <p:ph type="sldNum" sz="quarter" idx="10"/>
          </p:nvPr>
        </p:nvSpPr>
        <p:spPr/>
        <p:txBody>
          <a:bodyPr/>
          <a:lstStyle/>
          <a:p>
            <a:pPr defTabSz="1041162">
              <a:defRPr/>
            </a:pPr>
            <a:fld id="{D4EEF4B3-DA67-E346-A7D6-352E14B6A47F}" type="slidenum">
              <a:rPr lang="en-US">
                <a:solidFill>
                  <a:prstClr val="black"/>
                </a:solidFill>
                <a:latin typeface="Calibri"/>
              </a:rPr>
              <a:pPr defTabSz="1041162">
                <a:defRPr/>
              </a:pPr>
              <a:t>22</a:t>
            </a:fld>
            <a:endParaRPr lang="en-US">
              <a:solidFill>
                <a:prstClr val="black"/>
              </a:solidFill>
              <a:latin typeface="Calibri"/>
            </a:endParaRPr>
          </a:p>
        </p:txBody>
      </p:sp>
    </p:spTree>
    <p:extLst>
      <p:ext uri="{BB962C8B-B14F-4D97-AF65-F5344CB8AC3E}">
        <p14:creationId xmlns:p14="http://schemas.microsoft.com/office/powerpoint/2010/main" val="106936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85170">
              <a:defRPr/>
            </a:pPr>
            <a:r>
              <a:rPr lang="en-US" dirty="0"/>
              <a:t>1/5/17: CHECKED BY SA USING </a:t>
            </a:r>
            <a:r>
              <a:rPr lang="en-US" b="1" dirty="0"/>
              <a:t>ANNOTATED; </a:t>
            </a:r>
            <a:r>
              <a:rPr lang="en-US" dirty="0"/>
              <a:t>CALLOUTS CHECKED</a:t>
            </a:r>
          </a:p>
          <a:p>
            <a:pPr defTabSz="385170"/>
            <a:endParaRPr lang="en-US" dirty="0"/>
          </a:p>
        </p:txBody>
      </p:sp>
      <p:sp>
        <p:nvSpPr>
          <p:cNvPr id="4" name="Slide Number Placeholder 3"/>
          <p:cNvSpPr>
            <a:spLocks noGrp="1"/>
          </p:cNvSpPr>
          <p:nvPr>
            <p:ph type="sldNum" sz="quarter" idx="10"/>
          </p:nvPr>
        </p:nvSpPr>
        <p:spPr/>
        <p:txBody>
          <a:bodyPr/>
          <a:lstStyle/>
          <a:p>
            <a:pPr defTabSz="1041162">
              <a:defRPr/>
            </a:pPr>
            <a:fld id="{D4EEF4B3-DA67-E346-A7D6-352E14B6A47F}" type="slidenum">
              <a:rPr lang="en-US">
                <a:solidFill>
                  <a:prstClr val="black"/>
                </a:solidFill>
                <a:latin typeface="Calibri"/>
              </a:rPr>
              <a:pPr defTabSz="1041162">
                <a:defRPr/>
              </a:pPr>
              <a:t>23</a:t>
            </a:fld>
            <a:endParaRPr lang="en-US">
              <a:solidFill>
                <a:prstClr val="black"/>
              </a:solidFill>
              <a:latin typeface="Calibri"/>
            </a:endParaRPr>
          </a:p>
        </p:txBody>
      </p:sp>
    </p:spTree>
    <p:extLst>
      <p:ext uri="{BB962C8B-B14F-4D97-AF65-F5344CB8AC3E}">
        <p14:creationId xmlns:p14="http://schemas.microsoft.com/office/powerpoint/2010/main" val="4252198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85170"/>
            <a:endParaRPr lang="en-US" dirty="0"/>
          </a:p>
        </p:txBody>
      </p:sp>
      <p:sp>
        <p:nvSpPr>
          <p:cNvPr id="4" name="Slide Number Placeholder 3"/>
          <p:cNvSpPr>
            <a:spLocks noGrp="1"/>
          </p:cNvSpPr>
          <p:nvPr>
            <p:ph type="sldNum" sz="quarter" idx="10"/>
          </p:nvPr>
        </p:nvSpPr>
        <p:spPr/>
        <p:txBody>
          <a:bodyPr/>
          <a:lstStyle/>
          <a:p>
            <a:pPr defTabSz="1041162">
              <a:defRPr/>
            </a:pPr>
            <a:fld id="{D4EEF4B3-DA67-E346-A7D6-352E14B6A47F}" type="slidenum">
              <a:rPr lang="en-US">
                <a:solidFill>
                  <a:prstClr val="black"/>
                </a:solidFill>
                <a:latin typeface="Calibri"/>
              </a:rPr>
              <a:pPr defTabSz="1041162">
                <a:defRPr/>
              </a:pPr>
              <a:t>24</a:t>
            </a:fld>
            <a:endParaRPr lang="en-US">
              <a:solidFill>
                <a:prstClr val="black"/>
              </a:solidFill>
              <a:latin typeface="Calibri"/>
            </a:endParaRPr>
          </a:p>
        </p:txBody>
      </p:sp>
    </p:spTree>
    <p:extLst>
      <p:ext uri="{BB962C8B-B14F-4D97-AF65-F5344CB8AC3E}">
        <p14:creationId xmlns:p14="http://schemas.microsoft.com/office/powerpoint/2010/main" val="196229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12/16:</a:t>
            </a:r>
            <a:r>
              <a:rPr lang="en-US" baseline="0" dirty="0"/>
              <a:t> UPDATED WITH RWE’S ESSAY TOPIC BY SA</a:t>
            </a:r>
          </a:p>
          <a:p>
            <a:endParaRPr lang="en-US" baseline="0" dirty="0"/>
          </a:p>
          <a:p>
            <a:r>
              <a:rPr lang="en-US" baseline="0" dirty="0"/>
              <a:t>Updated BUT may need to revisit.</a:t>
            </a:r>
            <a:endParaRPr lang="en-US" dirty="0"/>
          </a:p>
        </p:txBody>
      </p:sp>
      <p:sp>
        <p:nvSpPr>
          <p:cNvPr id="4" name="Slide Number Placeholder 3"/>
          <p:cNvSpPr>
            <a:spLocks noGrp="1"/>
          </p:cNvSpPr>
          <p:nvPr>
            <p:ph type="sldNum" sz="quarter" idx="10"/>
          </p:nvPr>
        </p:nvSpPr>
        <p:spPr/>
        <p:txBody>
          <a:bodyPr/>
          <a:lstStyle/>
          <a:p>
            <a:pPr defTabSz="1010222">
              <a:defRPr/>
            </a:pPr>
            <a:fld id="{D4EEF4B3-DA67-E346-A7D6-352E14B6A47F}" type="slidenum">
              <a:rPr lang="en-US">
                <a:solidFill>
                  <a:prstClr val="black"/>
                </a:solidFill>
                <a:latin typeface="Calibri"/>
              </a:rPr>
              <a:pPr defTabSz="1010222">
                <a:defRPr/>
              </a:pPr>
              <a:t>3</a:t>
            </a:fld>
            <a:endParaRPr lang="en-US" dirty="0">
              <a:solidFill>
                <a:prstClr val="black"/>
              </a:solidFill>
              <a:latin typeface="Calibri"/>
            </a:endParaRPr>
          </a:p>
        </p:txBody>
      </p:sp>
    </p:spTree>
    <p:extLst>
      <p:ext uri="{BB962C8B-B14F-4D97-AF65-F5344CB8AC3E}">
        <p14:creationId xmlns:p14="http://schemas.microsoft.com/office/powerpoint/2010/main" val="3198585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Notes: A retouched and gray-scale</a:t>
            </a:r>
            <a:r>
              <a:rPr lang="en-US" baseline="0" dirty="0"/>
              <a:t> version of http://forward.com/opinion/326547/are-french-jews-succumbing-to-marine-le-pens-xenophobic-siren-song/</a:t>
            </a:r>
          </a:p>
          <a:p>
            <a:endParaRPr lang="en-US" baseline="0" dirty="0"/>
          </a:p>
          <a:p>
            <a:r>
              <a:rPr lang="en-US" dirty="0">
                <a:solidFill>
                  <a:srgbClr val="FFFFFF"/>
                </a:solidFill>
              </a:rPr>
              <a:t>FAITH</a:t>
            </a:r>
          </a:p>
          <a:p>
            <a:endParaRPr lang="en-US" dirty="0">
              <a:solidFill>
                <a:srgbClr val="FFFFFF"/>
              </a:solidFill>
            </a:endParaRPr>
          </a:p>
          <a:p>
            <a:r>
              <a:rPr lang="en-US" dirty="0">
                <a:solidFill>
                  <a:srgbClr val="FFFFFF"/>
                </a:solidFill>
              </a:rPr>
              <a:t>The institutions of the government, the media, business and NGOs function together to form the bedrock of the societies in which we live and work. </a:t>
            </a:r>
          </a:p>
          <a:p>
            <a:endParaRPr lang="en-US" dirty="0">
              <a:solidFill>
                <a:srgbClr val="FFFFFF"/>
              </a:solidFill>
            </a:endParaRPr>
          </a:p>
          <a:p>
            <a:r>
              <a:rPr lang="en-US" dirty="0">
                <a:solidFill>
                  <a:srgbClr val="FFFFFF"/>
                </a:solidFill>
              </a:rPr>
              <a:t>When we lose trust in them, we risk also losing faith in the entire system.</a:t>
            </a:r>
          </a:p>
          <a:p>
            <a:endParaRPr lang="en-US" dirty="0"/>
          </a:p>
        </p:txBody>
      </p:sp>
      <p:sp>
        <p:nvSpPr>
          <p:cNvPr id="4" name="Slide Number Placeholder 3"/>
          <p:cNvSpPr>
            <a:spLocks noGrp="1"/>
          </p:cNvSpPr>
          <p:nvPr>
            <p:ph type="sldNum" sz="quarter" idx="10"/>
          </p:nvPr>
        </p:nvSpPr>
        <p:spPr/>
        <p:txBody>
          <a:bodyPr/>
          <a:lstStyle/>
          <a:p>
            <a:pPr defTabSz="1009778">
              <a:defRPr/>
            </a:pPr>
            <a:fld id="{D4EEF4B3-DA67-E346-A7D6-352E14B6A47F}" type="slidenum">
              <a:rPr lang="en-US">
                <a:solidFill>
                  <a:prstClr val="black"/>
                </a:solidFill>
                <a:latin typeface="Calibri"/>
              </a:rPr>
              <a:pPr defTabSz="1009778">
                <a:defRPr/>
              </a:pPr>
              <a:t>25</a:t>
            </a:fld>
            <a:endParaRPr lang="en-US" dirty="0">
              <a:solidFill>
                <a:prstClr val="black"/>
              </a:solidFill>
              <a:latin typeface="Calibri"/>
            </a:endParaRPr>
          </a:p>
        </p:txBody>
      </p:sp>
    </p:spTree>
    <p:extLst>
      <p:ext uri="{BB962C8B-B14F-4D97-AF65-F5344CB8AC3E}">
        <p14:creationId xmlns:p14="http://schemas.microsoft.com/office/powerpoint/2010/main" val="897468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checked and updated by Cody. Used SR to check on 12/9.</a:t>
            </a:r>
          </a:p>
          <a:p>
            <a:pPr defTabSz="954644">
              <a:defRPr/>
            </a:pPr>
            <a:r>
              <a:rPr lang="en-US" dirty="0"/>
              <a:t>CA:</a:t>
            </a:r>
            <a:r>
              <a:rPr lang="en-US" baseline="0" dirty="0"/>
              <a:t> Updated with new populism numbers run out of SR on 12/13.</a:t>
            </a:r>
          </a:p>
          <a:p>
            <a:pPr defTabSz="954644">
              <a:defRPr/>
            </a:pPr>
            <a:r>
              <a:rPr lang="en-US" sz="1300" dirty="0"/>
              <a:t>12/16: CHECKED BY SA WITH DATA FROM </a:t>
            </a:r>
            <a:r>
              <a:rPr lang="en-US" sz="1300" b="1" dirty="0"/>
              <a:t>SURVEY REPORTER</a:t>
            </a:r>
          </a:p>
          <a:p>
            <a:pPr defTabSz="954644">
              <a:defRPr/>
            </a:pPr>
            <a:endParaRPr lang="en-US" sz="1300" b="1" dirty="0"/>
          </a:p>
          <a:p>
            <a:pPr defTabSz="954644">
              <a:defRPr/>
            </a:pPr>
            <a:r>
              <a:rPr lang="en-US" sz="1300" b="1" dirty="0"/>
              <a:t>SLIDE NOTES: </a:t>
            </a:r>
            <a:r>
              <a:rPr lang="en-US" dirty="0">
                <a:solidFill>
                  <a:srgbClr val="FFFFFF"/>
                </a:solidFill>
              </a:rPr>
              <a:t>So far we have looked only at global averages. Drilling down at a country level, you see that there are 14 countries where the sense that the system is not working has become the prevailing sentiment among the general population. Note that this sentiment is specific to western-style democracies, with the most intense levels in Western Europe, Latin America, and the Anglo-Saxon countries.</a:t>
            </a:r>
          </a:p>
          <a:p>
            <a:pPr defTabSz="954644">
              <a:defRPr/>
            </a:pPr>
            <a:endParaRPr lang="en-US" dirty="0"/>
          </a:p>
        </p:txBody>
      </p:sp>
      <p:sp>
        <p:nvSpPr>
          <p:cNvPr id="4" name="Slide Number Placeholder 3"/>
          <p:cNvSpPr>
            <a:spLocks noGrp="1"/>
          </p:cNvSpPr>
          <p:nvPr>
            <p:ph type="sldNum" sz="quarter" idx="10"/>
          </p:nvPr>
        </p:nvSpPr>
        <p:spPr/>
        <p:txBody>
          <a:bodyPr/>
          <a:lstStyle/>
          <a:p>
            <a:pPr defTabSz="1010074">
              <a:defRPr/>
            </a:pPr>
            <a:fld id="{D4EEF4B3-DA67-E346-A7D6-352E14B6A47F}" type="slidenum">
              <a:rPr lang="en-US">
                <a:solidFill>
                  <a:prstClr val="black"/>
                </a:solidFill>
                <a:latin typeface="Calibri"/>
              </a:rPr>
              <a:pPr defTabSz="1010074">
                <a:defRPr/>
              </a:pPr>
              <a:t>26</a:t>
            </a:fld>
            <a:endParaRPr lang="en-US">
              <a:solidFill>
                <a:prstClr val="black"/>
              </a:solidFill>
              <a:latin typeface="Calibri"/>
            </a:endParaRPr>
          </a:p>
        </p:txBody>
      </p:sp>
    </p:spTree>
    <p:extLst>
      <p:ext uri="{BB962C8B-B14F-4D97-AF65-F5344CB8AC3E}">
        <p14:creationId xmlns:p14="http://schemas.microsoft.com/office/powerpoint/2010/main" val="529056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10517">
              <a:defRPr/>
            </a:pPr>
            <a:fld id="{D4EEF4B3-DA67-E346-A7D6-352E14B6A47F}" type="slidenum">
              <a:rPr lang="en-US">
                <a:solidFill>
                  <a:prstClr val="black"/>
                </a:solidFill>
                <a:latin typeface="Calibri"/>
              </a:rPr>
              <a:pPr defTabSz="1010517">
                <a:defRPr/>
              </a:pPr>
              <a:t>27</a:t>
            </a:fld>
            <a:endParaRPr lang="en-US">
              <a:solidFill>
                <a:prstClr val="black"/>
              </a:solidFill>
              <a:latin typeface="Calibri"/>
            </a:endParaRPr>
          </a:p>
        </p:txBody>
      </p:sp>
    </p:spTree>
    <p:extLst>
      <p:ext uri="{BB962C8B-B14F-4D97-AF65-F5344CB8AC3E}">
        <p14:creationId xmlns:p14="http://schemas.microsoft.com/office/powerpoint/2010/main" val="1958722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4785">
              <a:defRPr/>
            </a:pPr>
            <a:fld id="{1EB8828B-D100-43B5-AA20-0D01B5E501B2}" type="slidenum">
              <a:rPr lang="en-US">
                <a:solidFill>
                  <a:prstClr val="black"/>
                </a:solidFill>
                <a:latin typeface="Calibri" panose="020F0502020204030204"/>
              </a:rPr>
              <a:pPr defTabSz="954785">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05108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defTabSz="1028296">
              <a:defRPr/>
            </a:pPr>
            <a:fld id="{D75B766C-3B9B-4B7C-9CCF-46D401337615}" type="slidenum">
              <a:rPr lang="en-US" sz="1300">
                <a:solidFill>
                  <a:prstClr val="black"/>
                </a:solidFill>
                <a:latin typeface="Calibri" panose="020F0502020204030204"/>
              </a:rPr>
              <a:pPr defTabSz="1028296">
                <a:defRPr/>
              </a:pPr>
              <a:t>29</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716847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78453">
              <a:defRPr/>
            </a:pPr>
            <a:r>
              <a:rPr lang="en-US" dirty="0"/>
              <a:t>Trust</a:t>
            </a:r>
            <a:r>
              <a:rPr lang="en-US" baseline="0" dirty="0"/>
              <a:t> in institutions is literally evaporating… </a:t>
            </a:r>
            <a:r>
              <a:rPr lang="en-US" dirty="0"/>
              <a:t>So what do this year’s results tell us about the state of trust in 2016?</a:t>
            </a:r>
          </a:p>
          <a:p>
            <a:pPr defTabSz="378453">
              <a:defRPr/>
            </a:pPr>
            <a:r>
              <a:rPr lang="en-US" dirty="0"/>
              <a:t>(Image</a:t>
            </a:r>
            <a:r>
              <a:rPr lang="en-US" baseline="0" dirty="0"/>
              <a:t> Source: A cropped and gray-scaled retouch of Wikipedia https://upload.wikimedia.org/wikipedia/commons/2/27/Capitol_Building_Full_View.jpg)</a:t>
            </a:r>
            <a:endParaRPr lang="en-US" dirty="0"/>
          </a:p>
          <a:p>
            <a:endParaRPr lang="en-US" dirty="0"/>
          </a:p>
        </p:txBody>
      </p:sp>
      <p:sp>
        <p:nvSpPr>
          <p:cNvPr id="4" name="Slide Number Placeholder 3"/>
          <p:cNvSpPr>
            <a:spLocks noGrp="1"/>
          </p:cNvSpPr>
          <p:nvPr>
            <p:ph type="sldNum" sz="quarter" idx="10"/>
          </p:nvPr>
        </p:nvSpPr>
        <p:spPr/>
        <p:txBody>
          <a:bodyPr/>
          <a:lstStyle/>
          <a:p>
            <a:pPr defTabSz="1009926">
              <a:defRPr/>
            </a:pPr>
            <a:fld id="{D4EEF4B3-DA67-E346-A7D6-352E14B6A47F}" type="slidenum">
              <a:rPr lang="en-US">
                <a:solidFill>
                  <a:prstClr val="black"/>
                </a:solidFill>
                <a:latin typeface="Calibri"/>
              </a:rPr>
              <a:pPr defTabSz="1009926">
                <a:defRPr/>
              </a:pPr>
              <a:t>30</a:t>
            </a:fld>
            <a:endParaRPr lang="en-US" dirty="0">
              <a:solidFill>
                <a:prstClr val="black"/>
              </a:solidFill>
              <a:latin typeface="Calibri"/>
            </a:endParaRPr>
          </a:p>
        </p:txBody>
      </p:sp>
    </p:spTree>
    <p:extLst>
      <p:ext uri="{BB962C8B-B14F-4D97-AF65-F5344CB8AC3E}">
        <p14:creationId xmlns:p14="http://schemas.microsoft.com/office/powerpoint/2010/main" val="2266422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92164" rtl="0" eaLnBrk="1" fontAlgn="auto" latinLnBrk="0" hangingPunct="1">
              <a:lnSpc>
                <a:spcPct val="100000"/>
              </a:lnSpc>
              <a:spcBef>
                <a:spcPts val="0"/>
              </a:spcBef>
              <a:spcAft>
                <a:spcPts val="0"/>
              </a:spcAft>
              <a:buClrTx/>
              <a:buSzTx/>
              <a:buFontTx/>
              <a:buNone/>
              <a:tabLst/>
              <a:defRPr/>
            </a:pPr>
            <a:fld id="{D4EEF4B3-DA67-E346-A7D6-352E14B6A4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9216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1998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69332">
              <a:defRPr/>
            </a:pPr>
            <a:endParaRPr lang="en-US" baseline="0" dirty="0"/>
          </a:p>
        </p:txBody>
      </p:sp>
      <p:sp>
        <p:nvSpPr>
          <p:cNvPr id="4" name="Slide Number Placeholder 3"/>
          <p:cNvSpPr>
            <a:spLocks noGrp="1"/>
          </p:cNvSpPr>
          <p:nvPr>
            <p:ph type="sldNum" sz="quarter" idx="10"/>
          </p:nvPr>
        </p:nvSpPr>
        <p:spPr/>
        <p:txBody>
          <a:bodyPr/>
          <a:lstStyle/>
          <a:p>
            <a:pPr defTabSz="985586">
              <a:defRPr/>
            </a:pPr>
            <a:fld id="{64D87E70-AA67-423B-8E01-956B85B0ED62}" type="slidenum">
              <a:rPr lang="en-US" sz="800">
                <a:solidFill>
                  <a:srgbClr val="4BACC6"/>
                </a:solidFill>
              </a:rPr>
              <a:pPr defTabSz="985586">
                <a:defRPr/>
              </a:pPr>
              <a:t>32</a:t>
            </a:fld>
            <a:endParaRPr lang="en-US" sz="800" dirty="0">
              <a:solidFill>
                <a:srgbClr val="4BACC6"/>
              </a:solidFill>
            </a:endParaRPr>
          </a:p>
        </p:txBody>
      </p:sp>
    </p:spTree>
    <p:extLst>
      <p:ext uri="{BB962C8B-B14F-4D97-AF65-F5344CB8AC3E}">
        <p14:creationId xmlns:p14="http://schemas.microsoft.com/office/powerpoint/2010/main" val="2057656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54785">
              <a:defRPr/>
            </a:pPr>
            <a:fld id="{1EB8828B-D100-43B5-AA20-0D01B5E501B2}" type="slidenum">
              <a:rPr lang="en-US">
                <a:solidFill>
                  <a:prstClr val="black"/>
                </a:solidFill>
                <a:latin typeface="Calibri" panose="020F0502020204030204"/>
              </a:rPr>
              <a:pPr defTabSz="954785">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49141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Notes: A retouched and gray-scale</a:t>
            </a:r>
            <a:r>
              <a:rPr lang="en-US" baseline="0" dirty="0"/>
              <a:t> version of http://forward.com/opinion/326547/are-french-jews-succumbing-to-marine-le-pens-xenophobic-siren-song/</a:t>
            </a:r>
          </a:p>
          <a:p>
            <a:endParaRPr lang="en-US" baseline="0" dirty="0"/>
          </a:p>
          <a:p>
            <a:r>
              <a:rPr lang="en-US" dirty="0">
                <a:solidFill>
                  <a:srgbClr val="FFFFFF"/>
                </a:solidFill>
              </a:rPr>
              <a:t>FAITH</a:t>
            </a:r>
          </a:p>
          <a:p>
            <a:endParaRPr lang="en-US" dirty="0">
              <a:solidFill>
                <a:srgbClr val="FFFFFF"/>
              </a:solidFill>
            </a:endParaRPr>
          </a:p>
          <a:p>
            <a:r>
              <a:rPr lang="en-US" dirty="0">
                <a:solidFill>
                  <a:srgbClr val="FFFFFF"/>
                </a:solidFill>
              </a:rPr>
              <a:t>The institutions of the government, the media, business and NGOs function together to form the bedrock of the societies in which we live and work. </a:t>
            </a:r>
          </a:p>
          <a:p>
            <a:endParaRPr lang="en-US" dirty="0">
              <a:solidFill>
                <a:srgbClr val="FFFFFF"/>
              </a:solidFill>
            </a:endParaRPr>
          </a:p>
          <a:p>
            <a:r>
              <a:rPr lang="en-US" dirty="0">
                <a:solidFill>
                  <a:srgbClr val="FFFFFF"/>
                </a:solidFill>
              </a:rPr>
              <a:t>When we lose trust in them, we risk also losing faith in the entire system.</a:t>
            </a:r>
          </a:p>
          <a:p>
            <a:endParaRPr lang="en-US" dirty="0"/>
          </a:p>
        </p:txBody>
      </p:sp>
      <p:sp>
        <p:nvSpPr>
          <p:cNvPr id="4" name="Slide Number Placeholder 3"/>
          <p:cNvSpPr>
            <a:spLocks noGrp="1"/>
          </p:cNvSpPr>
          <p:nvPr>
            <p:ph type="sldNum" sz="quarter" idx="10"/>
          </p:nvPr>
        </p:nvSpPr>
        <p:spPr/>
        <p:txBody>
          <a:bodyPr/>
          <a:lstStyle/>
          <a:p>
            <a:pPr defTabSz="1009778">
              <a:defRPr/>
            </a:pPr>
            <a:fld id="{D4EEF4B3-DA67-E346-A7D6-352E14B6A47F}" type="slidenum">
              <a:rPr lang="en-US">
                <a:solidFill>
                  <a:prstClr val="black"/>
                </a:solidFill>
                <a:latin typeface="Calibri"/>
              </a:rPr>
              <a:pPr defTabSz="1009778">
                <a:defRPr/>
              </a:pPr>
              <a:t>35</a:t>
            </a:fld>
            <a:endParaRPr lang="en-US" dirty="0">
              <a:solidFill>
                <a:prstClr val="black"/>
              </a:solidFill>
              <a:latin typeface="Calibri"/>
            </a:endParaRPr>
          </a:p>
        </p:txBody>
      </p:sp>
    </p:spTree>
    <p:extLst>
      <p:ext uri="{BB962C8B-B14F-4D97-AF65-F5344CB8AC3E}">
        <p14:creationId xmlns:p14="http://schemas.microsoft.com/office/powerpoint/2010/main" val="178715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12/16: CHECKED BY SA USING </a:t>
            </a:r>
            <a:r>
              <a:rPr lang="en-US" sz="1300" b="1" dirty="0"/>
              <a:t>TABLES</a:t>
            </a:r>
            <a:endParaRPr lang="en-US" dirty="0"/>
          </a:p>
        </p:txBody>
      </p:sp>
      <p:sp>
        <p:nvSpPr>
          <p:cNvPr id="4" name="Slide Number Placeholder 3"/>
          <p:cNvSpPr>
            <a:spLocks noGrp="1"/>
          </p:cNvSpPr>
          <p:nvPr>
            <p:ph type="sldNum" sz="quarter" idx="10"/>
          </p:nvPr>
        </p:nvSpPr>
        <p:spPr/>
        <p:txBody>
          <a:bodyPr/>
          <a:lstStyle/>
          <a:p>
            <a:pPr defTabSz="991240">
              <a:defRPr/>
            </a:pPr>
            <a:fld id="{D4EEF4B3-DA67-E346-A7D6-352E14B6A47F}" type="slidenum">
              <a:rPr lang="en-US">
                <a:solidFill>
                  <a:prstClr val="black"/>
                </a:solidFill>
                <a:latin typeface="Calibri"/>
              </a:rPr>
              <a:pPr defTabSz="991240">
                <a:defRPr/>
              </a:pPr>
              <a:t>4</a:t>
            </a:fld>
            <a:endParaRPr lang="en-US">
              <a:solidFill>
                <a:prstClr val="black"/>
              </a:solidFill>
              <a:latin typeface="Calibri"/>
            </a:endParaRPr>
          </a:p>
        </p:txBody>
      </p:sp>
    </p:spTree>
    <p:extLst>
      <p:ext uri="{BB962C8B-B14F-4D97-AF65-F5344CB8AC3E}">
        <p14:creationId xmlns:p14="http://schemas.microsoft.com/office/powerpoint/2010/main" val="4199925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 Checked on 12/16</a:t>
            </a:r>
            <a:r>
              <a:rPr lang="en-US" baseline="0" dirty="0"/>
              <a:t> using the annotated. Updated footer.</a:t>
            </a:r>
          </a:p>
          <a:p>
            <a:endParaRPr lang="en-US" baseline="0" dirty="0"/>
          </a:p>
          <a:p>
            <a:r>
              <a:rPr lang="en-US" baseline="0" dirty="0"/>
              <a:t>Images </a:t>
            </a:r>
          </a:p>
          <a:p>
            <a:endParaRPr lang="en-US" baseline="0" dirty="0"/>
          </a:p>
          <a:p>
            <a:r>
              <a:rPr lang="en-US" dirty="0"/>
              <a:t>http://www.vishwagujarat.com/international/british-pm-faces-pressure-over-sugar-tax/</a:t>
            </a:r>
          </a:p>
          <a:p>
            <a:r>
              <a:rPr lang="en-US" dirty="0"/>
              <a:t>http://www.post-gazette.com/opinion/2016/10/06/In-defense-of-Heather-Bresch/stories/201610060014</a:t>
            </a:r>
          </a:p>
          <a:p>
            <a:endParaRPr lang="en-US" dirty="0"/>
          </a:p>
          <a:p>
            <a:r>
              <a:rPr lang="en-US"/>
              <a:t>1/5/17: CHECKED BY SA USING </a:t>
            </a:r>
            <a:r>
              <a:rPr lang="en-US" b="1"/>
              <a:t>ANNOTATED</a:t>
            </a:r>
            <a:endParaRPr lang="en-US" dirty="0"/>
          </a:p>
        </p:txBody>
      </p:sp>
      <p:sp>
        <p:nvSpPr>
          <p:cNvPr id="4" name="Slide Number Placeholder 3"/>
          <p:cNvSpPr>
            <a:spLocks noGrp="1"/>
          </p:cNvSpPr>
          <p:nvPr>
            <p:ph type="sldNum" sz="quarter" idx="10"/>
          </p:nvPr>
        </p:nvSpPr>
        <p:spPr/>
        <p:txBody>
          <a:bodyPr/>
          <a:lstStyle/>
          <a:p>
            <a:pPr defTabSz="954785">
              <a:defRPr/>
            </a:pPr>
            <a:fld id="{1EB8828B-D100-43B5-AA20-0D01B5E501B2}" type="slidenum">
              <a:rPr lang="en-US">
                <a:solidFill>
                  <a:prstClr val="black"/>
                </a:solidFill>
                <a:latin typeface="Calibri" panose="020F0502020204030204"/>
              </a:rPr>
              <a:pPr defTabSz="954785">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34575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10248">
              <a:defRPr/>
            </a:pPr>
            <a:fld id="{D3449D58-A167-471C-A1CB-45C6A4513F41}" type="slidenum">
              <a:rPr lang="en-US">
                <a:solidFill>
                  <a:prstClr val="black"/>
                </a:solidFill>
                <a:latin typeface="Calibri" panose="020F0502020204030204"/>
              </a:rPr>
              <a:pPr defTabSz="1010248">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8962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71344">
              <a:defRPr/>
            </a:pPr>
            <a:r>
              <a:rPr lang="en-US" dirty="0"/>
              <a:t>CA: Checked</a:t>
            </a:r>
            <a:r>
              <a:rPr lang="en-US" baseline="0" dirty="0"/>
              <a:t> on 12/16 using the annotated. Added YOY comparison to sub-title. Added gaps because we had some that weren’t callout out. Updated gap for ‘financial industry analyst’. Updated footer.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 Checked on 1/10/17 using </a:t>
            </a:r>
            <a:r>
              <a:rPr lang="en-US" b="1" dirty="0"/>
              <a:t>annotated</a:t>
            </a:r>
            <a:endParaRPr lang="en-US" dirty="0"/>
          </a:p>
          <a:p>
            <a:pPr defTabSz="371344">
              <a:defRPr/>
            </a:pPr>
            <a:endParaRPr lang="en-US" baseline="0" dirty="0"/>
          </a:p>
          <a:p>
            <a:r>
              <a:rPr lang="en-US" b="1" baseline="0" dirty="0"/>
              <a:t>SLIDE NOTES: </a:t>
            </a:r>
            <a:r>
              <a:rPr lang="en-US" dirty="0">
                <a:solidFill>
                  <a:schemeClr val="bg2"/>
                </a:solidFill>
              </a:rPr>
              <a:t>For the first time ever, “a person like yourself” is as credible as a technical or academic expert.</a:t>
            </a:r>
          </a:p>
          <a:p>
            <a:endParaRPr lang="en-US" dirty="0">
              <a:solidFill>
                <a:schemeClr val="bg2"/>
              </a:solidFill>
            </a:endParaRPr>
          </a:p>
          <a:p>
            <a:r>
              <a:rPr lang="en-US" dirty="0">
                <a:solidFill>
                  <a:schemeClr val="bg2"/>
                </a:solidFill>
              </a:rPr>
              <a:t>When institutions are not trusted, neither are their leaders. Boards of directors, government officials, NGO representatives, financial industry analysts—none of these are credible sources anymore. </a:t>
            </a:r>
          </a:p>
          <a:p>
            <a:endParaRPr lang="en-US" dirty="0">
              <a:solidFill>
                <a:schemeClr val="bg2"/>
              </a:solidFill>
            </a:endParaRPr>
          </a:p>
          <a:p>
            <a:r>
              <a:rPr lang="en-US" dirty="0">
                <a:solidFill>
                  <a:schemeClr val="bg2"/>
                </a:solidFill>
              </a:rPr>
              <a:t>Credibility of CEOs is at an all-time low, with a 12-point decline in the last year. </a:t>
            </a:r>
          </a:p>
          <a:p>
            <a:pPr defTabSz="371344">
              <a:defRPr/>
            </a:pP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90949" rtl="0" eaLnBrk="1" fontAlgn="auto" latinLnBrk="0" hangingPunct="1">
              <a:lnSpc>
                <a:spcPct val="100000"/>
              </a:lnSpc>
              <a:spcBef>
                <a:spcPts val="0"/>
              </a:spcBef>
              <a:spcAft>
                <a:spcPts val="0"/>
              </a:spcAft>
              <a:buClrTx/>
              <a:buSzTx/>
              <a:buFontTx/>
              <a:buNone/>
              <a:tabLst/>
              <a:defRPr/>
            </a:pPr>
            <a:fld id="{D4EEF4B3-DA67-E346-A7D6-352E14B6A4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90949"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354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 Checked on 1/10/17 using </a:t>
            </a:r>
            <a:r>
              <a:rPr lang="en-US" b="1" dirty="0"/>
              <a:t>annotated</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5823" rtl="0" eaLnBrk="1" fontAlgn="auto" latinLnBrk="0" hangingPunct="1">
              <a:lnSpc>
                <a:spcPct val="100000"/>
              </a:lnSpc>
              <a:spcBef>
                <a:spcPts val="0"/>
              </a:spcBef>
              <a:spcAft>
                <a:spcPts val="0"/>
              </a:spcAft>
              <a:buClrTx/>
              <a:buSzTx/>
              <a:buFontTx/>
              <a:buNone/>
              <a:tabLst/>
              <a:defRPr/>
            </a:pPr>
            <a:fld id="{D75B766C-3B9B-4B7C-9CCF-46D40133761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5823"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145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5823" rtl="0" eaLnBrk="1" fontAlgn="auto" latinLnBrk="0" hangingPunct="1">
              <a:lnSpc>
                <a:spcPct val="100000"/>
              </a:lnSpc>
              <a:spcBef>
                <a:spcPts val="0"/>
              </a:spcBef>
              <a:spcAft>
                <a:spcPts val="0"/>
              </a:spcAft>
              <a:buClrTx/>
              <a:buSzTx/>
              <a:buFontTx/>
              <a:buNone/>
              <a:tabLst/>
              <a:defRPr/>
            </a:pPr>
            <a:fld id="{D75B766C-3B9B-4B7C-9CCF-46D40133761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5823"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130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01700">
              <a:defRPr/>
            </a:pPr>
            <a:fld id="{D75B766C-3B9B-4B7C-9CCF-46D401337615}" type="slidenum">
              <a:rPr lang="en-US">
                <a:solidFill>
                  <a:prstClr val="black"/>
                </a:solidFill>
              </a:rPr>
              <a:pPr defTabSz="1001700">
                <a:defRPr/>
              </a:pPr>
              <a:t>41</a:t>
            </a:fld>
            <a:endParaRPr lang="en-US">
              <a:solidFill>
                <a:prstClr val="black"/>
              </a:solidFill>
            </a:endParaRPr>
          </a:p>
        </p:txBody>
      </p:sp>
    </p:spTree>
    <p:extLst>
      <p:ext uri="{BB962C8B-B14F-4D97-AF65-F5344CB8AC3E}">
        <p14:creationId xmlns:p14="http://schemas.microsoft.com/office/powerpoint/2010/main" val="1111845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85687">
              <a:defRPr/>
            </a:pPr>
            <a:endParaRPr lang="en-US" dirty="0"/>
          </a:p>
        </p:txBody>
      </p:sp>
      <p:sp>
        <p:nvSpPr>
          <p:cNvPr id="4" name="Slide Number Placeholder 3"/>
          <p:cNvSpPr>
            <a:spLocks noGrp="1"/>
          </p:cNvSpPr>
          <p:nvPr>
            <p:ph type="sldNum" sz="quarter" idx="10"/>
          </p:nvPr>
        </p:nvSpPr>
        <p:spPr/>
        <p:txBody>
          <a:bodyPr/>
          <a:lstStyle/>
          <a:p>
            <a:pPr defTabSz="991725">
              <a:defRPr/>
            </a:pPr>
            <a:fld id="{D4EEF4B3-DA67-E346-A7D6-352E14B6A47F}" type="slidenum">
              <a:rPr lang="en-US">
                <a:solidFill>
                  <a:prstClr val="black"/>
                </a:solidFill>
              </a:rPr>
              <a:pPr defTabSz="991725">
                <a:defRPr/>
              </a:pPr>
              <a:t>42</a:t>
            </a:fld>
            <a:endParaRPr lang="en-US">
              <a:solidFill>
                <a:prstClr val="black"/>
              </a:solidFill>
            </a:endParaRPr>
          </a:p>
        </p:txBody>
      </p:sp>
    </p:spTree>
    <p:extLst>
      <p:ext uri="{BB962C8B-B14F-4D97-AF65-F5344CB8AC3E}">
        <p14:creationId xmlns:p14="http://schemas.microsoft.com/office/powerpoint/2010/main" val="798193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009778">
              <a:defRPr/>
            </a:pPr>
            <a:fld id="{D4EEF4B3-DA67-E346-A7D6-352E14B6A47F}" type="slidenum">
              <a:rPr lang="en-US">
                <a:solidFill>
                  <a:prstClr val="black"/>
                </a:solidFill>
                <a:latin typeface="Calibri"/>
              </a:rPr>
              <a:pPr defTabSz="1009778">
                <a:defRPr/>
              </a:pPr>
              <a:t>43</a:t>
            </a:fld>
            <a:endParaRPr lang="en-US">
              <a:solidFill>
                <a:prstClr val="black"/>
              </a:solidFill>
              <a:latin typeface="Calibri"/>
            </a:endParaRPr>
          </a:p>
        </p:txBody>
      </p:sp>
    </p:spTree>
    <p:extLst>
      <p:ext uri="{BB962C8B-B14F-4D97-AF65-F5344CB8AC3E}">
        <p14:creationId xmlns:p14="http://schemas.microsoft.com/office/powerpoint/2010/main" val="3681623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90444">
              <a:defRPr/>
            </a:pPr>
            <a:r>
              <a:rPr lang="en-US" dirty="0"/>
              <a:t>Gone are the days if the traditional “pyramid of influence,” in which both authority and influence were concentrated in the hands of a small number of opinion shapers. This model was predicated on the belief that the informed publics have access to superior information, their interests were interconnected with those of the broader public and that becoming ‘an elite’ was open to all of those who work hard. </a:t>
            </a:r>
          </a:p>
          <a:p>
            <a:pPr defTabSz="390444">
              <a:defRPr/>
            </a:pPr>
            <a:endParaRPr lang="en-US" dirty="0"/>
          </a:p>
          <a:p>
            <a:pPr defTabSz="390444">
              <a:defRPr/>
            </a:pPr>
            <a:r>
              <a:rPr lang="en-US" dirty="0"/>
              <a:t>But today, due primarily to the democratization of information, we have seen the pyramid turned upside down. Influence now rests among the broad population, who talk to each other on social media or use search to access information, and no longer need to rely on the more “informed” population for ideas. </a:t>
            </a:r>
          </a:p>
          <a:p>
            <a:pPr defTabSz="390444">
              <a:defRPr/>
            </a:pPr>
            <a:endParaRPr lang="en-US" dirty="0"/>
          </a:p>
          <a:p>
            <a:pPr defTabSz="390444">
              <a:defRPr/>
            </a:pPr>
            <a:r>
              <a:rPr lang="en-US" dirty="0"/>
              <a:t>Influence is no longer automatically granted to those in authority. </a:t>
            </a:r>
          </a:p>
          <a:p>
            <a:pPr defTabSz="390444">
              <a:defRPr/>
            </a:pPr>
            <a:endParaRPr lang="en-US" dirty="0"/>
          </a:p>
          <a:p>
            <a:pPr defTabSz="390444">
              <a:defRPr/>
            </a:pPr>
            <a:r>
              <a:rPr lang="en-US" dirty="0"/>
              <a:t>And, as we have seen, the Mass Population’s view of the world—at a trust level of just 48—is vastly different from that of the 15% who have a trust level of 60, creating real challenge for those in authority who want to earn the ability to have broad influence.</a:t>
            </a:r>
          </a:p>
          <a:p>
            <a:endParaRPr lang="en-US" dirty="0"/>
          </a:p>
        </p:txBody>
      </p:sp>
      <p:sp>
        <p:nvSpPr>
          <p:cNvPr id="4" name="Slide Number Placeholder 3"/>
          <p:cNvSpPr>
            <a:spLocks noGrp="1"/>
          </p:cNvSpPr>
          <p:nvPr>
            <p:ph type="sldNum" sz="quarter" idx="10"/>
          </p:nvPr>
        </p:nvSpPr>
        <p:spPr/>
        <p:txBody>
          <a:bodyPr/>
          <a:lstStyle/>
          <a:p>
            <a:pPr defTabSz="1041925">
              <a:defRPr/>
            </a:pPr>
            <a:fld id="{D4EEF4B3-DA67-E346-A7D6-352E14B6A47F}" type="slidenum">
              <a:rPr lang="en-US">
                <a:solidFill>
                  <a:prstClr val="black"/>
                </a:solidFill>
                <a:latin typeface="Calibri"/>
              </a:rPr>
              <a:pPr defTabSz="1041925">
                <a:defRPr/>
              </a:pPr>
              <a:t>44</a:t>
            </a:fld>
            <a:endParaRPr lang="en-US" dirty="0">
              <a:solidFill>
                <a:prstClr val="black"/>
              </a:solidFill>
              <a:latin typeface="Calibri"/>
            </a:endParaRPr>
          </a:p>
        </p:txBody>
      </p:sp>
    </p:spTree>
    <p:extLst>
      <p:ext uri="{BB962C8B-B14F-4D97-AF65-F5344CB8AC3E}">
        <p14:creationId xmlns:p14="http://schemas.microsoft.com/office/powerpoint/2010/main" val="404192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998">
              <a:defRPr/>
            </a:pPr>
            <a:r>
              <a:rPr lang="en-US" dirty="0"/>
              <a:t>1/8/17: CHECKED BY SA USING </a:t>
            </a:r>
            <a:r>
              <a:rPr lang="en-US" b="1" dirty="0"/>
              <a:t>TABLES; UPDATED THE TIE SCORES TO BE IN ALPHABETICAL ORDER BASED ON COUNTRY NAME; UPDATED NUMBER OF DISTRUSTER COUNTRIES FOR MASS IN CALL OUT, FROM 25 TO 20 (THE 25 WAS INCLUDED NEUTRALS WHICH I FEEL IS INACCURATE</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31342">
              <a:defRPr/>
            </a:pPr>
            <a:fld id="{D4EEF4B3-DA67-E346-A7D6-352E14B6A47F}" type="slidenum">
              <a:rPr lang="en-US">
                <a:solidFill>
                  <a:prstClr val="black"/>
                </a:solidFill>
                <a:latin typeface="Calibri"/>
              </a:rPr>
              <a:pPr defTabSz="931342">
                <a:defRPr/>
              </a:pPr>
              <a:t>5</a:t>
            </a:fld>
            <a:endParaRPr lang="en-US">
              <a:solidFill>
                <a:prstClr val="black"/>
              </a:solidFill>
              <a:latin typeface="Calibri"/>
            </a:endParaRPr>
          </a:p>
        </p:txBody>
      </p:sp>
    </p:spTree>
    <p:extLst>
      <p:ext uri="{BB962C8B-B14F-4D97-AF65-F5344CB8AC3E}">
        <p14:creationId xmlns:p14="http://schemas.microsoft.com/office/powerpoint/2010/main" val="796448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9">
              <a:defRPr/>
            </a:pPr>
            <a:r>
              <a:rPr lang="en-US" dirty="0">
                <a:solidFill>
                  <a:srgbClr val="FFFFFF"/>
                </a:solidFill>
              </a:rPr>
              <a:t>Slide Notes: In today’s atmosphere of distrust, the unvirtuous, self-reinforcing cycle of societal fears interacting with a system that is highly suspect is reinforced and amplified by the radical changes in our media ecosystem, the long-term impact of which are as yet little-understood.</a:t>
            </a:r>
          </a:p>
          <a:p>
            <a:endParaRPr lang="en-US" dirty="0"/>
          </a:p>
        </p:txBody>
      </p:sp>
      <p:sp>
        <p:nvSpPr>
          <p:cNvPr id="4" name="Slide Number Placeholder 3"/>
          <p:cNvSpPr>
            <a:spLocks noGrp="1"/>
          </p:cNvSpPr>
          <p:nvPr>
            <p:ph type="sldNum" sz="quarter" idx="10"/>
          </p:nvPr>
        </p:nvSpPr>
        <p:spPr/>
        <p:txBody>
          <a:bodyPr/>
          <a:lstStyle/>
          <a:p>
            <a:pPr defTabSz="1010222">
              <a:defRPr/>
            </a:pPr>
            <a:fld id="{D4EEF4B3-DA67-E346-A7D6-352E14B6A47F}" type="slidenum">
              <a:rPr lang="en-US">
                <a:solidFill>
                  <a:prstClr val="black"/>
                </a:solidFill>
                <a:latin typeface="Calibri"/>
              </a:rPr>
              <a:pPr defTabSz="1010222">
                <a:defRPr/>
              </a:pPr>
              <a:t>6</a:t>
            </a:fld>
            <a:endParaRPr lang="en-US">
              <a:solidFill>
                <a:prstClr val="black"/>
              </a:solidFill>
              <a:latin typeface="Calibri"/>
            </a:endParaRPr>
          </a:p>
        </p:txBody>
      </p:sp>
    </p:spTree>
    <p:extLst>
      <p:ext uri="{BB962C8B-B14F-4D97-AF65-F5344CB8AC3E}">
        <p14:creationId xmlns:p14="http://schemas.microsoft.com/office/powerpoint/2010/main" val="3311117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122">
              <a:defRPr/>
            </a:pPr>
            <a:r>
              <a:rPr lang="en-US" sz="800" dirty="0"/>
              <a:t>12/16: CHECKED BY SA USING </a:t>
            </a:r>
            <a:r>
              <a:rPr lang="en-US" sz="800" b="1" dirty="0"/>
              <a:t>ANNOTATED</a:t>
            </a:r>
            <a:endParaRPr lang="en-US" sz="800" dirty="0"/>
          </a:p>
          <a:p>
            <a:pPr defTabSz="948090">
              <a:defRPr/>
            </a:pPr>
            <a:r>
              <a:rPr lang="en-US" dirty="0"/>
              <a:t>1/5/17: CHECKED BY SA USING </a:t>
            </a:r>
            <a:r>
              <a:rPr lang="en-US" b="1" dirty="0"/>
              <a:t>ANNOTATED</a:t>
            </a:r>
            <a:endParaRPr lang="en-US" dirty="0"/>
          </a:p>
          <a:p>
            <a:endParaRPr lang="en-US" dirty="0"/>
          </a:p>
        </p:txBody>
      </p:sp>
      <p:sp>
        <p:nvSpPr>
          <p:cNvPr id="4" name="Slide Number Placeholder 3"/>
          <p:cNvSpPr>
            <a:spLocks noGrp="1"/>
          </p:cNvSpPr>
          <p:nvPr>
            <p:ph type="sldNum" sz="quarter" idx="10"/>
          </p:nvPr>
        </p:nvSpPr>
        <p:spPr/>
        <p:txBody>
          <a:bodyPr/>
          <a:lstStyle/>
          <a:p>
            <a:pPr defTabSz="990279">
              <a:defRPr/>
            </a:pPr>
            <a:fld id="{D4EEF4B3-DA67-E346-A7D6-352E14B6A47F}" type="slidenum">
              <a:rPr lang="en-US" sz="1300">
                <a:solidFill>
                  <a:prstClr val="black"/>
                </a:solidFill>
                <a:latin typeface="Calibri"/>
              </a:rPr>
              <a:pPr defTabSz="990279">
                <a:defRPr/>
              </a:pPr>
              <a:t>7</a:t>
            </a:fld>
            <a:endParaRPr lang="en-US" sz="1300" dirty="0">
              <a:solidFill>
                <a:prstClr val="black"/>
              </a:solidFill>
              <a:latin typeface="Calibri"/>
            </a:endParaRPr>
          </a:p>
        </p:txBody>
      </p:sp>
    </p:spTree>
    <p:extLst>
      <p:ext uri="{BB962C8B-B14F-4D97-AF65-F5344CB8AC3E}">
        <p14:creationId xmlns:p14="http://schemas.microsoft.com/office/powerpoint/2010/main" val="148606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85170">
              <a:defRPr/>
            </a:pPr>
            <a:r>
              <a:rPr lang="en-US" dirty="0"/>
              <a:t>1/5/17: CHECKED BY SA USING </a:t>
            </a:r>
            <a:r>
              <a:rPr lang="en-US" b="1" dirty="0"/>
              <a:t>ANNOTATED; </a:t>
            </a:r>
            <a:r>
              <a:rPr lang="en-US" dirty="0"/>
              <a:t>CALLOUTS CHECKED</a:t>
            </a:r>
          </a:p>
          <a:p>
            <a:pPr defTabSz="385170"/>
            <a:endParaRPr lang="en-US" dirty="0"/>
          </a:p>
        </p:txBody>
      </p:sp>
      <p:sp>
        <p:nvSpPr>
          <p:cNvPr id="4" name="Slide Number Placeholder 3"/>
          <p:cNvSpPr>
            <a:spLocks noGrp="1"/>
          </p:cNvSpPr>
          <p:nvPr>
            <p:ph type="sldNum" sz="quarter" idx="10"/>
          </p:nvPr>
        </p:nvSpPr>
        <p:spPr/>
        <p:txBody>
          <a:bodyPr/>
          <a:lstStyle/>
          <a:p>
            <a:pPr defTabSz="1041162">
              <a:defRPr/>
            </a:pPr>
            <a:fld id="{D4EEF4B3-DA67-E346-A7D6-352E14B6A47F}" type="slidenum">
              <a:rPr lang="en-US">
                <a:solidFill>
                  <a:prstClr val="black"/>
                </a:solidFill>
                <a:latin typeface="Calibri"/>
              </a:rPr>
              <a:pPr defTabSz="1041162">
                <a:defRPr/>
              </a:pPr>
              <a:t>8</a:t>
            </a:fld>
            <a:endParaRPr lang="en-US">
              <a:solidFill>
                <a:prstClr val="black"/>
              </a:solidFill>
              <a:latin typeface="Calibri"/>
            </a:endParaRPr>
          </a:p>
        </p:txBody>
      </p:sp>
    </p:spTree>
    <p:extLst>
      <p:ext uri="{BB962C8B-B14F-4D97-AF65-F5344CB8AC3E}">
        <p14:creationId xmlns:p14="http://schemas.microsoft.com/office/powerpoint/2010/main" val="713524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3550">
              <a:defRPr/>
            </a:pPr>
            <a:r>
              <a:rPr lang="en-US" sz="1300" dirty="0"/>
              <a:t>12/16: CHECKED BY SA USING </a:t>
            </a:r>
            <a:r>
              <a:rPr lang="en-US" sz="1300" b="1" dirty="0"/>
              <a:t>ANNOTATED</a:t>
            </a:r>
          </a:p>
          <a:p>
            <a:pPr defTabSz="973550">
              <a:defRPr/>
            </a:pPr>
            <a:endParaRPr lang="en-US" sz="1300" b="1" dirty="0"/>
          </a:p>
          <a:p>
            <a:r>
              <a:rPr lang="en-US" sz="1300" b="1" dirty="0"/>
              <a:t>Slide Notes: </a:t>
            </a:r>
            <a:r>
              <a:rPr lang="en-US" sz="1500" dirty="0">
                <a:solidFill>
                  <a:srgbClr val="FFFFFF"/>
                </a:solidFill>
              </a:rPr>
              <a:t>Globally, we have never before reported declines in all 4 institutions. </a:t>
            </a:r>
          </a:p>
          <a:p>
            <a:r>
              <a:rPr lang="en-US" sz="1500" dirty="0">
                <a:solidFill>
                  <a:srgbClr val="FFFFFF"/>
                </a:solidFill>
              </a:rPr>
              <a:t>2 of them are now distrusted,</a:t>
            </a:r>
          </a:p>
          <a:p>
            <a:pPr defTabSz="973550">
              <a:defRPr/>
            </a:pPr>
            <a:endParaRPr lang="en-US" sz="1300" b="1" dirty="0"/>
          </a:p>
          <a:p>
            <a:pPr defTabSz="973550">
              <a:defRPr/>
            </a:pPr>
            <a:r>
              <a:rPr lang="en-US" sz="1300" b="1" dirty="0"/>
              <a:t>1/5/17: </a:t>
            </a:r>
            <a:r>
              <a:rPr lang="en-US" sz="1300" dirty="0"/>
              <a:t>CHECKED BY SA USING </a:t>
            </a:r>
            <a:r>
              <a:rPr lang="en-US" sz="1300" b="1" dirty="0"/>
              <a:t>ANNOTATED</a:t>
            </a:r>
          </a:p>
        </p:txBody>
      </p:sp>
      <p:sp>
        <p:nvSpPr>
          <p:cNvPr id="4" name="Slide Number Placeholder 3"/>
          <p:cNvSpPr>
            <a:spLocks noGrp="1"/>
          </p:cNvSpPr>
          <p:nvPr>
            <p:ph type="sldNum" sz="quarter" idx="10"/>
          </p:nvPr>
        </p:nvSpPr>
        <p:spPr/>
        <p:txBody>
          <a:bodyPr/>
          <a:lstStyle/>
          <a:p>
            <a:pPr defTabSz="1029474">
              <a:defRPr/>
            </a:pPr>
            <a:fld id="{D4EEF4B3-DA67-E346-A7D6-352E14B6A47F}" type="slidenum">
              <a:rPr lang="en-US" sz="1300">
                <a:solidFill>
                  <a:prstClr val="black"/>
                </a:solidFill>
                <a:latin typeface="Calibri"/>
              </a:rPr>
              <a:pPr defTabSz="1029474">
                <a:defRPr/>
              </a:pPr>
              <a:t>9</a:t>
            </a:fld>
            <a:endParaRPr lang="en-US" sz="1300" dirty="0">
              <a:solidFill>
                <a:prstClr val="black"/>
              </a:solidFill>
              <a:latin typeface="Calibri"/>
            </a:endParaRPr>
          </a:p>
        </p:txBody>
      </p:sp>
    </p:spTree>
    <p:extLst>
      <p:ext uri="{BB962C8B-B14F-4D97-AF65-F5344CB8AC3E}">
        <p14:creationId xmlns:p14="http://schemas.microsoft.com/office/powerpoint/2010/main" val="3969983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90D007-7B23-4E5F-B8AC-88EDE111B43A}" type="slidenum">
              <a:rPr lang="en-US" smtClean="0"/>
              <a:t>10</a:t>
            </a:fld>
            <a:endParaRPr lang="en-US"/>
          </a:p>
        </p:txBody>
      </p:sp>
    </p:spTree>
    <p:extLst>
      <p:ext uri="{BB962C8B-B14F-4D97-AF65-F5344CB8AC3E}">
        <p14:creationId xmlns:p14="http://schemas.microsoft.com/office/powerpoint/2010/main" val="8685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a:prstGeom prst="rect">
            <a:avLst/>
          </a:prstGeom>
        </p:spPr>
        <p:txBody>
          <a:bodyPr/>
          <a:lstStyle/>
          <a:p>
            <a:r>
              <a:rPr lang="en-US"/>
              <a:t>Drag picture to placeholder or click icon to add</a:t>
            </a:r>
          </a:p>
        </p:txBody>
      </p:sp>
      <p:sp>
        <p:nvSpPr>
          <p:cNvPr id="3" name="Subtitle 2"/>
          <p:cNvSpPr>
            <a:spLocks noGrp="1"/>
          </p:cNvSpPr>
          <p:nvPr>
            <p:ph type="subTitle" idx="1"/>
          </p:nvPr>
        </p:nvSpPr>
        <p:spPr>
          <a:xfrm>
            <a:off x="1311193" y="3833021"/>
            <a:ext cx="4709297" cy="983692"/>
          </a:xfrm>
        </p:spPr>
        <p:txBody>
          <a:bodyPr/>
          <a:lstStyle>
            <a:lvl1pPr marL="0" indent="0" algn="l">
              <a:buNone/>
              <a:defRPr sz="2933" b="0" i="0" baseline="0">
                <a:solidFill>
                  <a:schemeClr val="tx1"/>
                </a:solidFill>
                <a:latin typeface="Helvetica Regular" charset="0"/>
                <a:cs typeface="Helvetica Regular" charset="0"/>
              </a:defRPr>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endParaRPr lang="en-US" dirty="0"/>
          </a:p>
        </p:txBody>
      </p:sp>
      <p:sp>
        <p:nvSpPr>
          <p:cNvPr id="8" name="Slide Number Placeholder 7"/>
          <p:cNvSpPr>
            <a:spLocks noGrp="1"/>
          </p:cNvSpPr>
          <p:nvPr>
            <p:ph type="sldNum" sz="quarter" idx="11"/>
          </p:nvPr>
        </p:nvSpPr>
        <p:spPr/>
        <p:txBody>
          <a:bodyPr/>
          <a:lstStyle>
            <a:lvl1pPr>
              <a:defRPr>
                <a:solidFill>
                  <a:srgbClr val="768489"/>
                </a:solidFill>
              </a:defRPr>
            </a:lvl1pPr>
          </a:lstStyle>
          <a:p>
            <a:fld id="{BCC4CEDB-9067-4CC6-8430-AA5729AC2E63}" type="slidenum">
              <a:rPr lang="en-US" smtClean="0"/>
              <a:pPr/>
              <a:t>‹#›</a:t>
            </a:fld>
            <a:endParaRPr lang="en-US" dirty="0"/>
          </a:p>
        </p:txBody>
      </p:sp>
      <p:sp>
        <p:nvSpPr>
          <p:cNvPr id="4" name="Footer Placeholder 3"/>
          <p:cNvSpPr>
            <a:spLocks noGrp="1"/>
          </p:cNvSpPr>
          <p:nvPr>
            <p:ph type="ftr" sz="quarter" idx="12"/>
          </p:nvPr>
        </p:nvSpPr>
        <p:spPr/>
        <p:txBody>
          <a:bodyPr/>
          <a:lstStyle>
            <a:lvl1pPr>
              <a:defRPr>
                <a:solidFill>
                  <a:srgbClr val="768489"/>
                </a:solidFill>
              </a:defRPr>
            </a:lvl1pPr>
          </a:lstStyle>
          <a:p>
            <a:r>
              <a:rPr lang="en-US"/>
              <a:t>Footer</a:t>
            </a:r>
            <a:endParaRPr lang="en-US" dirty="0"/>
          </a:p>
        </p:txBody>
      </p:sp>
      <p:sp>
        <p:nvSpPr>
          <p:cNvPr id="5" name="Title 4"/>
          <p:cNvSpPr>
            <a:spLocks noGrp="1"/>
          </p:cNvSpPr>
          <p:nvPr>
            <p:ph type="title"/>
          </p:nvPr>
        </p:nvSpPr>
        <p:spPr>
          <a:xfrm>
            <a:off x="1311193" y="1405467"/>
            <a:ext cx="8257015" cy="2269067"/>
          </a:xfrm>
        </p:spPr>
        <p:txBody>
          <a:bodyPr/>
          <a:lstStyle>
            <a:lvl1pPr>
              <a:lnSpc>
                <a:spcPct val="90000"/>
              </a:lnSpc>
              <a:defRPr sz="6933"/>
            </a:lvl1pPr>
          </a:lstStyle>
          <a:p>
            <a:r>
              <a:rPr lang="en-US" dirty="0"/>
              <a:t>Click to edit Master title style</a:t>
            </a:r>
          </a:p>
        </p:txBody>
      </p:sp>
    </p:spTree>
    <p:extLst>
      <p:ext uri="{BB962C8B-B14F-4D97-AF65-F5344CB8AC3E}">
        <p14:creationId xmlns:p14="http://schemas.microsoft.com/office/powerpoint/2010/main" val="288141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ank with Title ">
    <p:spTree>
      <p:nvGrpSpPr>
        <p:cNvPr id="1" name=""/>
        <p:cNvGrpSpPr/>
        <p:nvPr/>
      </p:nvGrpSpPr>
      <p:grpSpPr>
        <a:xfrm>
          <a:off x="0" y="0"/>
          <a:ext cx="0" cy="0"/>
          <a:chOff x="0" y="0"/>
          <a:chExt cx="0" cy="0"/>
        </a:xfrm>
      </p:grpSpPr>
      <p:sp>
        <p:nvSpPr>
          <p:cNvPr id="8" name="Rectangle 7"/>
          <p:cNvSpPr/>
          <p:nvPr userDrawn="1"/>
        </p:nvSpPr>
        <p:spPr>
          <a:xfrm>
            <a:off x="0" y="0"/>
            <a:ext cx="12207240" cy="5918603"/>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89">
              <a:solidFill>
                <a:prstClr val="white"/>
              </a:solidFill>
              <a:latin typeface="Helvetica"/>
            </a:endParaRPr>
          </a:p>
        </p:txBody>
      </p:sp>
      <p:sp>
        <p:nvSpPr>
          <p:cNvPr id="2" name="Title 1"/>
          <p:cNvSpPr>
            <a:spLocks noGrp="1"/>
          </p:cNvSpPr>
          <p:nvPr>
            <p:ph type="title" hasCustomPrompt="1"/>
          </p:nvPr>
        </p:nvSpPr>
        <p:spPr>
          <a:xfrm>
            <a:off x="508000" y="525261"/>
            <a:ext cx="11168533" cy="462477"/>
          </a:xfrm>
        </p:spPr>
        <p:txBody>
          <a:bodyPr/>
          <a:lstStyle>
            <a:lvl1pPr>
              <a:defRPr>
                <a:solidFill>
                  <a:schemeClr val="bg2"/>
                </a:solidFill>
              </a:defRPr>
            </a:lvl1pPr>
          </a:lstStyle>
          <a:p>
            <a:r>
              <a:rPr lang="en-US" dirty="0"/>
              <a:t>Click to edit Master title style Master title style Master title style</a:t>
            </a:r>
          </a:p>
        </p:txBody>
      </p:sp>
      <p:sp>
        <p:nvSpPr>
          <p:cNvPr id="3" name="Footer Placeholder 2"/>
          <p:cNvSpPr>
            <a:spLocks noGrp="1"/>
          </p:cNvSpPr>
          <p:nvPr>
            <p:ph type="ftr" sz="quarter" idx="10"/>
          </p:nvPr>
        </p:nvSpPr>
        <p:spPr/>
        <p:txBody>
          <a:bodyPr/>
          <a:lstStyle>
            <a:lvl1pPr>
              <a:defRPr sz="900"/>
            </a:lvl1p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6" name="Text Placeholder 5"/>
          <p:cNvSpPr>
            <a:spLocks noGrp="1"/>
          </p:cNvSpPr>
          <p:nvPr>
            <p:ph type="body" sz="quarter" idx="12" hasCustomPrompt="1"/>
          </p:nvPr>
        </p:nvSpPr>
        <p:spPr>
          <a:xfrm>
            <a:off x="507999" y="982618"/>
            <a:ext cx="11168534" cy="531055"/>
          </a:xfrm>
        </p:spPr>
        <p:txBody>
          <a:bodyPr/>
          <a:lstStyle>
            <a:lvl1pPr>
              <a:defRPr b="0" i="0">
                <a:solidFill>
                  <a:srgbClr val="F7F7F7"/>
                </a:solidFill>
                <a:latin typeface="Helvetica Regular" charset="0"/>
                <a:cs typeface="Helvetica Regular" charset="0"/>
              </a:defRPr>
            </a:lvl1pPr>
          </a:lstStyle>
          <a:p>
            <a:pPr lvl="0"/>
            <a:r>
              <a:rPr lang="en-US" dirty="0"/>
              <a:t>Click to add a Label</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visioning Information with RIGHT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1" y="525261"/>
            <a:ext cx="5367508" cy="462477"/>
          </a:xfrm>
        </p:spPr>
        <p:txBody>
          <a:bodyPr/>
          <a:lstStyle/>
          <a:p>
            <a:r>
              <a:rPr lang="en-US" dirty="0"/>
              <a:t>Click to edit Master title style Master title style Master title style</a:t>
            </a:r>
          </a:p>
        </p:txBody>
      </p:sp>
      <p:sp>
        <p:nvSpPr>
          <p:cNvPr id="6" name="Text Placeholder 5"/>
          <p:cNvSpPr>
            <a:spLocks noGrp="1"/>
          </p:cNvSpPr>
          <p:nvPr>
            <p:ph type="body" sz="quarter" idx="12" hasCustomPrompt="1"/>
          </p:nvPr>
        </p:nvSpPr>
        <p:spPr>
          <a:xfrm>
            <a:off x="507999" y="982618"/>
            <a:ext cx="5367509" cy="531055"/>
          </a:xfrm>
        </p:spPr>
        <p:txBody>
          <a:bodyPr/>
          <a:lstStyle>
            <a:lvl1pPr>
              <a:defRPr b="0" i="0">
                <a:latin typeface="Helvetica Regular" charset="0"/>
                <a:cs typeface="Helvetica Regular" charset="0"/>
              </a:defRPr>
            </a:lvl1pPr>
          </a:lstStyle>
          <a:p>
            <a:pPr lvl="0"/>
            <a:r>
              <a:rPr lang="en-US" dirty="0"/>
              <a:t>Click to add a Label</a:t>
            </a:r>
          </a:p>
        </p:txBody>
      </p:sp>
      <p:sp>
        <p:nvSpPr>
          <p:cNvPr id="3" name="Footer Placeholder 2"/>
          <p:cNvSpPr>
            <a:spLocks noGrp="1"/>
          </p:cNvSpPr>
          <p:nvPr>
            <p:ph type="ftr" sz="quarter" idx="10"/>
          </p:nvPr>
        </p:nvSpPr>
        <p:spPr/>
        <p:txBody>
          <a:bodyPr/>
          <a:lstStyle>
            <a:lvl1pPr>
              <a:defRPr sz="900"/>
            </a:lvl1p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8" name="Picture Placeholder 4"/>
          <p:cNvSpPr>
            <a:spLocks noGrp="1"/>
          </p:cNvSpPr>
          <p:nvPr>
            <p:ph type="pic" sz="quarter" idx="13"/>
          </p:nvPr>
        </p:nvSpPr>
        <p:spPr>
          <a:xfrm>
            <a:off x="6083808" y="0"/>
            <a:ext cx="6108192" cy="5925312"/>
          </a:xfrm>
          <a:prstGeom prst="rect">
            <a:avLst/>
          </a:prstGeom>
        </p:spPr>
        <p:txBody>
          <a:bodyPr vert="horz"/>
          <a:lstStyle/>
          <a:p>
            <a:endParaRPr lang="en-US"/>
          </a:p>
        </p:txBody>
      </p:sp>
      <p:sp>
        <p:nvSpPr>
          <p:cNvPr id="5" name="TextBox 4"/>
          <p:cNvSpPr txBox="1"/>
          <p:nvPr userDrawn="1"/>
        </p:nvSpPr>
        <p:spPr>
          <a:xfrm>
            <a:off x="3276808" y="3010542"/>
            <a:ext cx="914400" cy="914400"/>
          </a:xfrm>
          <a:prstGeom prst="rect">
            <a:avLst/>
          </a:prstGeom>
          <a:noFill/>
        </p:spPr>
        <p:txBody>
          <a:bodyPr wrap="none" lIns="0" tIns="0" rIns="0" bIns="0" rtlCol="0">
            <a:noAutofit/>
          </a:bodyPr>
          <a:lstStyle/>
          <a:p>
            <a:endParaRPr lang="en-US" sz="1400" dirty="0">
              <a:solidFill>
                <a:srgbClr val="000000"/>
              </a:solidFill>
              <a:latin typeface="Helvetica"/>
            </a:endParaRPr>
          </a:p>
        </p:txBody>
      </p:sp>
    </p:spTree>
    <p:extLst>
      <p:ext uri="{BB962C8B-B14F-4D97-AF65-F5344CB8AC3E}">
        <p14:creationId xmlns:p14="http://schemas.microsoft.com/office/powerpoint/2010/main" val="57979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visioning Information with LEFT image">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a:xfrm>
            <a:off x="0" y="0"/>
            <a:ext cx="6108192" cy="5925312"/>
          </a:xfrm>
          <a:prstGeom prst="rect">
            <a:avLst/>
          </a:prstGeom>
        </p:spPr>
        <p:txBody>
          <a:bodyPr vert="horz"/>
          <a:lstStyle/>
          <a:p>
            <a:endParaRPr lang="en-US"/>
          </a:p>
        </p:txBody>
      </p:sp>
      <p:sp>
        <p:nvSpPr>
          <p:cNvPr id="2" name="Title 1"/>
          <p:cNvSpPr>
            <a:spLocks noGrp="1"/>
          </p:cNvSpPr>
          <p:nvPr>
            <p:ph type="title" hasCustomPrompt="1"/>
          </p:nvPr>
        </p:nvSpPr>
        <p:spPr>
          <a:xfrm>
            <a:off x="6412308" y="525261"/>
            <a:ext cx="5367508" cy="462477"/>
          </a:xfrm>
        </p:spPr>
        <p:txBody>
          <a:bodyPr/>
          <a:lstStyle/>
          <a:p>
            <a:r>
              <a:rPr lang="en-US" dirty="0"/>
              <a:t>Click to edit Master title style Master title style Master title style</a:t>
            </a:r>
          </a:p>
        </p:txBody>
      </p:sp>
      <p:sp>
        <p:nvSpPr>
          <p:cNvPr id="6" name="Text Placeholder 5"/>
          <p:cNvSpPr>
            <a:spLocks noGrp="1"/>
          </p:cNvSpPr>
          <p:nvPr>
            <p:ph type="body" sz="quarter" idx="12" hasCustomPrompt="1"/>
          </p:nvPr>
        </p:nvSpPr>
        <p:spPr>
          <a:xfrm>
            <a:off x="6412306" y="982618"/>
            <a:ext cx="5367509" cy="531055"/>
          </a:xfrm>
        </p:spPr>
        <p:txBody>
          <a:bodyPr/>
          <a:lstStyle>
            <a:lvl1pPr>
              <a:defRPr b="0" i="0">
                <a:latin typeface="Helvetica Regular" charset="0"/>
                <a:cs typeface="Helvetica Regular" charset="0"/>
              </a:defRPr>
            </a:lvl1pPr>
          </a:lstStyle>
          <a:p>
            <a:pPr lvl="0"/>
            <a:r>
              <a:rPr lang="en-US" dirty="0"/>
              <a:t>Click to add a Label</a:t>
            </a:r>
          </a:p>
        </p:txBody>
      </p:sp>
      <p:sp>
        <p:nvSpPr>
          <p:cNvPr id="3" name="Footer Placeholder 2"/>
          <p:cNvSpPr>
            <a:spLocks noGrp="1"/>
          </p:cNvSpPr>
          <p:nvPr>
            <p:ph type="ftr" sz="quarter" idx="10"/>
          </p:nvPr>
        </p:nvSpPr>
        <p:spPr/>
        <p:txBody>
          <a:bodyPr/>
          <a:lstStyle>
            <a:lvl1pPr>
              <a:defRPr sz="900"/>
            </a:lvl1p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Tree>
    <p:extLst>
      <p:ext uri="{BB962C8B-B14F-4D97-AF65-F5344CB8AC3E}">
        <p14:creationId xmlns:p14="http://schemas.microsoft.com/office/powerpoint/2010/main" val="3486303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visioning Information with DUAL image">
    <p:spTree>
      <p:nvGrpSpPr>
        <p:cNvPr id="1" name=""/>
        <p:cNvGrpSpPr/>
        <p:nvPr/>
      </p:nvGrpSpPr>
      <p:grpSpPr>
        <a:xfrm>
          <a:off x="0" y="0"/>
          <a:ext cx="0" cy="0"/>
          <a:chOff x="0" y="0"/>
          <a:chExt cx="0" cy="0"/>
        </a:xfrm>
      </p:grpSpPr>
      <p:sp>
        <p:nvSpPr>
          <p:cNvPr id="8" name="Picture Placeholder 4"/>
          <p:cNvSpPr>
            <a:spLocks noGrp="1"/>
          </p:cNvSpPr>
          <p:nvPr>
            <p:ph type="pic" sz="quarter" idx="13"/>
          </p:nvPr>
        </p:nvSpPr>
        <p:spPr>
          <a:xfrm>
            <a:off x="6083808" y="0"/>
            <a:ext cx="6108192" cy="5925312"/>
          </a:xfrm>
          <a:prstGeom prst="rect">
            <a:avLst/>
          </a:prstGeom>
        </p:spPr>
        <p:txBody>
          <a:bodyPr vert="horz"/>
          <a:lstStyle/>
          <a:p>
            <a:endParaRPr lang="en-US"/>
          </a:p>
        </p:txBody>
      </p:sp>
      <p:sp>
        <p:nvSpPr>
          <p:cNvPr id="2" name="Title 1"/>
          <p:cNvSpPr>
            <a:spLocks noGrp="1"/>
          </p:cNvSpPr>
          <p:nvPr>
            <p:ph type="title" hasCustomPrompt="1"/>
          </p:nvPr>
        </p:nvSpPr>
        <p:spPr>
          <a:xfrm>
            <a:off x="508001" y="525261"/>
            <a:ext cx="5367508" cy="462477"/>
          </a:xfrm>
        </p:spPr>
        <p:txBody>
          <a:bodyPr/>
          <a:lstStyle/>
          <a:p>
            <a:r>
              <a:rPr lang="en-US" dirty="0"/>
              <a:t>Click to edit Master title style Master title style Master title style</a:t>
            </a:r>
          </a:p>
        </p:txBody>
      </p:sp>
      <p:sp>
        <p:nvSpPr>
          <p:cNvPr id="6" name="Text Placeholder 5"/>
          <p:cNvSpPr>
            <a:spLocks noGrp="1"/>
          </p:cNvSpPr>
          <p:nvPr>
            <p:ph type="body" sz="quarter" idx="12" hasCustomPrompt="1"/>
          </p:nvPr>
        </p:nvSpPr>
        <p:spPr>
          <a:xfrm>
            <a:off x="507999" y="982618"/>
            <a:ext cx="5367509" cy="531055"/>
          </a:xfrm>
        </p:spPr>
        <p:txBody>
          <a:bodyPr/>
          <a:lstStyle>
            <a:lvl1pPr>
              <a:defRPr b="0" i="0">
                <a:latin typeface="Helvetica Regular" charset="0"/>
                <a:cs typeface="Helvetica Regular" charset="0"/>
              </a:defRPr>
            </a:lvl1pPr>
          </a:lstStyle>
          <a:p>
            <a:pPr lvl="0"/>
            <a:r>
              <a:rPr lang="en-US" dirty="0"/>
              <a:t>Click to add a Label</a:t>
            </a:r>
          </a:p>
        </p:txBody>
      </p:sp>
      <p:sp>
        <p:nvSpPr>
          <p:cNvPr id="3" name="Footer Placeholder 2"/>
          <p:cNvSpPr>
            <a:spLocks noGrp="1"/>
          </p:cNvSpPr>
          <p:nvPr>
            <p:ph type="ftr" sz="quarter" idx="10"/>
          </p:nvPr>
        </p:nvSpPr>
        <p:spPr/>
        <p:txBody>
          <a:bodyPr/>
          <a:lstStyle>
            <a:lvl1pPr>
              <a:defRPr sz="900"/>
            </a:lvl1p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5" name="TextBox 4"/>
          <p:cNvSpPr txBox="1"/>
          <p:nvPr userDrawn="1"/>
        </p:nvSpPr>
        <p:spPr>
          <a:xfrm>
            <a:off x="3276808" y="3010542"/>
            <a:ext cx="914400" cy="914400"/>
          </a:xfrm>
          <a:prstGeom prst="rect">
            <a:avLst/>
          </a:prstGeom>
          <a:noFill/>
        </p:spPr>
        <p:txBody>
          <a:bodyPr wrap="none" lIns="0" tIns="0" rIns="0" bIns="0" rtlCol="0">
            <a:noAutofit/>
          </a:bodyPr>
          <a:lstStyle/>
          <a:p>
            <a:endParaRPr lang="en-US" sz="1400" dirty="0">
              <a:solidFill>
                <a:srgbClr val="000000"/>
              </a:solidFill>
              <a:latin typeface="Helvetica"/>
            </a:endParaRPr>
          </a:p>
        </p:txBody>
      </p:sp>
      <p:sp>
        <p:nvSpPr>
          <p:cNvPr id="9" name="Picture Placeholder 4"/>
          <p:cNvSpPr>
            <a:spLocks noGrp="1"/>
          </p:cNvSpPr>
          <p:nvPr>
            <p:ph type="pic" sz="quarter" idx="14"/>
          </p:nvPr>
        </p:nvSpPr>
        <p:spPr>
          <a:xfrm>
            <a:off x="0" y="0"/>
            <a:ext cx="6108192" cy="5925312"/>
          </a:xfrm>
          <a:prstGeom prst="rect">
            <a:avLst/>
          </a:prstGeom>
        </p:spPr>
        <p:txBody>
          <a:bodyPr vert="horz"/>
          <a:lstStyle/>
          <a:p>
            <a:endParaRPr lang="en-US"/>
          </a:p>
        </p:txBody>
      </p:sp>
    </p:spTree>
    <p:extLst>
      <p:ext uri="{BB962C8B-B14F-4D97-AF65-F5344CB8AC3E}">
        <p14:creationId xmlns:p14="http://schemas.microsoft.com/office/powerpoint/2010/main" val="3778459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with FULL imag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p:spPr>
        <p:txBody>
          <a:bodyPr wrap="square" lIns="0" tIns="0" rIns="0" bIns="0" rtlCol="0" anchor="ctr">
            <a:noAutofit/>
          </a:bodyPr>
          <a:lstStyle/>
          <a:p>
            <a:pPr algn="ctr">
              <a:spcAft>
                <a:spcPts val="600"/>
              </a:spcAft>
            </a:pPr>
            <a:endParaRPr lang="en-US" sz="1200" b="1" dirty="0"/>
          </a:p>
        </p:txBody>
      </p:sp>
      <p:sp>
        <p:nvSpPr>
          <p:cNvPr id="9" name="Picture Placeholder 4"/>
          <p:cNvSpPr>
            <a:spLocks noGrp="1" noChangeAspect="1"/>
          </p:cNvSpPr>
          <p:nvPr>
            <p:ph type="pic" sz="quarter" idx="13"/>
          </p:nvPr>
        </p:nvSpPr>
        <p:spPr>
          <a:xfrm>
            <a:off x="0" y="0"/>
            <a:ext cx="12198096" cy="6876288"/>
          </a:xfrm>
          <a:prstGeom prst="rect">
            <a:avLst/>
          </a:prstGeom>
        </p:spPr>
        <p:txBody>
          <a:bodyPr vert="horz"/>
          <a:lstStyle/>
          <a:p>
            <a:endParaRPr lang="en-US"/>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Tree>
    <p:extLst>
      <p:ext uri="{BB962C8B-B14F-4D97-AF65-F5344CB8AC3E}">
        <p14:creationId xmlns:p14="http://schemas.microsoft.com/office/powerpoint/2010/main" val="2927100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image with FOOTNOTE gutter">
    <p:spTree>
      <p:nvGrpSpPr>
        <p:cNvPr id="1" name=""/>
        <p:cNvGrpSpPr/>
        <p:nvPr/>
      </p:nvGrpSpPr>
      <p:grpSpPr>
        <a:xfrm>
          <a:off x="0" y="0"/>
          <a:ext cx="0" cy="0"/>
          <a:chOff x="0" y="0"/>
          <a:chExt cx="0" cy="0"/>
        </a:xfrm>
      </p:grpSpPr>
      <p:sp>
        <p:nvSpPr>
          <p:cNvPr id="5" name="Rectangle 4"/>
          <p:cNvSpPr/>
          <p:nvPr userDrawn="1"/>
        </p:nvSpPr>
        <p:spPr>
          <a:xfrm>
            <a:off x="0" y="0"/>
            <a:ext cx="12192000" cy="5911326"/>
          </a:xfrm>
          <a:prstGeom prst="rect">
            <a:avLst/>
          </a:prstGeom>
          <a:solidFill>
            <a:schemeClr val="bg2"/>
          </a:solidFill>
        </p:spPr>
        <p:txBody>
          <a:bodyPr wrap="square" lIns="0" tIns="0" rIns="0" bIns="0" rtlCol="0" anchor="ctr">
            <a:noAutofit/>
          </a:bodyPr>
          <a:lstStyle/>
          <a:p>
            <a:pPr algn="ctr">
              <a:spcAft>
                <a:spcPts val="600"/>
              </a:spcAft>
            </a:pPr>
            <a:endParaRPr lang="en-US" sz="1200" b="1"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10" name="Rectangle 9"/>
          <p:cNvSpPr/>
          <p:nvPr userDrawn="1"/>
        </p:nvSpPr>
        <p:spPr>
          <a:xfrm>
            <a:off x="11988179" y="0"/>
            <a:ext cx="203821" cy="235198"/>
          </a:xfrm>
          <a:prstGeom prst="rect">
            <a:avLst/>
          </a:prstGeom>
          <a:solidFill>
            <a:schemeClr val="accent1"/>
          </a:solidFill>
        </p:spPr>
        <p:txBody>
          <a:bodyPr wrap="square" lIns="0" tIns="0" rIns="0" bIns="0" rtlCol="0" anchor="ctr">
            <a:noAutofit/>
          </a:bodyPr>
          <a:lstStyle/>
          <a:p>
            <a:pPr algn="ctr">
              <a:spcAft>
                <a:spcPts val="600"/>
              </a:spcAft>
            </a:pPr>
            <a:endParaRPr lang="en-US" sz="1200" b="1" dirty="0"/>
          </a:p>
        </p:txBody>
      </p:sp>
      <p:sp>
        <p:nvSpPr>
          <p:cNvPr id="7" name="Picture Placeholder 4"/>
          <p:cNvSpPr>
            <a:spLocks noGrp="1" noChangeAspect="1"/>
          </p:cNvSpPr>
          <p:nvPr>
            <p:ph type="pic" sz="quarter" idx="13"/>
          </p:nvPr>
        </p:nvSpPr>
        <p:spPr>
          <a:xfrm>
            <a:off x="-4390" y="-20080"/>
            <a:ext cx="12192000" cy="5916168"/>
          </a:xfrm>
          <a:prstGeom prst="rect">
            <a:avLst/>
          </a:prstGeom>
        </p:spPr>
        <p:txBody>
          <a:bodyPr vert="horz"/>
          <a:lstStyle/>
          <a:p>
            <a:endParaRPr lang="en-US"/>
          </a:p>
        </p:txBody>
      </p:sp>
    </p:spTree>
    <p:extLst>
      <p:ext uri="{BB962C8B-B14F-4D97-AF65-F5344CB8AC3E}">
        <p14:creationId xmlns:p14="http://schemas.microsoft.com/office/powerpoint/2010/main" val="3321108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Blank with Title ">
    <p:spTree>
      <p:nvGrpSpPr>
        <p:cNvPr id="1" name=""/>
        <p:cNvGrpSpPr/>
        <p:nvPr/>
      </p:nvGrpSpPr>
      <p:grpSpPr>
        <a:xfrm>
          <a:off x="0" y="0"/>
          <a:ext cx="0" cy="0"/>
          <a:chOff x="0" y="0"/>
          <a:chExt cx="0" cy="0"/>
        </a:xfrm>
      </p:grpSpPr>
      <p:sp>
        <p:nvSpPr>
          <p:cNvPr id="8" name="Rectangle 7"/>
          <p:cNvSpPr/>
          <p:nvPr userDrawn="1"/>
        </p:nvSpPr>
        <p:spPr>
          <a:xfrm>
            <a:off x="0" y="0"/>
            <a:ext cx="12188952" cy="6910461"/>
          </a:xfrm>
          <a:prstGeom prst="rect">
            <a:avLst/>
          </a:prstGeom>
          <a:gradFill>
            <a:gsLst>
              <a:gs pos="0">
                <a:srgbClr val="F6F6F7"/>
              </a:gs>
              <a:gs pos="100000">
                <a:schemeClr val="bg1">
                  <a:lumMod val="95000"/>
                </a:schemeClr>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89"/>
          </a:p>
        </p:txBody>
      </p:sp>
      <p:sp>
        <p:nvSpPr>
          <p:cNvPr id="2" name="Title 1"/>
          <p:cNvSpPr>
            <a:spLocks noGrp="1"/>
          </p:cNvSpPr>
          <p:nvPr>
            <p:ph type="title" hasCustomPrompt="1"/>
          </p:nvPr>
        </p:nvSpPr>
        <p:spPr>
          <a:xfrm>
            <a:off x="508000" y="525261"/>
            <a:ext cx="11168533" cy="462477"/>
          </a:xfrm>
        </p:spPr>
        <p:txBody>
          <a:bodyPr/>
          <a:lstStyle/>
          <a:p>
            <a:r>
              <a:rPr lang="en-US" dirty="0"/>
              <a:t>Click to edit Master title style Master title style Master title style</a:t>
            </a:r>
          </a:p>
        </p:txBody>
      </p:sp>
      <p:sp>
        <p:nvSpPr>
          <p:cNvPr id="6" name="Text Placeholder 5"/>
          <p:cNvSpPr>
            <a:spLocks noGrp="1"/>
          </p:cNvSpPr>
          <p:nvPr>
            <p:ph type="body" sz="quarter" idx="12" hasCustomPrompt="1"/>
          </p:nvPr>
        </p:nvSpPr>
        <p:spPr>
          <a:xfrm>
            <a:off x="507999" y="1078992"/>
            <a:ext cx="11168534" cy="531055"/>
          </a:xfrm>
        </p:spPr>
        <p:txBody>
          <a:bodyPr/>
          <a:lstStyle>
            <a:lvl1pPr>
              <a:defRPr b="0" i="0">
                <a:latin typeface="Helvetica Regular" charset="0"/>
                <a:cs typeface="Helvetica Regular" charset="0"/>
              </a:defRPr>
            </a:lvl1pPr>
          </a:lstStyle>
          <a:p>
            <a:pPr lvl="0"/>
            <a:r>
              <a:rPr lang="en-US" dirty="0"/>
              <a:t>Click to add a Label</a:t>
            </a:r>
          </a:p>
        </p:txBody>
      </p:sp>
      <p:sp>
        <p:nvSpPr>
          <p:cNvPr id="5" name="Footer Placeholder 4"/>
          <p:cNvSpPr>
            <a:spLocks noGrp="1"/>
          </p:cNvSpPr>
          <p:nvPr>
            <p:ph type="ftr" sz="quarter" idx="13"/>
          </p:nvPr>
        </p:nvSpPr>
        <p:spPr/>
        <p:txBody>
          <a:bodyPr/>
          <a:lstStyle/>
          <a:p>
            <a:r>
              <a:rPr lang="en-US"/>
              <a:t>Footer</a:t>
            </a:r>
            <a:endParaRPr lang="en-US" dirty="0"/>
          </a:p>
        </p:txBody>
      </p:sp>
      <p:sp>
        <p:nvSpPr>
          <p:cNvPr id="9" name="Slide Number Placeholder 8"/>
          <p:cNvSpPr>
            <a:spLocks noGrp="1"/>
          </p:cNvSpPr>
          <p:nvPr>
            <p:ph type="sldNum" sz="quarter" idx="14"/>
          </p:nvPr>
        </p:nvSpPr>
        <p:spPr/>
        <p:txBody>
          <a:bodyPr/>
          <a:lstStyle/>
          <a:p>
            <a:fld id="{BCC4CEDB-9067-4CC6-8430-AA5729AC2E63}" type="slidenum">
              <a:rPr lang="en-US" smtClean="0"/>
              <a:pPr/>
              <a:t>‹#›</a:t>
            </a:fld>
            <a:endParaRPr lang="en-US" dirty="0"/>
          </a:p>
        </p:txBody>
      </p:sp>
    </p:spTree>
    <p:extLst>
      <p:ext uri="{BB962C8B-B14F-4D97-AF65-F5344CB8AC3E}">
        <p14:creationId xmlns:p14="http://schemas.microsoft.com/office/powerpoint/2010/main" val="3020798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or Description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99189" y="3713893"/>
            <a:ext cx="4777947" cy="2313459"/>
          </a:xfrm>
        </p:spPr>
        <p:txBody>
          <a:bodyPr/>
          <a:lstStyle>
            <a:lvl1pPr marL="0" marR="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sz="1200">
                <a:solidFill>
                  <a:srgbClr val="333333"/>
                </a:solidFill>
              </a:defRPr>
            </a:lvl1pPr>
          </a:lstStyle>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dirty="0"/>
              <a:t>Click to edit Master text styles Click to edit Master text styles Click to edit Master text styles Click to edit Master text styles Click to edit Master text styles Click to edit Master text styles Click to edit Master text styles Click to edit Master text styles</a:t>
            </a:r>
          </a:p>
        </p:txBody>
      </p:sp>
      <p:sp>
        <p:nvSpPr>
          <p:cNvPr id="8" name="Slide Number Placeholder 7"/>
          <p:cNvSpPr>
            <a:spLocks noGrp="1"/>
          </p:cNvSpPr>
          <p:nvPr>
            <p:ph type="sldNum" sz="quarter" idx="11"/>
          </p:nvPr>
        </p:nvSpPr>
        <p:spPr/>
        <p:txBody>
          <a:bodyPr/>
          <a:lstStyle/>
          <a:p>
            <a:fld id="{BCC4CEDB-9067-4CC6-8430-AA5729AC2E63}" type="slidenum">
              <a:rPr lang="en-US" smtClean="0"/>
              <a:pPr/>
              <a:t>‹#›</a:t>
            </a:fld>
            <a:endParaRPr lang="en-US"/>
          </a:p>
        </p:txBody>
      </p:sp>
      <p:sp>
        <p:nvSpPr>
          <p:cNvPr id="2" name="Footer Placeholder 1"/>
          <p:cNvSpPr>
            <a:spLocks noGrp="1"/>
          </p:cNvSpPr>
          <p:nvPr>
            <p:ph type="ftr" sz="quarter" idx="12"/>
          </p:nvPr>
        </p:nvSpPr>
        <p:spPr/>
        <p:txBody>
          <a:bodyPr/>
          <a:lstStyle/>
          <a:p>
            <a:r>
              <a:rPr lang="en-US"/>
              <a:t>Footer</a:t>
            </a:r>
            <a:endParaRPr lang="en-US" dirty="0"/>
          </a:p>
        </p:txBody>
      </p:sp>
      <p:sp>
        <p:nvSpPr>
          <p:cNvPr id="4" name="Title 3"/>
          <p:cNvSpPr>
            <a:spLocks noGrp="1"/>
          </p:cNvSpPr>
          <p:nvPr>
            <p:ph type="title"/>
          </p:nvPr>
        </p:nvSpPr>
        <p:spPr>
          <a:xfrm>
            <a:off x="508006" y="3775567"/>
            <a:ext cx="5265351" cy="762000"/>
          </a:xfrm>
        </p:spPr>
        <p:txBody>
          <a:bodyPr/>
          <a:lstStyle>
            <a:lvl1pPr>
              <a:defRPr sz="3200"/>
            </a:lvl1pPr>
          </a:lstStyle>
          <a:p>
            <a:r>
              <a:rPr lang="en-US"/>
              <a:t>Click to edit Master title style</a:t>
            </a:r>
            <a:endParaRPr lang="en-US" dirty="0"/>
          </a:p>
        </p:txBody>
      </p:sp>
      <p:sp>
        <p:nvSpPr>
          <p:cNvPr id="10" name="Picture Placeholder 9"/>
          <p:cNvSpPr>
            <a:spLocks noGrp="1"/>
          </p:cNvSpPr>
          <p:nvPr>
            <p:ph type="pic" sz="quarter" idx="13"/>
          </p:nvPr>
        </p:nvSpPr>
        <p:spPr>
          <a:xfrm>
            <a:off x="0" y="1"/>
            <a:ext cx="12192000" cy="3178432"/>
          </a:xfrm>
        </p:spPr>
        <p:txBody>
          <a:bodyPr/>
          <a:lstStyle/>
          <a:p>
            <a:r>
              <a:rPr lang="en-US"/>
              <a:t>Drag picture to placeholder or click icon to add</a:t>
            </a:r>
          </a:p>
        </p:txBody>
      </p:sp>
      <p:sp>
        <p:nvSpPr>
          <p:cNvPr id="11" name="Text Placeholder 16"/>
          <p:cNvSpPr>
            <a:spLocks noGrp="1"/>
          </p:cNvSpPr>
          <p:nvPr>
            <p:ph type="body" sz="quarter" idx="19" hasCustomPrompt="1"/>
          </p:nvPr>
        </p:nvSpPr>
        <p:spPr>
          <a:xfrm>
            <a:off x="503381" y="4964292"/>
            <a:ext cx="5318024" cy="534467"/>
          </a:xfrm>
        </p:spPr>
        <p:txBody>
          <a:bodyPr/>
          <a:lstStyle>
            <a:lvl1pPr>
              <a:defRPr sz="1867" b="0" i="0" baseline="0">
                <a:solidFill>
                  <a:srgbClr val="0083CA"/>
                </a:solidFill>
                <a:latin typeface="+mn-lt"/>
                <a:cs typeface="Helvetica Regular" charset="0"/>
              </a:defRPr>
            </a:lvl1pPr>
          </a:lstStyle>
          <a:p>
            <a:pPr lvl="0"/>
            <a:r>
              <a:rPr lang="en-US" dirty="0"/>
              <a:t>Subtitle</a:t>
            </a:r>
          </a:p>
        </p:txBody>
      </p:sp>
    </p:spTree>
    <p:extLst>
      <p:ext uri="{BB962C8B-B14F-4D97-AF65-F5344CB8AC3E}">
        <p14:creationId xmlns:p14="http://schemas.microsoft.com/office/powerpoint/2010/main" val="2441190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tellectual Property">
    <p:spTree>
      <p:nvGrpSpPr>
        <p:cNvPr id="1" name=""/>
        <p:cNvGrpSpPr/>
        <p:nvPr/>
      </p:nvGrpSpPr>
      <p:grpSpPr>
        <a:xfrm>
          <a:off x="0" y="0"/>
          <a:ext cx="0" cy="0"/>
          <a:chOff x="0" y="0"/>
          <a:chExt cx="0" cy="0"/>
        </a:xfrm>
      </p:grpSpPr>
      <p:sp>
        <p:nvSpPr>
          <p:cNvPr id="8" name="Picture Placeholder 7"/>
          <p:cNvSpPr>
            <a:spLocks noGrp="1"/>
          </p:cNvSpPr>
          <p:nvPr>
            <p:ph type="pic" sz="quarter" idx="17"/>
          </p:nvPr>
        </p:nvSpPr>
        <p:spPr>
          <a:xfrm>
            <a:off x="6088534" y="3565184"/>
            <a:ext cx="1748119" cy="2555008"/>
          </a:xfrm>
        </p:spPr>
        <p:txBody>
          <a:bodyPr/>
          <a:lstStyle/>
          <a:p>
            <a:r>
              <a:rPr lang="en-US"/>
              <a:t>Drag picture to placeholder or click icon to add</a:t>
            </a:r>
          </a:p>
        </p:txBody>
      </p:sp>
      <p:sp>
        <p:nvSpPr>
          <p:cNvPr id="2" name="Title 1"/>
          <p:cNvSpPr>
            <a:spLocks noGrp="1"/>
          </p:cNvSpPr>
          <p:nvPr>
            <p:ph type="title" hasCustomPrompt="1"/>
          </p:nvPr>
        </p:nvSpPr>
        <p:spPr>
          <a:xfrm>
            <a:off x="508001" y="776136"/>
            <a:ext cx="4521200" cy="493864"/>
          </a:xfrm>
        </p:spPr>
        <p:txBody>
          <a:bodyPr/>
          <a:lstStyle>
            <a:lvl1pPr>
              <a:defRPr baseline="0"/>
            </a:lvl1pPr>
          </a:lstStyle>
          <a:p>
            <a:r>
              <a:rPr lang="en-US" dirty="0"/>
              <a:t>Click to add super awesome headline</a:t>
            </a:r>
          </a:p>
        </p:txBody>
      </p:sp>
      <p:sp>
        <p:nvSpPr>
          <p:cNvPr id="3" name="Content Placeholder 2"/>
          <p:cNvSpPr>
            <a:spLocks noGrp="1"/>
          </p:cNvSpPr>
          <p:nvPr>
            <p:ph sz="half" idx="1"/>
          </p:nvPr>
        </p:nvSpPr>
        <p:spPr>
          <a:xfrm>
            <a:off x="507413" y="2360807"/>
            <a:ext cx="3583219" cy="1413819"/>
          </a:xfrm>
          <a:noFill/>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06333" y="4390086"/>
            <a:ext cx="3575811" cy="1442847"/>
          </a:xfrm>
          <a:noFill/>
        </p:spPr>
        <p:txBody>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12" name="Slide Number Placeholder 11"/>
          <p:cNvSpPr>
            <a:spLocks noGrp="1"/>
          </p:cNvSpPr>
          <p:nvPr>
            <p:ph type="sldNum" sz="quarter" idx="11"/>
          </p:nvPr>
        </p:nvSpPr>
        <p:spPr/>
        <p:txBody>
          <a:bodyPr/>
          <a:lstStyle/>
          <a:p>
            <a:fld id="{BCC4CEDB-9067-4CC6-8430-AA5729AC2E63}" type="slidenum">
              <a:rPr lang="en-US" smtClean="0"/>
              <a:pPr/>
              <a:t>‹#›</a:t>
            </a:fld>
            <a:endParaRPr lang="en-US"/>
          </a:p>
        </p:txBody>
      </p:sp>
      <p:sp>
        <p:nvSpPr>
          <p:cNvPr id="5" name="Footer Placeholder 4"/>
          <p:cNvSpPr>
            <a:spLocks noGrp="1"/>
          </p:cNvSpPr>
          <p:nvPr>
            <p:ph type="ftr" sz="quarter" idx="12"/>
          </p:nvPr>
        </p:nvSpPr>
        <p:spPr/>
        <p:txBody>
          <a:bodyPr/>
          <a:lstStyle/>
          <a:p>
            <a:r>
              <a:rPr lang="en-US"/>
              <a:t>Footer</a:t>
            </a:r>
            <a:endParaRPr lang="en-US" dirty="0"/>
          </a:p>
        </p:txBody>
      </p:sp>
      <p:sp>
        <p:nvSpPr>
          <p:cNvPr id="7" name="Text Placeholder 6"/>
          <p:cNvSpPr>
            <a:spLocks noGrp="1"/>
          </p:cNvSpPr>
          <p:nvPr>
            <p:ph type="body" sz="quarter" idx="13"/>
          </p:nvPr>
        </p:nvSpPr>
        <p:spPr>
          <a:xfrm>
            <a:off x="509228" y="2011140"/>
            <a:ext cx="2593203" cy="287339"/>
          </a:xfrm>
        </p:spPr>
        <p:txBody>
          <a:bodyPr/>
          <a:lstStyle>
            <a:lvl1pPr>
              <a:defRPr sz="1200" b="1" i="0">
                <a:solidFill>
                  <a:schemeClr val="bg2"/>
                </a:solidFill>
                <a:latin typeface="Helvetica Neue"/>
                <a:cs typeface="Helvetica Neue"/>
              </a:defRPr>
            </a:lvl1pPr>
          </a:lstStyle>
          <a:p>
            <a:pPr lvl="0"/>
            <a:r>
              <a:rPr lang="en-US"/>
              <a:t>Click to edit Master text styles</a:t>
            </a:r>
          </a:p>
        </p:txBody>
      </p:sp>
      <p:sp>
        <p:nvSpPr>
          <p:cNvPr id="13" name="Text Placeholder 6"/>
          <p:cNvSpPr>
            <a:spLocks noGrp="1"/>
          </p:cNvSpPr>
          <p:nvPr>
            <p:ph type="body" sz="quarter" idx="14"/>
          </p:nvPr>
        </p:nvSpPr>
        <p:spPr>
          <a:xfrm>
            <a:off x="508005" y="4043137"/>
            <a:ext cx="2322287" cy="287339"/>
          </a:xfrm>
        </p:spPr>
        <p:txBody>
          <a:bodyPr/>
          <a:lstStyle>
            <a:lvl1pPr>
              <a:defRPr sz="1200" b="1" i="0">
                <a:solidFill>
                  <a:srgbClr val="0083CA"/>
                </a:solidFill>
                <a:latin typeface="Helvetica Neue"/>
                <a:cs typeface="Helvetica Neue"/>
              </a:defRPr>
            </a:lvl1pPr>
          </a:lstStyle>
          <a:p>
            <a:pPr lvl="0"/>
            <a:r>
              <a:rPr lang="en-US"/>
              <a:t>Click to edit Master text styles</a:t>
            </a:r>
          </a:p>
        </p:txBody>
      </p:sp>
      <p:sp>
        <p:nvSpPr>
          <p:cNvPr id="14" name="Picture Placeholder 13"/>
          <p:cNvSpPr>
            <a:spLocks noGrp="1"/>
          </p:cNvSpPr>
          <p:nvPr>
            <p:ph type="pic" sz="quarter" idx="15"/>
          </p:nvPr>
        </p:nvSpPr>
        <p:spPr>
          <a:xfrm>
            <a:off x="3574146" y="2930982"/>
            <a:ext cx="1572055" cy="844551"/>
          </a:xfrm>
        </p:spPr>
        <p:txBody>
          <a:bodyPr/>
          <a:lstStyle/>
          <a:p>
            <a:r>
              <a:rPr lang="en-US"/>
              <a:t>Drag picture to placeholder or click icon to add</a:t>
            </a:r>
          </a:p>
        </p:txBody>
      </p:sp>
      <p:sp>
        <p:nvSpPr>
          <p:cNvPr id="15" name="Picture Placeholder 13"/>
          <p:cNvSpPr>
            <a:spLocks noGrp="1"/>
          </p:cNvSpPr>
          <p:nvPr>
            <p:ph type="pic" sz="quarter" idx="16"/>
          </p:nvPr>
        </p:nvSpPr>
        <p:spPr>
          <a:xfrm>
            <a:off x="3583218" y="4953003"/>
            <a:ext cx="1587500" cy="879928"/>
          </a:xfrm>
        </p:spPr>
        <p:txBody>
          <a:bodyPr/>
          <a:lstStyle/>
          <a:p>
            <a:r>
              <a:rPr lang="en-US"/>
              <a:t>Drag picture to placeholder or click icon to add</a:t>
            </a:r>
          </a:p>
        </p:txBody>
      </p:sp>
      <p:sp>
        <p:nvSpPr>
          <p:cNvPr id="9" name="Picture Placeholder 8"/>
          <p:cNvSpPr>
            <a:spLocks noGrp="1"/>
          </p:cNvSpPr>
          <p:nvPr>
            <p:ph type="pic" sz="quarter" idx="18"/>
          </p:nvPr>
        </p:nvSpPr>
        <p:spPr>
          <a:xfrm>
            <a:off x="6088529" y="385708"/>
            <a:ext cx="5573059" cy="3043297"/>
          </a:xfrm>
        </p:spPr>
        <p:txBody>
          <a:bodyPr/>
          <a:lstStyle/>
          <a:p>
            <a:r>
              <a:rPr lang="en-US" dirty="0"/>
              <a:t>Drag picture to placeholder or click icon to add</a:t>
            </a:r>
          </a:p>
        </p:txBody>
      </p:sp>
      <p:sp>
        <p:nvSpPr>
          <p:cNvPr id="17" name="Picture Placeholder 7"/>
          <p:cNvSpPr>
            <a:spLocks noGrp="1"/>
          </p:cNvSpPr>
          <p:nvPr>
            <p:ph type="pic" sz="quarter" idx="19"/>
          </p:nvPr>
        </p:nvSpPr>
        <p:spPr>
          <a:xfrm>
            <a:off x="7977172" y="3565184"/>
            <a:ext cx="1727125" cy="2555008"/>
          </a:xfrm>
        </p:spPr>
        <p:txBody>
          <a:bodyPr/>
          <a:lstStyle/>
          <a:p>
            <a:r>
              <a:rPr lang="en-US"/>
              <a:t>Drag picture to placeholder or click icon to add</a:t>
            </a:r>
          </a:p>
        </p:txBody>
      </p:sp>
      <p:sp>
        <p:nvSpPr>
          <p:cNvPr id="18" name="Picture Placeholder 7"/>
          <p:cNvSpPr>
            <a:spLocks noGrp="1"/>
          </p:cNvSpPr>
          <p:nvPr>
            <p:ph type="pic" sz="quarter" idx="20"/>
          </p:nvPr>
        </p:nvSpPr>
        <p:spPr>
          <a:xfrm>
            <a:off x="9844826" y="3565184"/>
            <a:ext cx="1816767" cy="2555008"/>
          </a:xfrm>
        </p:spPr>
        <p:txBody>
          <a:bodyPr/>
          <a:lstStyle/>
          <a:p>
            <a:r>
              <a:rPr lang="en-US"/>
              <a:t>Drag picture to placeholder or click icon to add</a:t>
            </a:r>
          </a:p>
        </p:txBody>
      </p:sp>
    </p:spTree>
    <p:extLst>
      <p:ext uri="{BB962C8B-B14F-4D97-AF65-F5344CB8AC3E}">
        <p14:creationId xmlns:p14="http://schemas.microsoft.com/office/powerpoint/2010/main" val="2817747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ntellectual Property Alt">
    <p:spTree>
      <p:nvGrpSpPr>
        <p:cNvPr id="1" name=""/>
        <p:cNvGrpSpPr/>
        <p:nvPr/>
      </p:nvGrpSpPr>
      <p:grpSpPr>
        <a:xfrm>
          <a:off x="0" y="0"/>
          <a:ext cx="0" cy="0"/>
          <a:chOff x="0" y="0"/>
          <a:chExt cx="0" cy="0"/>
        </a:xfrm>
      </p:grpSpPr>
      <p:sp>
        <p:nvSpPr>
          <p:cNvPr id="10" name="Title 9"/>
          <p:cNvSpPr>
            <a:spLocks noGrp="1"/>
          </p:cNvSpPr>
          <p:nvPr>
            <p:ph type="title"/>
          </p:nvPr>
        </p:nvSpPr>
        <p:spPr>
          <a:xfrm>
            <a:off x="508001" y="782485"/>
            <a:ext cx="4535715" cy="762000"/>
          </a:xfrm>
        </p:spPr>
        <p:txBody>
          <a:bodyPr/>
          <a:lstStyle/>
          <a:p>
            <a:r>
              <a:rPr lang="en-US"/>
              <a:t>Click to edit Master title style</a:t>
            </a:r>
          </a:p>
        </p:txBody>
      </p:sp>
      <p:sp>
        <p:nvSpPr>
          <p:cNvPr id="5" name="Slide Number Placeholder 4"/>
          <p:cNvSpPr>
            <a:spLocks noGrp="1"/>
          </p:cNvSpPr>
          <p:nvPr>
            <p:ph type="sldNum" sz="quarter" idx="30"/>
          </p:nvPr>
        </p:nvSpPr>
        <p:spPr/>
        <p:txBody>
          <a:bodyPr/>
          <a:lstStyle/>
          <a:p>
            <a:fld id="{BCC4CEDB-9067-4CC6-8430-AA5729AC2E63}" type="slidenum">
              <a:rPr lang="en-US" smtClean="0"/>
              <a:pPr/>
              <a:t>‹#›</a:t>
            </a:fld>
            <a:endParaRPr lang="en-US"/>
          </a:p>
        </p:txBody>
      </p:sp>
      <p:sp>
        <p:nvSpPr>
          <p:cNvPr id="6" name="Footer Placeholder 5"/>
          <p:cNvSpPr>
            <a:spLocks noGrp="1"/>
          </p:cNvSpPr>
          <p:nvPr>
            <p:ph type="ftr" sz="quarter" idx="31"/>
          </p:nvPr>
        </p:nvSpPr>
        <p:spPr/>
        <p:txBody>
          <a:bodyPr/>
          <a:lstStyle/>
          <a:p>
            <a:r>
              <a:rPr lang="en-US"/>
              <a:t>Footer</a:t>
            </a:r>
            <a:endParaRPr lang="en-US" dirty="0"/>
          </a:p>
        </p:txBody>
      </p:sp>
      <p:sp>
        <p:nvSpPr>
          <p:cNvPr id="22" name="Picture Placeholder 7"/>
          <p:cNvSpPr>
            <a:spLocks noGrp="1"/>
          </p:cNvSpPr>
          <p:nvPr>
            <p:ph type="pic" sz="quarter" idx="17"/>
          </p:nvPr>
        </p:nvSpPr>
        <p:spPr>
          <a:xfrm>
            <a:off x="6902824" y="-1"/>
            <a:ext cx="5289176" cy="5895633"/>
          </a:xfrm>
        </p:spPr>
        <p:txBody>
          <a:bodyPr/>
          <a:lstStyle/>
          <a:p>
            <a:r>
              <a:rPr lang="en-US"/>
              <a:t>Drag picture to placeholder or click icon to add</a:t>
            </a:r>
          </a:p>
        </p:txBody>
      </p:sp>
      <p:sp>
        <p:nvSpPr>
          <p:cNvPr id="23" name="Content Placeholder 2"/>
          <p:cNvSpPr>
            <a:spLocks noGrp="1"/>
          </p:cNvSpPr>
          <p:nvPr>
            <p:ph sz="half" idx="1"/>
          </p:nvPr>
        </p:nvSpPr>
        <p:spPr>
          <a:xfrm>
            <a:off x="2368981" y="2418971"/>
            <a:ext cx="3862811" cy="1413819"/>
          </a:xfrm>
          <a:noFill/>
        </p:spPr>
        <p:txBody>
          <a:bodyPr anchor="ctr" anchorCtr="0"/>
          <a:lstStyle>
            <a:lvl1pPr>
              <a:spcAft>
                <a:spcPts val="1000"/>
              </a:spcAft>
              <a:defRPr sz="1200"/>
            </a:lvl1pPr>
            <a:lvl2pPr>
              <a:spcAft>
                <a:spcPts val="1000"/>
              </a:spcAft>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26" name="Content Placeholder 3"/>
          <p:cNvSpPr>
            <a:spLocks noGrp="1"/>
          </p:cNvSpPr>
          <p:nvPr>
            <p:ph sz="half" idx="2"/>
          </p:nvPr>
        </p:nvSpPr>
        <p:spPr>
          <a:xfrm>
            <a:off x="2368177" y="4452786"/>
            <a:ext cx="3854824" cy="1442847"/>
          </a:xfrm>
          <a:noFill/>
        </p:spPr>
        <p:txBody>
          <a:bodyPr anchor="ctr" anchorCtr="0"/>
          <a:lstStyle>
            <a:lvl1pPr>
              <a:spcAft>
                <a:spcPts val="1000"/>
              </a:spcAft>
              <a:defRPr sz="1200"/>
            </a:lvl1pPr>
            <a:lvl2pPr>
              <a:spcAft>
                <a:spcPts val="1000"/>
              </a:spcAft>
              <a:defRPr sz="1200"/>
            </a:lvl2pPr>
            <a:lvl3pPr>
              <a:defRPr sz="1200"/>
            </a:lvl3pPr>
            <a:lvl4pPr>
              <a:defRPr sz="1200"/>
            </a:lvl4pPr>
            <a:lvl5pPr>
              <a:defRPr sz="1200"/>
            </a:lvl5pPr>
          </a:lstStyle>
          <a:p>
            <a:pPr lvl="0"/>
            <a:r>
              <a:rPr lang="en-US"/>
              <a:t>Click to edit Master text styles</a:t>
            </a:r>
          </a:p>
          <a:p>
            <a:pPr lvl="1"/>
            <a:r>
              <a:rPr lang="en-US"/>
              <a:t>Second level</a:t>
            </a:r>
          </a:p>
        </p:txBody>
      </p:sp>
      <p:sp>
        <p:nvSpPr>
          <p:cNvPr id="31" name="Picture Placeholder 13"/>
          <p:cNvSpPr>
            <a:spLocks noGrp="1"/>
          </p:cNvSpPr>
          <p:nvPr>
            <p:ph type="pic" sz="quarter" idx="15"/>
          </p:nvPr>
        </p:nvSpPr>
        <p:spPr>
          <a:xfrm>
            <a:off x="506938" y="2703606"/>
            <a:ext cx="1572055" cy="844551"/>
          </a:xfrm>
        </p:spPr>
        <p:txBody>
          <a:bodyPr/>
          <a:lstStyle/>
          <a:p>
            <a:r>
              <a:rPr lang="en-US"/>
              <a:t>Drag picture to placeholder or click icon to add</a:t>
            </a:r>
            <a:endParaRPr lang="en-US" dirty="0"/>
          </a:p>
        </p:txBody>
      </p:sp>
      <p:sp>
        <p:nvSpPr>
          <p:cNvPr id="34" name="Picture Placeholder 13"/>
          <p:cNvSpPr>
            <a:spLocks noGrp="1"/>
          </p:cNvSpPr>
          <p:nvPr>
            <p:ph type="pic" sz="quarter" idx="16"/>
          </p:nvPr>
        </p:nvSpPr>
        <p:spPr>
          <a:xfrm>
            <a:off x="516010" y="4734241"/>
            <a:ext cx="1587500" cy="879928"/>
          </a:xfrm>
        </p:spPr>
        <p:txBody>
          <a:bodyPr/>
          <a:lstStyle/>
          <a:p>
            <a:r>
              <a:rPr lang="en-US"/>
              <a:t>Drag picture to placeholder or click icon to add</a:t>
            </a:r>
          </a:p>
        </p:txBody>
      </p:sp>
    </p:spTree>
    <p:extLst>
      <p:ext uri="{BB962C8B-B14F-4D97-AF65-F5344CB8AC3E}">
        <p14:creationId xmlns:p14="http://schemas.microsoft.com/office/powerpoint/2010/main" val="3237304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6" name="Picture Placeholder 5"/>
          <p:cNvSpPr>
            <a:spLocks noGrp="1"/>
          </p:cNvSpPr>
          <p:nvPr>
            <p:ph type="pic" sz="quarter" idx="25"/>
          </p:nvPr>
        </p:nvSpPr>
        <p:spPr>
          <a:xfrm>
            <a:off x="0" y="0"/>
            <a:ext cx="12192000" cy="6858000"/>
          </a:xfrm>
        </p:spPr>
        <p:txBody>
          <a:bodyPr/>
          <a:lstStyle/>
          <a:p>
            <a:r>
              <a:rPr lang="en-US"/>
              <a:t>Drag picture to placeholder or click icon to add</a:t>
            </a:r>
          </a:p>
        </p:txBody>
      </p:sp>
      <p:sp>
        <p:nvSpPr>
          <p:cNvPr id="8" name="Slide Number Placeholder 7"/>
          <p:cNvSpPr>
            <a:spLocks noGrp="1"/>
          </p:cNvSpPr>
          <p:nvPr>
            <p:ph type="sldNum" sz="quarter" idx="23"/>
          </p:nvPr>
        </p:nvSpPr>
        <p:spPr/>
        <p:txBody>
          <a:bodyPr/>
          <a:lstStyle/>
          <a:p>
            <a:fld id="{BCC4CEDB-9067-4CC6-8430-AA5729AC2E63}" type="slidenum">
              <a:rPr lang="en-US" smtClean="0"/>
              <a:pPr/>
              <a:t>‹#›</a:t>
            </a:fld>
            <a:endParaRPr lang="en-US"/>
          </a:p>
        </p:txBody>
      </p:sp>
      <p:sp>
        <p:nvSpPr>
          <p:cNvPr id="3" name="Footer Placeholder 2"/>
          <p:cNvSpPr>
            <a:spLocks noGrp="1"/>
          </p:cNvSpPr>
          <p:nvPr>
            <p:ph type="ftr" sz="quarter" idx="24"/>
          </p:nvPr>
        </p:nvSpPr>
        <p:spPr/>
        <p:txBody>
          <a:bodyPr/>
          <a:lstStyle/>
          <a:p>
            <a:r>
              <a:rPr lang="en-US"/>
              <a:t>Footer</a:t>
            </a:r>
            <a:endParaRPr lang="en-US" dirty="0"/>
          </a:p>
        </p:txBody>
      </p:sp>
      <p:sp>
        <p:nvSpPr>
          <p:cNvPr id="4" name="Title 3"/>
          <p:cNvSpPr>
            <a:spLocks noGrp="1"/>
          </p:cNvSpPr>
          <p:nvPr>
            <p:ph type="title"/>
          </p:nvPr>
        </p:nvSpPr>
        <p:spPr>
          <a:xfrm>
            <a:off x="1075358" y="1913045"/>
            <a:ext cx="6494300" cy="762000"/>
          </a:xfrm>
        </p:spPr>
        <p:txBody>
          <a:bodyPr/>
          <a:lstStyle>
            <a:lvl1pPr>
              <a:lnSpc>
                <a:spcPct val="90000"/>
              </a:lnSpc>
              <a:defRPr sz="6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46672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rends">
    <p:spTree>
      <p:nvGrpSpPr>
        <p:cNvPr id="1" name=""/>
        <p:cNvGrpSpPr/>
        <p:nvPr/>
      </p:nvGrpSpPr>
      <p:grpSpPr>
        <a:xfrm>
          <a:off x="0" y="0"/>
          <a:ext cx="0" cy="0"/>
          <a:chOff x="0" y="0"/>
          <a:chExt cx="0" cy="0"/>
        </a:xfrm>
      </p:grpSpPr>
      <p:sp>
        <p:nvSpPr>
          <p:cNvPr id="6" name="Picture Placeholder 5"/>
          <p:cNvSpPr>
            <a:spLocks noGrp="1"/>
          </p:cNvSpPr>
          <p:nvPr>
            <p:ph type="pic" sz="quarter" idx="24"/>
          </p:nvPr>
        </p:nvSpPr>
        <p:spPr>
          <a:xfrm>
            <a:off x="0" y="2"/>
            <a:ext cx="12192000" cy="2622551"/>
          </a:xfrm>
        </p:spPr>
        <p:txBody>
          <a:bodyPr/>
          <a:lstStyle/>
          <a:p>
            <a:r>
              <a:rPr lang="en-US"/>
              <a:t>Drag picture to placeholder or click icon to add</a:t>
            </a:r>
            <a:endParaRPr lang="en-US" dirty="0"/>
          </a:p>
        </p:txBody>
      </p:sp>
      <p:sp>
        <p:nvSpPr>
          <p:cNvPr id="2" name="Title 1"/>
          <p:cNvSpPr>
            <a:spLocks noGrp="1"/>
          </p:cNvSpPr>
          <p:nvPr>
            <p:ph type="title"/>
          </p:nvPr>
        </p:nvSpPr>
        <p:spPr>
          <a:xfrm>
            <a:off x="508001" y="1551351"/>
            <a:ext cx="7251291" cy="762000"/>
          </a:xfrm>
        </p:spPr>
        <p:txBody>
          <a:bodyPr/>
          <a:lstStyle>
            <a:lvl1pPr>
              <a:defRPr>
                <a:solidFill>
                  <a:schemeClr val="bg1"/>
                </a:solidFill>
              </a:defRPr>
            </a:lvl1pPr>
          </a:lstStyle>
          <a:p>
            <a:r>
              <a:rPr lang="en-US"/>
              <a:t>Click to edit Master title style</a:t>
            </a:r>
            <a:endParaRPr lang="en-US" dirty="0"/>
          </a:p>
        </p:txBody>
      </p:sp>
      <p:sp>
        <p:nvSpPr>
          <p:cNvPr id="8" name="Content Placeholder 3"/>
          <p:cNvSpPr>
            <a:spLocks noGrp="1"/>
          </p:cNvSpPr>
          <p:nvPr>
            <p:ph sz="half" idx="2" hasCustomPrompt="1"/>
          </p:nvPr>
        </p:nvSpPr>
        <p:spPr>
          <a:xfrm>
            <a:off x="637785" y="3154523"/>
            <a:ext cx="2537220" cy="2033776"/>
          </a:xfrm>
          <a:noFill/>
        </p:spPr>
        <p:txBody>
          <a:bodyPr lIns="0" tIns="0" rIns="0" bIns="0"/>
          <a:lstStyle>
            <a:lvl1pPr>
              <a:defRPr sz="1200"/>
            </a:lvl1pPr>
          </a:lstStyle>
          <a:p>
            <a:pPr lvl="0"/>
            <a:r>
              <a:rPr lang="en-US" dirty="0"/>
              <a:t>Description:</a:t>
            </a:r>
          </a:p>
        </p:txBody>
      </p:sp>
      <p:sp>
        <p:nvSpPr>
          <p:cNvPr id="29" name="Content Placeholder 3"/>
          <p:cNvSpPr>
            <a:spLocks noGrp="1"/>
          </p:cNvSpPr>
          <p:nvPr>
            <p:ph sz="half" idx="14" hasCustomPrompt="1"/>
          </p:nvPr>
        </p:nvSpPr>
        <p:spPr>
          <a:xfrm>
            <a:off x="3434709" y="3154523"/>
            <a:ext cx="2523995" cy="2037292"/>
          </a:xfrm>
          <a:noFill/>
        </p:spPr>
        <p:txBody>
          <a:bodyPr lIns="0" tIns="0" rIns="0" bIns="0"/>
          <a:lstStyle>
            <a:lvl1pPr>
              <a:defRPr sz="1200"/>
            </a:lvl1pPr>
          </a:lstStyle>
          <a:p>
            <a:pPr lvl="0"/>
            <a:r>
              <a:rPr lang="en-US" dirty="0"/>
              <a:t>Description:</a:t>
            </a:r>
          </a:p>
        </p:txBody>
      </p:sp>
      <p:sp>
        <p:nvSpPr>
          <p:cNvPr id="33" name="Content Placeholder 3"/>
          <p:cNvSpPr>
            <a:spLocks noGrp="1"/>
          </p:cNvSpPr>
          <p:nvPr>
            <p:ph sz="half" idx="18" hasCustomPrompt="1"/>
          </p:nvPr>
        </p:nvSpPr>
        <p:spPr>
          <a:xfrm>
            <a:off x="6239653" y="3154522"/>
            <a:ext cx="2526271" cy="2044015"/>
          </a:xfrm>
          <a:noFill/>
        </p:spPr>
        <p:txBody>
          <a:bodyPr lIns="0" tIns="0" rIns="0" bIns="0"/>
          <a:lstStyle>
            <a:lvl1pPr>
              <a:defRPr sz="1200"/>
            </a:lvl1pPr>
          </a:lstStyle>
          <a:p>
            <a:pPr lvl="0"/>
            <a:r>
              <a:rPr lang="en-US" dirty="0"/>
              <a:t>Description:</a:t>
            </a:r>
          </a:p>
        </p:txBody>
      </p:sp>
      <p:sp>
        <p:nvSpPr>
          <p:cNvPr id="35" name="Content Placeholder 3"/>
          <p:cNvSpPr>
            <a:spLocks noGrp="1"/>
          </p:cNvSpPr>
          <p:nvPr>
            <p:ph sz="half" idx="20" hasCustomPrompt="1"/>
          </p:nvPr>
        </p:nvSpPr>
        <p:spPr>
          <a:xfrm>
            <a:off x="9027992" y="3154523"/>
            <a:ext cx="2522659" cy="2026624"/>
          </a:xfrm>
          <a:noFill/>
        </p:spPr>
        <p:txBody>
          <a:bodyPr lIns="0" tIns="0" rIns="0" bIns="0"/>
          <a:lstStyle>
            <a:lvl1pPr>
              <a:defRPr sz="1200"/>
            </a:lvl1pPr>
          </a:lstStyle>
          <a:p>
            <a:pPr lvl="0"/>
            <a:r>
              <a:rPr lang="en-US" dirty="0"/>
              <a:t>Description:</a:t>
            </a:r>
          </a:p>
        </p:txBody>
      </p:sp>
      <p:sp>
        <p:nvSpPr>
          <p:cNvPr id="10" name="Slide Number Placeholder 9"/>
          <p:cNvSpPr>
            <a:spLocks noGrp="1"/>
          </p:cNvSpPr>
          <p:nvPr>
            <p:ph type="sldNum" sz="quarter" idx="22"/>
          </p:nvPr>
        </p:nvSpPr>
        <p:spPr/>
        <p:txBody>
          <a:bodyPr/>
          <a:lstStyle/>
          <a:p>
            <a:fld id="{BCC4CEDB-9067-4CC6-8430-AA5729AC2E63}" type="slidenum">
              <a:rPr lang="en-US" smtClean="0"/>
              <a:pPr/>
              <a:t>‹#›</a:t>
            </a:fld>
            <a:endParaRPr lang="en-US"/>
          </a:p>
        </p:txBody>
      </p:sp>
      <p:sp>
        <p:nvSpPr>
          <p:cNvPr id="3" name="Footer Placeholder 2"/>
          <p:cNvSpPr>
            <a:spLocks noGrp="1"/>
          </p:cNvSpPr>
          <p:nvPr>
            <p:ph type="ftr" sz="quarter" idx="23"/>
          </p:nvPr>
        </p:nvSpPr>
        <p:spPr/>
        <p:txBody>
          <a:bodyPr/>
          <a:lstStyle/>
          <a:p>
            <a:r>
              <a:rPr lang="en-US"/>
              <a:t>Footer</a:t>
            </a:r>
            <a:endParaRPr lang="en-US" dirty="0"/>
          </a:p>
        </p:txBody>
      </p:sp>
    </p:spTree>
    <p:extLst>
      <p:ext uri="{BB962C8B-B14F-4D97-AF65-F5344CB8AC3E}">
        <p14:creationId xmlns:p14="http://schemas.microsoft.com/office/powerpoint/2010/main" val="340903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ub-sectors">
    <p:spTree>
      <p:nvGrpSpPr>
        <p:cNvPr id="1" name=""/>
        <p:cNvGrpSpPr/>
        <p:nvPr/>
      </p:nvGrpSpPr>
      <p:grpSpPr>
        <a:xfrm>
          <a:off x="0" y="0"/>
          <a:ext cx="0" cy="0"/>
          <a:chOff x="0" y="0"/>
          <a:chExt cx="0" cy="0"/>
        </a:xfrm>
      </p:grpSpPr>
      <p:sp>
        <p:nvSpPr>
          <p:cNvPr id="2" name="Title 1"/>
          <p:cNvSpPr>
            <a:spLocks noGrp="1"/>
          </p:cNvSpPr>
          <p:nvPr>
            <p:ph type="title"/>
          </p:nvPr>
        </p:nvSpPr>
        <p:spPr>
          <a:xfrm>
            <a:off x="508001" y="782485"/>
            <a:ext cx="7251291" cy="762000"/>
          </a:xfrm>
        </p:spPr>
        <p:txBody>
          <a:bodyPr/>
          <a:lstStyle/>
          <a:p>
            <a:r>
              <a:rPr lang="en-US"/>
              <a:t>Click to edit Master title style</a:t>
            </a:r>
          </a:p>
        </p:txBody>
      </p:sp>
      <p:sp>
        <p:nvSpPr>
          <p:cNvPr id="7" name="Text Placeholder 2"/>
          <p:cNvSpPr>
            <a:spLocks noGrp="1"/>
          </p:cNvSpPr>
          <p:nvPr>
            <p:ph type="body" idx="1" hasCustomPrompt="1"/>
          </p:nvPr>
        </p:nvSpPr>
        <p:spPr>
          <a:xfrm>
            <a:off x="508005" y="2153735"/>
            <a:ext cx="3318935" cy="271912"/>
          </a:xfrm>
          <a:noFill/>
          <a:ln>
            <a:noFill/>
          </a:ln>
        </p:spPr>
        <p:txBody>
          <a:bodyPr wrap="square" lIns="0" tIns="0" rIns="0" bIns="0" anchor="t" anchorCtr="0"/>
          <a:lstStyle>
            <a:lvl1pPr marL="0" indent="0">
              <a:buNone/>
              <a:defRPr sz="1200" b="1">
                <a:solidFill>
                  <a:schemeClr val="tx1"/>
                </a:solidFill>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sub-sector </a:t>
            </a:r>
          </a:p>
        </p:txBody>
      </p:sp>
      <p:sp>
        <p:nvSpPr>
          <p:cNvPr id="8" name="Content Placeholder 3"/>
          <p:cNvSpPr>
            <a:spLocks noGrp="1"/>
          </p:cNvSpPr>
          <p:nvPr>
            <p:ph sz="half" idx="2" hasCustomPrompt="1"/>
          </p:nvPr>
        </p:nvSpPr>
        <p:spPr>
          <a:xfrm>
            <a:off x="508001" y="2437062"/>
            <a:ext cx="3318555" cy="908756"/>
          </a:xfrm>
          <a:noFill/>
        </p:spPr>
        <p:txBody>
          <a:bodyPr lIns="0" tIns="0" rIns="0" bIns="0" anchor="t" anchorCtr="0"/>
          <a:lstStyle>
            <a:lvl1pPr>
              <a:defRPr sz="1200"/>
            </a:lvl1pPr>
          </a:lstStyle>
          <a:p>
            <a:pPr lvl="0"/>
            <a:r>
              <a:rPr lang="en-US" dirty="0"/>
              <a:t>Description:</a:t>
            </a:r>
          </a:p>
        </p:txBody>
      </p:sp>
      <p:sp>
        <p:nvSpPr>
          <p:cNvPr id="28" name="Text Placeholder 2"/>
          <p:cNvSpPr>
            <a:spLocks noGrp="1"/>
          </p:cNvSpPr>
          <p:nvPr>
            <p:ph type="body" idx="13" hasCustomPrompt="1"/>
          </p:nvPr>
        </p:nvSpPr>
        <p:spPr>
          <a:xfrm>
            <a:off x="508005" y="4284839"/>
            <a:ext cx="3318935" cy="271912"/>
          </a:xfrm>
          <a:noFill/>
          <a:ln>
            <a:noFill/>
          </a:ln>
        </p:spPr>
        <p:txBody>
          <a:bodyPr wrap="square" lIns="0" tIns="0" rIns="0" bIns="0" anchor="t" anchorCtr="0"/>
          <a:lstStyle>
            <a:lvl1pPr marL="0" indent="0">
              <a:buNone/>
              <a:defRPr sz="1200" b="1">
                <a:solidFill>
                  <a:schemeClr val="tx1"/>
                </a:solidFill>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sub-sector </a:t>
            </a:r>
          </a:p>
        </p:txBody>
      </p:sp>
      <p:sp>
        <p:nvSpPr>
          <p:cNvPr id="29" name="Content Placeholder 3"/>
          <p:cNvSpPr>
            <a:spLocks noGrp="1"/>
          </p:cNvSpPr>
          <p:nvPr>
            <p:ph sz="half" idx="14" hasCustomPrompt="1"/>
          </p:nvPr>
        </p:nvSpPr>
        <p:spPr>
          <a:xfrm>
            <a:off x="508001" y="4574071"/>
            <a:ext cx="3318555" cy="908756"/>
          </a:xfrm>
          <a:noFill/>
        </p:spPr>
        <p:txBody>
          <a:bodyPr lIns="0" tIns="0" rIns="0" bIns="0" anchor="t" anchorCtr="0"/>
          <a:lstStyle>
            <a:lvl1pPr>
              <a:defRPr sz="1200"/>
            </a:lvl1pPr>
          </a:lstStyle>
          <a:p>
            <a:pPr lvl="0"/>
            <a:r>
              <a:rPr lang="en-US" dirty="0"/>
              <a:t>Description:</a:t>
            </a:r>
          </a:p>
        </p:txBody>
      </p:sp>
      <p:sp>
        <p:nvSpPr>
          <p:cNvPr id="32" name="Text Placeholder 2"/>
          <p:cNvSpPr>
            <a:spLocks noGrp="1"/>
          </p:cNvSpPr>
          <p:nvPr>
            <p:ph type="body" idx="17" hasCustomPrompt="1"/>
          </p:nvPr>
        </p:nvSpPr>
        <p:spPr>
          <a:xfrm>
            <a:off x="4240618" y="2153735"/>
            <a:ext cx="3318935" cy="271912"/>
          </a:xfrm>
          <a:noFill/>
          <a:ln>
            <a:noFill/>
          </a:ln>
        </p:spPr>
        <p:txBody>
          <a:bodyPr wrap="square" lIns="0" tIns="0" rIns="0" bIns="0" anchor="t" anchorCtr="0"/>
          <a:lstStyle>
            <a:lvl1pPr marL="0" indent="0">
              <a:buNone/>
              <a:defRPr sz="1200" b="1">
                <a:solidFill>
                  <a:schemeClr val="tx1"/>
                </a:solidFill>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sub-sector </a:t>
            </a:r>
          </a:p>
        </p:txBody>
      </p:sp>
      <p:sp>
        <p:nvSpPr>
          <p:cNvPr id="33" name="Content Placeholder 3"/>
          <p:cNvSpPr>
            <a:spLocks noGrp="1"/>
          </p:cNvSpPr>
          <p:nvPr>
            <p:ph sz="half" idx="18" hasCustomPrompt="1"/>
          </p:nvPr>
        </p:nvSpPr>
        <p:spPr>
          <a:xfrm>
            <a:off x="4243616" y="2428595"/>
            <a:ext cx="3318555" cy="908756"/>
          </a:xfrm>
          <a:noFill/>
        </p:spPr>
        <p:txBody>
          <a:bodyPr lIns="0" tIns="0" rIns="0" bIns="0" anchor="t" anchorCtr="0"/>
          <a:lstStyle>
            <a:lvl1pPr>
              <a:defRPr sz="1200"/>
            </a:lvl1pPr>
          </a:lstStyle>
          <a:p>
            <a:pPr lvl="0"/>
            <a:r>
              <a:rPr lang="en-US" dirty="0"/>
              <a:t>Description:</a:t>
            </a:r>
          </a:p>
        </p:txBody>
      </p:sp>
      <p:sp>
        <p:nvSpPr>
          <p:cNvPr id="34" name="Text Placeholder 2"/>
          <p:cNvSpPr>
            <a:spLocks noGrp="1"/>
          </p:cNvSpPr>
          <p:nvPr>
            <p:ph type="body" idx="19" hasCustomPrompt="1"/>
          </p:nvPr>
        </p:nvSpPr>
        <p:spPr>
          <a:xfrm>
            <a:off x="4240618" y="4284839"/>
            <a:ext cx="3318935" cy="271912"/>
          </a:xfrm>
          <a:noFill/>
          <a:ln>
            <a:noFill/>
          </a:ln>
        </p:spPr>
        <p:txBody>
          <a:bodyPr wrap="square" lIns="0" tIns="0" rIns="0" bIns="0" anchor="t" anchorCtr="0"/>
          <a:lstStyle>
            <a:lvl1pPr marL="0" indent="0">
              <a:buNone/>
              <a:defRPr sz="1200" b="1">
                <a:solidFill>
                  <a:schemeClr val="tx1"/>
                </a:solidFill>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sub-sector </a:t>
            </a:r>
          </a:p>
        </p:txBody>
      </p:sp>
      <p:sp>
        <p:nvSpPr>
          <p:cNvPr id="35" name="Content Placeholder 3"/>
          <p:cNvSpPr>
            <a:spLocks noGrp="1"/>
          </p:cNvSpPr>
          <p:nvPr>
            <p:ph sz="half" idx="20" hasCustomPrompt="1"/>
          </p:nvPr>
        </p:nvSpPr>
        <p:spPr>
          <a:xfrm>
            <a:off x="4243616" y="4565603"/>
            <a:ext cx="3318555" cy="908756"/>
          </a:xfrm>
          <a:noFill/>
        </p:spPr>
        <p:txBody>
          <a:bodyPr lIns="0" tIns="0" rIns="0" bIns="0" anchor="t" anchorCtr="0"/>
          <a:lstStyle>
            <a:lvl1pPr>
              <a:defRPr sz="1200"/>
            </a:lvl1pPr>
          </a:lstStyle>
          <a:p>
            <a:pPr lvl="0"/>
            <a:r>
              <a:rPr lang="en-US" dirty="0"/>
              <a:t>Description:</a:t>
            </a:r>
          </a:p>
        </p:txBody>
      </p:sp>
      <p:sp>
        <p:nvSpPr>
          <p:cNvPr id="38" name="Text Placeholder 2"/>
          <p:cNvSpPr>
            <a:spLocks noGrp="1"/>
          </p:cNvSpPr>
          <p:nvPr>
            <p:ph type="body" idx="23" hasCustomPrompt="1"/>
          </p:nvPr>
        </p:nvSpPr>
        <p:spPr>
          <a:xfrm>
            <a:off x="7964170" y="2153735"/>
            <a:ext cx="3318935" cy="271912"/>
          </a:xfrm>
          <a:noFill/>
          <a:ln>
            <a:noFill/>
          </a:ln>
        </p:spPr>
        <p:txBody>
          <a:bodyPr wrap="square" lIns="0" tIns="0" rIns="0" bIns="0" anchor="t" anchorCtr="0"/>
          <a:lstStyle>
            <a:lvl1pPr marL="0" indent="0">
              <a:buNone/>
              <a:defRPr sz="1200" b="1">
                <a:solidFill>
                  <a:schemeClr val="tx1"/>
                </a:solidFill>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sub-sector </a:t>
            </a:r>
          </a:p>
        </p:txBody>
      </p:sp>
      <p:sp>
        <p:nvSpPr>
          <p:cNvPr id="39" name="Content Placeholder 3"/>
          <p:cNvSpPr>
            <a:spLocks noGrp="1"/>
          </p:cNvSpPr>
          <p:nvPr>
            <p:ph sz="half" idx="24" hasCustomPrompt="1"/>
          </p:nvPr>
        </p:nvSpPr>
        <p:spPr>
          <a:xfrm>
            <a:off x="7967168" y="2428595"/>
            <a:ext cx="3318555" cy="908756"/>
          </a:xfrm>
          <a:noFill/>
        </p:spPr>
        <p:txBody>
          <a:bodyPr lIns="0" tIns="0" rIns="0" bIns="0" anchor="t" anchorCtr="0"/>
          <a:lstStyle>
            <a:lvl1pPr>
              <a:defRPr sz="1200"/>
            </a:lvl1pPr>
          </a:lstStyle>
          <a:p>
            <a:pPr lvl="0"/>
            <a:r>
              <a:rPr lang="en-US" dirty="0"/>
              <a:t>Description:</a:t>
            </a:r>
          </a:p>
        </p:txBody>
      </p:sp>
      <p:sp>
        <p:nvSpPr>
          <p:cNvPr id="40" name="Text Placeholder 2"/>
          <p:cNvSpPr>
            <a:spLocks noGrp="1"/>
          </p:cNvSpPr>
          <p:nvPr>
            <p:ph type="body" idx="25" hasCustomPrompt="1"/>
          </p:nvPr>
        </p:nvSpPr>
        <p:spPr>
          <a:xfrm>
            <a:off x="7952357" y="4284839"/>
            <a:ext cx="3318935" cy="271912"/>
          </a:xfrm>
          <a:noFill/>
          <a:ln>
            <a:noFill/>
          </a:ln>
        </p:spPr>
        <p:txBody>
          <a:bodyPr wrap="square" lIns="0" tIns="0" rIns="0" bIns="0" anchor="t" anchorCtr="0"/>
          <a:lstStyle>
            <a:lvl1pPr marL="0" indent="0">
              <a:buNone/>
              <a:defRPr sz="1200" b="1">
                <a:solidFill>
                  <a:schemeClr val="tx1"/>
                </a:solidFill>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add sub-sector </a:t>
            </a:r>
          </a:p>
        </p:txBody>
      </p:sp>
      <p:sp>
        <p:nvSpPr>
          <p:cNvPr id="41" name="Content Placeholder 3"/>
          <p:cNvSpPr>
            <a:spLocks noGrp="1"/>
          </p:cNvSpPr>
          <p:nvPr>
            <p:ph sz="half" idx="26" hasCustomPrompt="1"/>
          </p:nvPr>
        </p:nvSpPr>
        <p:spPr>
          <a:xfrm>
            <a:off x="7952353" y="4565603"/>
            <a:ext cx="3318555" cy="908756"/>
          </a:xfrm>
          <a:noFill/>
        </p:spPr>
        <p:txBody>
          <a:bodyPr lIns="0" tIns="0" rIns="0" bIns="0" anchor="t" anchorCtr="0"/>
          <a:lstStyle>
            <a:lvl1pPr>
              <a:defRPr sz="1200"/>
            </a:lvl1pPr>
          </a:lstStyle>
          <a:p>
            <a:pPr lvl="0"/>
            <a:r>
              <a:rPr lang="en-US" dirty="0"/>
              <a:t>Description:</a:t>
            </a:r>
          </a:p>
        </p:txBody>
      </p:sp>
      <p:sp>
        <p:nvSpPr>
          <p:cNvPr id="10" name="Slide Number Placeholder 9"/>
          <p:cNvSpPr>
            <a:spLocks noGrp="1"/>
          </p:cNvSpPr>
          <p:nvPr>
            <p:ph type="sldNum" sz="quarter" idx="30"/>
          </p:nvPr>
        </p:nvSpPr>
        <p:spPr/>
        <p:txBody>
          <a:bodyPr/>
          <a:lstStyle/>
          <a:p>
            <a:fld id="{BCC4CEDB-9067-4CC6-8430-AA5729AC2E63}" type="slidenum">
              <a:rPr lang="en-US" smtClean="0"/>
              <a:pPr/>
              <a:t>‹#›</a:t>
            </a:fld>
            <a:endParaRPr lang="en-US"/>
          </a:p>
        </p:txBody>
      </p:sp>
      <p:sp>
        <p:nvSpPr>
          <p:cNvPr id="3" name="Footer Placeholder 2"/>
          <p:cNvSpPr>
            <a:spLocks noGrp="1"/>
          </p:cNvSpPr>
          <p:nvPr>
            <p:ph type="ftr" sz="quarter" idx="31"/>
          </p:nvPr>
        </p:nvSpPr>
        <p:spPr/>
        <p:txBody>
          <a:bodyPr/>
          <a:lstStyle/>
          <a:p>
            <a:r>
              <a:rPr lang="en-US"/>
              <a:t>Footer</a:t>
            </a:r>
            <a:endParaRPr lang="en-US" dirty="0"/>
          </a:p>
        </p:txBody>
      </p:sp>
    </p:spTree>
    <p:extLst>
      <p:ext uri="{BB962C8B-B14F-4D97-AF65-F5344CB8AC3E}">
        <p14:creationId xmlns:p14="http://schemas.microsoft.com/office/powerpoint/2010/main" val="2126138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pabilities/Offerings">
    <p:spTree>
      <p:nvGrpSpPr>
        <p:cNvPr id="1" name=""/>
        <p:cNvGrpSpPr/>
        <p:nvPr/>
      </p:nvGrpSpPr>
      <p:grpSpPr>
        <a:xfrm>
          <a:off x="0" y="0"/>
          <a:ext cx="0" cy="0"/>
          <a:chOff x="0" y="0"/>
          <a:chExt cx="0" cy="0"/>
        </a:xfrm>
      </p:grpSpPr>
      <p:sp>
        <p:nvSpPr>
          <p:cNvPr id="7" name="Title 6"/>
          <p:cNvSpPr>
            <a:spLocks noGrp="1"/>
          </p:cNvSpPr>
          <p:nvPr>
            <p:ph type="title"/>
          </p:nvPr>
        </p:nvSpPr>
        <p:spPr>
          <a:xfrm>
            <a:off x="508001" y="782485"/>
            <a:ext cx="7251291" cy="762000"/>
          </a:xfrm>
        </p:spPr>
        <p:txBody>
          <a:bodyPr lIns="0" tIns="0" rIns="0" bIns="0"/>
          <a:lstStyle/>
          <a:p>
            <a:r>
              <a:rPr lang="en-US"/>
              <a:t>Click to edit Master title style</a:t>
            </a:r>
          </a:p>
        </p:txBody>
      </p:sp>
      <p:sp>
        <p:nvSpPr>
          <p:cNvPr id="9" name="Text Placeholder 2"/>
          <p:cNvSpPr>
            <a:spLocks noGrp="1"/>
          </p:cNvSpPr>
          <p:nvPr>
            <p:ph type="body" idx="1"/>
          </p:nvPr>
        </p:nvSpPr>
        <p:spPr>
          <a:xfrm>
            <a:off x="508005" y="2985835"/>
            <a:ext cx="3318935" cy="271912"/>
          </a:xfrm>
          <a:noFill/>
          <a:ln>
            <a:noFill/>
          </a:ln>
        </p:spPr>
        <p:txBody>
          <a:bodyPr wrap="square" lIns="0" tIns="0" rIns="0" bIns="0" anchor="ctr" anchorCtr="0"/>
          <a:lstStyle>
            <a:lvl1pPr marL="0" indent="0">
              <a:buNone/>
              <a:defRPr sz="1600" b="1">
                <a:solidFill>
                  <a:srgbClr val="223A44"/>
                </a:solidFill>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endParaRPr lang="en-US" dirty="0"/>
          </a:p>
        </p:txBody>
      </p:sp>
      <p:sp>
        <p:nvSpPr>
          <p:cNvPr id="10" name="Content Placeholder 3"/>
          <p:cNvSpPr>
            <a:spLocks noGrp="1"/>
          </p:cNvSpPr>
          <p:nvPr>
            <p:ph sz="half" idx="2" hasCustomPrompt="1"/>
          </p:nvPr>
        </p:nvSpPr>
        <p:spPr>
          <a:xfrm>
            <a:off x="508001" y="3433623"/>
            <a:ext cx="3318555" cy="908756"/>
          </a:xfrm>
          <a:noFill/>
        </p:spPr>
        <p:txBody>
          <a:bodyPr lIns="0" tIns="0" rIns="0" bIns="0"/>
          <a:lstStyle>
            <a:lvl1pPr>
              <a:defRPr sz="1333">
                <a:solidFill>
                  <a:schemeClr val="accent6">
                    <a:lumMod val="25000"/>
                  </a:schemeClr>
                </a:solidFill>
              </a:defRPr>
            </a:lvl1pPr>
          </a:lstStyle>
          <a:p>
            <a:pPr lvl="0"/>
            <a:r>
              <a:rPr lang="en-US" dirty="0"/>
              <a:t>Description:</a:t>
            </a:r>
          </a:p>
        </p:txBody>
      </p:sp>
      <p:sp>
        <p:nvSpPr>
          <p:cNvPr id="15" name="Text Placeholder 2"/>
          <p:cNvSpPr>
            <a:spLocks noGrp="1"/>
          </p:cNvSpPr>
          <p:nvPr>
            <p:ph type="body" idx="17"/>
          </p:nvPr>
        </p:nvSpPr>
        <p:spPr>
          <a:xfrm>
            <a:off x="4247322" y="2977367"/>
            <a:ext cx="3318935" cy="271912"/>
          </a:xfrm>
          <a:noFill/>
          <a:ln>
            <a:noFill/>
          </a:ln>
        </p:spPr>
        <p:txBody>
          <a:bodyPr wrap="square" lIns="0" tIns="34290" rIns="0" bIns="34290" anchor="ctr" anchorCtr="0"/>
          <a:lstStyle>
            <a:lvl1pPr marL="0" indent="0">
              <a:buNone/>
              <a:defRPr sz="1600" b="1">
                <a:solidFill>
                  <a:srgbClr val="223A44"/>
                </a:solidFill>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endParaRPr lang="en-US" dirty="0"/>
          </a:p>
        </p:txBody>
      </p:sp>
      <p:sp>
        <p:nvSpPr>
          <p:cNvPr id="16" name="Content Placeholder 3"/>
          <p:cNvSpPr>
            <a:spLocks noGrp="1"/>
          </p:cNvSpPr>
          <p:nvPr>
            <p:ph sz="half" idx="18" hasCustomPrompt="1"/>
          </p:nvPr>
        </p:nvSpPr>
        <p:spPr>
          <a:xfrm>
            <a:off x="4250320" y="3425155"/>
            <a:ext cx="3318555" cy="908756"/>
          </a:xfrm>
          <a:noFill/>
        </p:spPr>
        <p:txBody>
          <a:bodyPr lIns="0" tIns="34290" rIns="0" bIns="34290"/>
          <a:lstStyle>
            <a:lvl1pPr>
              <a:defRPr sz="1333">
                <a:solidFill>
                  <a:schemeClr val="accent6">
                    <a:lumMod val="25000"/>
                  </a:schemeClr>
                </a:solidFill>
              </a:defRPr>
            </a:lvl1pPr>
          </a:lstStyle>
          <a:p>
            <a:pPr lvl="0"/>
            <a:r>
              <a:rPr lang="en-US" dirty="0"/>
              <a:t>Description:</a:t>
            </a:r>
          </a:p>
        </p:txBody>
      </p:sp>
      <p:sp>
        <p:nvSpPr>
          <p:cNvPr id="21" name="Text Placeholder 2"/>
          <p:cNvSpPr>
            <a:spLocks noGrp="1"/>
          </p:cNvSpPr>
          <p:nvPr>
            <p:ph type="body" idx="23"/>
          </p:nvPr>
        </p:nvSpPr>
        <p:spPr>
          <a:xfrm>
            <a:off x="7975733" y="2977367"/>
            <a:ext cx="3318935" cy="271912"/>
          </a:xfrm>
          <a:noFill/>
          <a:ln>
            <a:noFill/>
          </a:ln>
        </p:spPr>
        <p:txBody>
          <a:bodyPr wrap="square" lIns="0" tIns="34290" rIns="0" bIns="34290" anchor="ctr" anchorCtr="0"/>
          <a:lstStyle>
            <a:lvl1pPr marL="0" indent="0">
              <a:buNone/>
              <a:defRPr sz="1600" b="1">
                <a:solidFill>
                  <a:srgbClr val="223A44"/>
                </a:solidFill>
              </a:defRPr>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endParaRPr lang="en-US" dirty="0"/>
          </a:p>
        </p:txBody>
      </p:sp>
      <p:sp>
        <p:nvSpPr>
          <p:cNvPr id="22" name="Content Placeholder 3"/>
          <p:cNvSpPr>
            <a:spLocks noGrp="1"/>
          </p:cNvSpPr>
          <p:nvPr>
            <p:ph sz="half" idx="24" hasCustomPrompt="1"/>
          </p:nvPr>
        </p:nvSpPr>
        <p:spPr>
          <a:xfrm>
            <a:off x="7978729" y="3425155"/>
            <a:ext cx="3318555" cy="908756"/>
          </a:xfrm>
          <a:noFill/>
        </p:spPr>
        <p:txBody>
          <a:bodyPr lIns="0" tIns="34290" rIns="0" bIns="34290"/>
          <a:lstStyle>
            <a:lvl1pPr>
              <a:defRPr sz="1333">
                <a:solidFill>
                  <a:schemeClr val="accent6">
                    <a:lumMod val="25000"/>
                  </a:schemeClr>
                </a:solidFill>
              </a:defRPr>
            </a:lvl1pPr>
          </a:lstStyle>
          <a:p>
            <a:pPr lvl="0"/>
            <a:r>
              <a:rPr lang="en-US" dirty="0"/>
              <a:t>Description:</a:t>
            </a:r>
          </a:p>
        </p:txBody>
      </p:sp>
      <p:sp>
        <p:nvSpPr>
          <p:cNvPr id="3" name="Slide Number Placeholder 2"/>
          <p:cNvSpPr>
            <a:spLocks noGrp="1"/>
          </p:cNvSpPr>
          <p:nvPr>
            <p:ph type="sldNum" sz="quarter" idx="30"/>
          </p:nvPr>
        </p:nvSpPr>
        <p:spPr/>
        <p:txBody>
          <a:bodyPr/>
          <a:lstStyle/>
          <a:p>
            <a:fld id="{BCC4CEDB-9067-4CC6-8430-AA5729AC2E63}" type="slidenum">
              <a:rPr lang="en-US" smtClean="0"/>
              <a:pPr/>
              <a:t>‹#›</a:t>
            </a:fld>
            <a:endParaRPr lang="en-US"/>
          </a:p>
        </p:txBody>
      </p:sp>
      <p:sp>
        <p:nvSpPr>
          <p:cNvPr id="4" name="Footer Placeholder 3"/>
          <p:cNvSpPr>
            <a:spLocks noGrp="1"/>
          </p:cNvSpPr>
          <p:nvPr>
            <p:ph type="ftr" sz="quarter" idx="31"/>
          </p:nvPr>
        </p:nvSpPr>
        <p:spPr/>
        <p:txBody>
          <a:bodyPr/>
          <a:lstStyle/>
          <a:p>
            <a:r>
              <a:rPr lang="en-US"/>
              <a:t>Footer</a:t>
            </a:r>
            <a:endParaRPr lang="en-US" dirty="0"/>
          </a:p>
        </p:txBody>
      </p:sp>
    </p:spTree>
    <p:extLst>
      <p:ext uri="{BB962C8B-B14F-4D97-AF65-F5344CB8AC3E}">
        <p14:creationId xmlns:p14="http://schemas.microsoft.com/office/powerpoint/2010/main" val="2373912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R Full Bleed with Content ">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397005"/>
            <a:ext cx="12192000" cy="4478863"/>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6" name="Content Placeholder 5"/>
          <p:cNvSpPr>
            <a:spLocks noGrp="1"/>
          </p:cNvSpPr>
          <p:nvPr>
            <p:ph sz="quarter" idx="12"/>
          </p:nvPr>
        </p:nvSpPr>
        <p:spPr>
          <a:xfrm>
            <a:off x="508005" y="2147890"/>
            <a:ext cx="3873500" cy="33337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561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6" name="Picture Placeholder 5"/>
          <p:cNvSpPr>
            <a:spLocks noGrp="1"/>
          </p:cNvSpPr>
          <p:nvPr>
            <p:ph type="pic" sz="quarter" idx="12"/>
          </p:nvPr>
        </p:nvSpPr>
        <p:spPr>
          <a:xfrm>
            <a:off x="635001" y="3412071"/>
            <a:ext cx="1600731" cy="1383671"/>
          </a:xfrm>
        </p:spPr>
        <p:txBody>
          <a:bodyPr/>
          <a:lstStyle/>
          <a:p>
            <a:endParaRPr lang="en-US" dirty="0"/>
          </a:p>
        </p:txBody>
      </p:sp>
      <p:sp>
        <p:nvSpPr>
          <p:cNvPr id="9" name="Picture Placeholder 5"/>
          <p:cNvSpPr>
            <a:spLocks noGrp="1"/>
          </p:cNvSpPr>
          <p:nvPr>
            <p:ph type="pic" sz="quarter" idx="13"/>
          </p:nvPr>
        </p:nvSpPr>
        <p:spPr>
          <a:xfrm>
            <a:off x="2506133" y="3412071"/>
            <a:ext cx="1600731" cy="1383671"/>
          </a:xfrm>
        </p:spPr>
        <p:txBody>
          <a:bodyPr/>
          <a:lstStyle/>
          <a:p>
            <a:endParaRPr lang="en-US"/>
          </a:p>
        </p:txBody>
      </p:sp>
      <p:sp>
        <p:nvSpPr>
          <p:cNvPr id="10" name="Picture Placeholder 5"/>
          <p:cNvSpPr>
            <a:spLocks noGrp="1"/>
          </p:cNvSpPr>
          <p:nvPr>
            <p:ph type="pic" sz="quarter" idx="14"/>
          </p:nvPr>
        </p:nvSpPr>
        <p:spPr>
          <a:xfrm>
            <a:off x="4368801" y="3412071"/>
            <a:ext cx="1600731" cy="1383671"/>
          </a:xfrm>
        </p:spPr>
        <p:txBody>
          <a:bodyPr/>
          <a:lstStyle/>
          <a:p>
            <a:endParaRPr lang="en-US"/>
          </a:p>
        </p:txBody>
      </p:sp>
      <p:sp>
        <p:nvSpPr>
          <p:cNvPr id="11" name="Picture Placeholder 5"/>
          <p:cNvSpPr>
            <a:spLocks noGrp="1"/>
          </p:cNvSpPr>
          <p:nvPr>
            <p:ph type="pic" sz="quarter" idx="15"/>
          </p:nvPr>
        </p:nvSpPr>
        <p:spPr>
          <a:xfrm>
            <a:off x="6231468" y="3412071"/>
            <a:ext cx="1600731" cy="1383671"/>
          </a:xfrm>
        </p:spPr>
        <p:txBody>
          <a:bodyPr/>
          <a:lstStyle/>
          <a:p>
            <a:endParaRPr lang="en-US"/>
          </a:p>
        </p:txBody>
      </p:sp>
      <p:sp>
        <p:nvSpPr>
          <p:cNvPr id="12" name="Picture Placeholder 5"/>
          <p:cNvSpPr>
            <a:spLocks noGrp="1"/>
          </p:cNvSpPr>
          <p:nvPr>
            <p:ph type="pic" sz="quarter" idx="16"/>
          </p:nvPr>
        </p:nvSpPr>
        <p:spPr>
          <a:xfrm>
            <a:off x="8085668" y="3412071"/>
            <a:ext cx="1600731" cy="1383671"/>
          </a:xfrm>
        </p:spPr>
        <p:txBody>
          <a:bodyPr/>
          <a:lstStyle/>
          <a:p>
            <a:endParaRPr lang="en-US"/>
          </a:p>
        </p:txBody>
      </p:sp>
      <p:sp>
        <p:nvSpPr>
          <p:cNvPr id="13" name="Picture Placeholder 5"/>
          <p:cNvSpPr>
            <a:spLocks noGrp="1"/>
          </p:cNvSpPr>
          <p:nvPr>
            <p:ph type="pic" sz="quarter" idx="17"/>
          </p:nvPr>
        </p:nvSpPr>
        <p:spPr>
          <a:xfrm>
            <a:off x="9948333" y="3412071"/>
            <a:ext cx="1600731" cy="1383671"/>
          </a:xfrm>
        </p:spPr>
        <p:txBody>
          <a:bodyPr/>
          <a:lstStyle/>
          <a:p>
            <a:endParaRPr lang="en-US"/>
          </a:p>
        </p:txBody>
      </p:sp>
      <p:sp>
        <p:nvSpPr>
          <p:cNvPr id="15" name="Content Placeholder 14"/>
          <p:cNvSpPr>
            <a:spLocks noGrp="1"/>
          </p:cNvSpPr>
          <p:nvPr>
            <p:ph sz="quarter" idx="18"/>
          </p:nvPr>
        </p:nvSpPr>
        <p:spPr>
          <a:xfrm>
            <a:off x="635000" y="5059899"/>
            <a:ext cx="1600200" cy="762000"/>
          </a:xfrm>
        </p:spPr>
        <p:txBody>
          <a:bodyPr/>
          <a:lstStyle>
            <a:lvl1pPr>
              <a:defRPr b="1"/>
            </a:lvl1pPr>
          </a:lstStyle>
          <a:p>
            <a:pPr lvl="0"/>
            <a:r>
              <a:rPr lang="en-US" dirty="0"/>
              <a:t>Click to edit Master text styles</a:t>
            </a:r>
          </a:p>
        </p:txBody>
      </p:sp>
      <p:sp>
        <p:nvSpPr>
          <p:cNvPr id="16" name="Content Placeholder 14"/>
          <p:cNvSpPr>
            <a:spLocks noGrp="1"/>
          </p:cNvSpPr>
          <p:nvPr>
            <p:ph sz="quarter" idx="19"/>
          </p:nvPr>
        </p:nvSpPr>
        <p:spPr>
          <a:xfrm>
            <a:off x="2506663" y="5060959"/>
            <a:ext cx="1600200" cy="762000"/>
          </a:xfrm>
        </p:spPr>
        <p:txBody>
          <a:bodyPr/>
          <a:lstStyle>
            <a:lvl1pPr>
              <a:defRPr b="1"/>
            </a:lvl1pPr>
          </a:lstStyle>
          <a:p>
            <a:pPr lvl="0"/>
            <a:r>
              <a:rPr lang="en-US" dirty="0"/>
              <a:t>Click to edit Master text styles</a:t>
            </a:r>
          </a:p>
        </p:txBody>
      </p:sp>
      <p:sp>
        <p:nvSpPr>
          <p:cNvPr id="17" name="Content Placeholder 14"/>
          <p:cNvSpPr>
            <a:spLocks noGrp="1"/>
          </p:cNvSpPr>
          <p:nvPr>
            <p:ph sz="quarter" idx="20"/>
          </p:nvPr>
        </p:nvSpPr>
        <p:spPr>
          <a:xfrm>
            <a:off x="4368800" y="5063079"/>
            <a:ext cx="1600200" cy="762000"/>
          </a:xfrm>
        </p:spPr>
        <p:txBody>
          <a:bodyPr/>
          <a:lstStyle>
            <a:lvl1pPr>
              <a:defRPr b="1"/>
            </a:lvl1pPr>
          </a:lstStyle>
          <a:p>
            <a:pPr lvl="0"/>
            <a:r>
              <a:rPr lang="en-US" dirty="0"/>
              <a:t>Click to edit Master text styles</a:t>
            </a:r>
          </a:p>
        </p:txBody>
      </p:sp>
      <p:sp>
        <p:nvSpPr>
          <p:cNvPr id="18" name="Content Placeholder 14"/>
          <p:cNvSpPr>
            <a:spLocks noGrp="1"/>
          </p:cNvSpPr>
          <p:nvPr>
            <p:ph sz="quarter" idx="21"/>
          </p:nvPr>
        </p:nvSpPr>
        <p:spPr>
          <a:xfrm>
            <a:off x="6231467" y="5063079"/>
            <a:ext cx="1600200" cy="762000"/>
          </a:xfrm>
        </p:spPr>
        <p:txBody>
          <a:bodyPr/>
          <a:lstStyle>
            <a:lvl1pPr>
              <a:defRPr b="1"/>
            </a:lvl1pPr>
          </a:lstStyle>
          <a:p>
            <a:pPr lvl="0"/>
            <a:r>
              <a:rPr lang="en-US" dirty="0"/>
              <a:t>Click to edit Master text styles</a:t>
            </a:r>
          </a:p>
        </p:txBody>
      </p:sp>
      <p:sp>
        <p:nvSpPr>
          <p:cNvPr id="19" name="Content Placeholder 14"/>
          <p:cNvSpPr>
            <a:spLocks noGrp="1"/>
          </p:cNvSpPr>
          <p:nvPr>
            <p:ph sz="quarter" idx="22"/>
          </p:nvPr>
        </p:nvSpPr>
        <p:spPr>
          <a:xfrm>
            <a:off x="8085667" y="5063079"/>
            <a:ext cx="1600200" cy="762000"/>
          </a:xfrm>
        </p:spPr>
        <p:txBody>
          <a:bodyPr/>
          <a:lstStyle>
            <a:lvl1pPr>
              <a:defRPr b="1"/>
            </a:lvl1pPr>
          </a:lstStyle>
          <a:p>
            <a:pPr lvl="0"/>
            <a:r>
              <a:rPr lang="en-US" dirty="0"/>
              <a:t>Click to edit Master text styles</a:t>
            </a:r>
          </a:p>
        </p:txBody>
      </p:sp>
      <p:sp>
        <p:nvSpPr>
          <p:cNvPr id="20" name="Content Placeholder 14"/>
          <p:cNvSpPr>
            <a:spLocks noGrp="1"/>
          </p:cNvSpPr>
          <p:nvPr>
            <p:ph sz="quarter" idx="23"/>
          </p:nvPr>
        </p:nvSpPr>
        <p:spPr>
          <a:xfrm>
            <a:off x="9948335" y="5063079"/>
            <a:ext cx="1600200" cy="762000"/>
          </a:xfrm>
        </p:spPr>
        <p:txBody>
          <a:bodyPr/>
          <a:lstStyle>
            <a:lvl1pPr>
              <a:defRPr b="1"/>
            </a:lvl1pPr>
          </a:lstStyle>
          <a:p>
            <a:pPr lvl="0"/>
            <a:r>
              <a:rPr lang="en-US" dirty="0"/>
              <a:t>Click to edit Master text styles</a:t>
            </a:r>
          </a:p>
        </p:txBody>
      </p:sp>
      <p:sp>
        <p:nvSpPr>
          <p:cNvPr id="22" name="Content Placeholder 21"/>
          <p:cNvSpPr>
            <a:spLocks noGrp="1"/>
          </p:cNvSpPr>
          <p:nvPr>
            <p:ph sz="quarter" idx="24"/>
          </p:nvPr>
        </p:nvSpPr>
        <p:spPr>
          <a:xfrm>
            <a:off x="508000" y="1938338"/>
            <a:ext cx="4648200" cy="1058863"/>
          </a:xfrm>
        </p:spPr>
        <p:txBody>
          <a:bodyPr/>
          <a:lstStyle>
            <a:lvl1pPr>
              <a:defRPr sz="1867" b="1">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955233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5" name="Content Placeholder 21"/>
          <p:cNvSpPr>
            <a:spLocks noGrp="1"/>
          </p:cNvSpPr>
          <p:nvPr>
            <p:ph sz="quarter" idx="24"/>
          </p:nvPr>
        </p:nvSpPr>
        <p:spPr>
          <a:xfrm>
            <a:off x="508005" y="1978553"/>
            <a:ext cx="3589868" cy="3531131"/>
          </a:xfrm>
          <a:noFill/>
        </p:spPr>
        <p:txBody>
          <a:bodyPr/>
          <a:lstStyle>
            <a:lvl1pPr>
              <a:defRPr sz="1467" b="0">
                <a:solidFill>
                  <a:schemeClr val="tx1"/>
                </a:solidFill>
              </a:defRPr>
            </a:lvl1pPr>
          </a:lstStyle>
          <a:p>
            <a:pPr lvl="0"/>
            <a:r>
              <a:rPr lang="en-US" dirty="0"/>
              <a:t>Click to edit Master text styles</a:t>
            </a:r>
          </a:p>
        </p:txBody>
      </p:sp>
      <p:sp>
        <p:nvSpPr>
          <p:cNvPr id="7" name="Picture Placeholder 6"/>
          <p:cNvSpPr>
            <a:spLocks noGrp="1"/>
          </p:cNvSpPr>
          <p:nvPr>
            <p:ph type="pic" sz="quarter" idx="25"/>
          </p:nvPr>
        </p:nvSpPr>
        <p:spPr>
          <a:xfrm>
            <a:off x="4350393" y="2301945"/>
            <a:ext cx="937847" cy="1001275"/>
          </a:xfrm>
        </p:spPr>
        <p:txBody>
          <a:bodyPr/>
          <a:lstStyle/>
          <a:p>
            <a:endParaRPr lang="en-US"/>
          </a:p>
        </p:txBody>
      </p:sp>
      <p:sp>
        <p:nvSpPr>
          <p:cNvPr id="10" name="Picture Placeholder 6"/>
          <p:cNvSpPr>
            <a:spLocks noGrp="1"/>
          </p:cNvSpPr>
          <p:nvPr>
            <p:ph type="pic" sz="quarter" idx="26"/>
          </p:nvPr>
        </p:nvSpPr>
        <p:spPr>
          <a:xfrm>
            <a:off x="5606098" y="2301945"/>
            <a:ext cx="937847" cy="1001275"/>
          </a:xfrm>
        </p:spPr>
        <p:txBody>
          <a:bodyPr/>
          <a:lstStyle/>
          <a:p>
            <a:endParaRPr lang="en-US"/>
          </a:p>
        </p:txBody>
      </p:sp>
      <p:sp>
        <p:nvSpPr>
          <p:cNvPr id="11" name="Picture Placeholder 6"/>
          <p:cNvSpPr>
            <a:spLocks noGrp="1"/>
          </p:cNvSpPr>
          <p:nvPr>
            <p:ph type="pic" sz="quarter" idx="27"/>
          </p:nvPr>
        </p:nvSpPr>
        <p:spPr>
          <a:xfrm>
            <a:off x="6861802" y="2301945"/>
            <a:ext cx="937847" cy="1001275"/>
          </a:xfrm>
        </p:spPr>
        <p:txBody>
          <a:bodyPr/>
          <a:lstStyle/>
          <a:p>
            <a:endParaRPr lang="en-US"/>
          </a:p>
        </p:txBody>
      </p:sp>
      <p:sp>
        <p:nvSpPr>
          <p:cNvPr id="12" name="Picture Placeholder 6"/>
          <p:cNvSpPr>
            <a:spLocks noGrp="1"/>
          </p:cNvSpPr>
          <p:nvPr>
            <p:ph type="pic" sz="quarter" idx="28"/>
          </p:nvPr>
        </p:nvSpPr>
        <p:spPr>
          <a:xfrm>
            <a:off x="8117507" y="2301945"/>
            <a:ext cx="937847" cy="1001275"/>
          </a:xfrm>
        </p:spPr>
        <p:txBody>
          <a:bodyPr/>
          <a:lstStyle/>
          <a:p>
            <a:endParaRPr lang="en-US"/>
          </a:p>
        </p:txBody>
      </p:sp>
      <p:sp>
        <p:nvSpPr>
          <p:cNvPr id="13" name="Picture Placeholder 6"/>
          <p:cNvSpPr>
            <a:spLocks noGrp="1"/>
          </p:cNvSpPr>
          <p:nvPr>
            <p:ph type="pic" sz="quarter" idx="29"/>
          </p:nvPr>
        </p:nvSpPr>
        <p:spPr>
          <a:xfrm>
            <a:off x="9373213" y="2301945"/>
            <a:ext cx="937847" cy="1001275"/>
          </a:xfrm>
        </p:spPr>
        <p:txBody>
          <a:bodyPr/>
          <a:lstStyle/>
          <a:p>
            <a:endParaRPr lang="en-US"/>
          </a:p>
        </p:txBody>
      </p:sp>
      <p:sp>
        <p:nvSpPr>
          <p:cNvPr id="14" name="Picture Placeholder 6"/>
          <p:cNvSpPr>
            <a:spLocks noGrp="1"/>
          </p:cNvSpPr>
          <p:nvPr>
            <p:ph type="pic" sz="quarter" idx="30"/>
          </p:nvPr>
        </p:nvSpPr>
        <p:spPr>
          <a:xfrm>
            <a:off x="10628915" y="2301945"/>
            <a:ext cx="937847" cy="1001275"/>
          </a:xfrm>
        </p:spPr>
        <p:txBody>
          <a:bodyPr/>
          <a:lstStyle/>
          <a:p>
            <a:endParaRPr lang="en-US"/>
          </a:p>
        </p:txBody>
      </p:sp>
      <p:sp>
        <p:nvSpPr>
          <p:cNvPr id="16" name="Picture Placeholder 6"/>
          <p:cNvSpPr>
            <a:spLocks noGrp="1"/>
          </p:cNvSpPr>
          <p:nvPr>
            <p:ph type="pic" sz="quarter" idx="31"/>
          </p:nvPr>
        </p:nvSpPr>
        <p:spPr>
          <a:xfrm>
            <a:off x="4350393" y="4313988"/>
            <a:ext cx="937847" cy="1001275"/>
          </a:xfrm>
        </p:spPr>
        <p:txBody>
          <a:bodyPr/>
          <a:lstStyle/>
          <a:p>
            <a:endParaRPr lang="en-US"/>
          </a:p>
        </p:txBody>
      </p:sp>
      <p:sp>
        <p:nvSpPr>
          <p:cNvPr id="17" name="Picture Placeholder 6"/>
          <p:cNvSpPr>
            <a:spLocks noGrp="1"/>
          </p:cNvSpPr>
          <p:nvPr>
            <p:ph type="pic" sz="quarter" idx="32"/>
          </p:nvPr>
        </p:nvSpPr>
        <p:spPr>
          <a:xfrm>
            <a:off x="5606098" y="4313988"/>
            <a:ext cx="937847" cy="1001275"/>
          </a:xfrm>
        </p:spPr>
        <p:txBody>
          <a:bodyPr/>
          <a:lstStyle/>
          <a:p>
            <a:endParaRPr lang="en-US"/>
          </a:p>
        </p:txBody>
      </p:sp>
      <p:sp>
        <p:nvSpPr>
          <p:cNvPr id="18" name="Picture Placeholder 6"/>
          <p:cNvSpPr>
            <a:spLocks noGrp="1"/>
          </p:cNvSpPr>
          <p:nvPr>
            <p:ph type="pic" sz="quarter" idx="33"/>
          </p:nvPr>
        </p:nvSpPr>
        <p:spPr>
          <a:xfrm>
            <a:off x="6861802" y="4313988"/>
            <a:ext cx="937847" cy="1001275"/>
          </a:xfrm>
        </p:spPr>
        <p:txBody>
          <a:bodyPr/>
          <a:lstStyle/>
          <a:p>
            <a:endParaRPr lang="en-US"/>
          </a:p>
        </p:txBody>
      </p:sp>
      <p:sp>
        <p:nvSpPr>
          <p:cNvPr id="19" name="Picture Placeholder 6"/>
          <p:cNvSpPr>
            <a:spLocks noGrp="1"/>
          </p:cNvSpPr>
          <p:nvPr>
            <p:ph type="pic" sz="quarter" idx="34"/>
          </p:nvPr>
        </p:nvSpPr>
        <p:spPr>
          <a:xfrm>
            <a:off x="8117507" y="4313988"/>
            <a:ext cx="937847" cy="1001275"/>
          </a:xfrm>
        </p:spPr>
        <p:txBody>
          <a:bodyPr/>
          <a:lstStyle/>
          <a:p>
            <a:endParaRPr lang="en-US"/>
          </a:p>
        </p:txBody>
      </p:sp>
      <p:sp>
        <p:nvSpPr>
          <p:cNvPr id="20" name="Picture Placeholder 6"/>
          <p:cNvSpPr>
            <a:spLocks noGrp="1"/>
          </p:cNvSpPr>
          <p:nvPr>
            <p:ph type="pic" sz="quarter" idx="35"/>
          </p:nvPr>
        </p:nvSpPr>
        <p:spPr>
          <a:xfrm>
            <a:off x="9373213" y="4313988"/>
            <a:ext cx="937847" cy="1001275"/>
          </a:xfrm>
        </p:spPr>
        <p:txBody>
          <a:bodyPr/>
          <a:lstStyle/>
          <a:p>
            <a:endParaRPr lang="en-US"/>
          </a:p>
        </p:txBody>
      </p:sp>
      <p:sp>
        <p:nvSpPr>
          <p:cNvPr id="21" name="Picture Placeholder 6"/>
          <p:cNvSpPr>
            <a:spLocks noGrp="1"/>
          </p:cNvSpPr>
          <p:nvPr>
            <p:ph type="pic" sz="quarter" idx="36"/>
          </p:nvPr>
        </p:nvSpPr>
        <p:spPr>
          <a:xfrm>
            <a:off x="10628915" y="4313988"/>
            <a:ext cx="937847" cy="1001275"/>
          </a:xfrm>
        </p:spPr>
        <p:txBody>
          <a:bodyPr/>
          <a:lstStyle/>
          <a:p>
            <a:endParaRPr lang="en-US"/>
          </a:p>
        </p:txBody>
      </p:sp>
    </p:spTree>
    <p:extLst>
      <p:ext uri="{BB962C8B-B14F-4D97-AF65-F5344CB8AC3E}">
        <p14:creationId xmlns:p14="http://schemas.microsoft.com/office/powerpoint/2010/main" val="1302236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cSld name="Bios">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507933" y="2166831"/>
            <a:ext cx="3023648" cy="3040172"/>
          </a:xfrm>
          <a:solidFill>
            <a:schemeClr val="bg1"/>
          </a:solidFill>
        </p:spPr>
        <p:txBody>
          <a:bodyPr rtlCol="0" anchor="ctr" anchorCtr="0">
            <a:noAutofit/>
          </a:bodyPr>
          <a:lstStyle>
            <a:lvl1pPr algn="ctr">
              <a:defRPr/>
            </a:lvl1pPr>
          </a:lstStyle>
          <a:p>
            <a:pPr lvl="0"/>
            <a:r>
              <a:rPr lang="en-US" noProof="0" dirty="0"/>
              <a:t>Click to Add Headshot</a:t>
            </a:r>
          </a:p>
        </p:txBody>
      </p:sp>
      <p:sp>
        <p:nvSpPr>
          <p:cNvPr id="17" name="Text Placeholder 16"/>
          <p:cNvSpPr>
            <a:spLocks noGrp="1"/>
          </p:cNvSpPr>
          <p:nvPr>
            <p:ph type="body" sz="quarter" idx="19" hasCustomPrompt="1"/>
          </p:nvPr>
        </p:nvSpPr>
        <p:spPr>
          <a:xfrm>
            <a:off x="503386" y="1168021"/>
            <a:ext cx="7316191" cy="615272"/>
          </a:xfrm>
        </p:spPr>
        <p:txBody>
          <a:bodyPr/>
          <a:lstStyle>
            <a:lvl1pPr>
              <a:defRPr sz="1867" b="0" i="0" baseline="0">
                <a:solidFill>
                  <a:srgbClr val="0083CA"/>
                </a:solidFill>
                <a:latin typeface="Helvetica Regular" charset="0"/>
                <a:cs typeface="Helvetica Regular" charset="0"/>
              </a:defRPr>
            </a:lvl1pPr>
          </a:lstStyle>
          <a:p>
            <a:pPr lvl="0"/>
            <a:r>
              <a:rPr lang="en-US" dirty="0"/>
              <a:t>Employee’s Title</a:t>
            </a:r>
            <a:br>
              <a:rPr lang="en-US" dirty="0"/>
            </a:br>
            <a:r>
              <a:rPr lang="en-US" dirty="0"/>
              <a:t>City, State</a:t>
            </a:r>
          </a:p>
        </p:txBody>
      </p:sp>
      <p:sp>
        <p:nvSpPr>
          <p:cNvPr id="20" name="Text Placeholder 19"/>
          <p:cNvSpPr>
            <a:spLocks noGrp="1"/>
          </p:cNvSpPr>
          <p:nvPr>
            <p:ph type="body" sz="quarter" idx="21" hasCustomPrompt="1"/>
          </p:nvPr>
        </p:nvSpPr>
        <p:spPr>
          <a:xfrm>
            <a:off x="4103889" y="2134682"/>
            <a:ext cx="7580116" cy="3762103"/>
          </a:xfrm>
          <a:noFill/>
        </p:spPr>
        <p:txBody>
          <a:bodyPr lIns="0" tIns="0" rIns="0" bIns="0" numCol="2" spcCol="274320">
            <a:noAutofit/>
          </a:bodyPr>
          <a:lstStyle>
            <a:lvl1pPr>
              <a:spcBef>
                <a:spcPts val="0"/>
              </a:spcBef>
              <a:spcAft>
                <a:spcPts val="0"/>
              </a:spcAft>
              <a:defRPr sz="1067" b="0" i="0" baseline="0">
                <a:latin typeface="+mn-lt"/>
                <a:cs typeface="Helvetica Regular" charset="0"/>
              </a:defRPr>
            </a:lvl1pPr>
          </a:lstStyle>
          <a:p>
            <a:pPr lvl="0"/>
            <a:r>
              <a:rPr lang="en-US" dirty="0"/>
              <a:t>Enter bio text here</a:t>
            </a:r>
          </a:p>
        </p:txBody>
      </p:sp>
      <p:sp>
        <p:nvSpPr>
          <p:cNvPr id="4" name="Slide Number Placeholder 3"/>
          <p:cNvSpPr>
            <a:spLocks noGrp="1"/>
          </p:cNvSpPr>
          <p:nvPr>
            <p:ph type="sldNum" sz="quarter" idx="23"/>
          </p:nvPr>
        </p:nvSpPr>
        <p:spPr/>
        <p:txBody>
          <a:bodyPr/>
          <a:lstStyle/>
          <a:p>
            <a:fld id="{BCC4CEDB-9067-4CC6-8430-AA5729AC2E63}" type="slidenum">
              <a:rPr lang="en-US" smtClean="0"/>
              <a:pPr/>
              <a:t>‹#›</a:t>
            </a:fld>
            <a:endParaRPr lang="en-US"/>
          </a:p>
        </p:txBody>
      </p:sp>
      <p:sp>
        <p:nvSpPr>
          <p:cNvPr id="3" name="Title 2"/>
          <p:cNvSpPr>
            <a:spLocks noGrp="1"/>
          </p:cNvSpPr>
          <p:nvPr>
            <p:ph type="title" hasCustomPrompt="1"/>
          </p:nvPr>
        </p:nvSpPr>
        <p:spPr>
          <a:xfrm>
            <a:off x="502714" y="858000"/>
            <a:ext cx="7328959" cy="311459"/>
          </a:xfrm>
        </p:spPr>
        <p:txBody>
          <a:bodyPr/>
          <a:lstStyle>
            <a:lvl1pPr>
              <a:defRPr sz="2267"/>
            </a:lvl1pPr>
          </a:lstStyle>
          <a:p>
            <a:r>
              <a:rPr lang="en-US" dirty="0"/>
              <a:t>First and Last Name</a:t>
            </a:r>
          </a:p>
        </p:txBody>
      </p:sp>
      <p:sp>
        <p:nvSpPr>
          <p:cNvPr id="5" name="Footer Placeholder 4"/>
          <p:cNvSpPr>
            <a:spLocks noGrp="1"/>
          </p:cNvSpPr>
          <p:nvPr>
            <p:ph type="ftr" sz="quarter" idx="24"/>
          </p:nvPr>
        </p:nvSpPr>
        <p:spPr/>
        <p:txBody>
          <a:bodyPr/>
          <a:lstStyle/>
          <a:p>
            <a:r>
              <a:rPr lang="en-US"/>
              <a:t>Footer</a:t>
            </a:r>
            <a:endParaRPr lang="en-US" dirty="0"/>
          </a:p>
        </p:txBody>
      </p:sp>
      <p:sp>
        <p:nvSpPr>
          <p:cNvPr id="7" name="Text Placeholder 6"/>
          <p:cNvSpPr>
            <a:spLocks noGrp="1"/>
          </p:cNvSpPr>
          <p:nvPr>
            <p:ph type="body" sz="quarter" idx="25" hasCustomPrompt="1"/>
          </p:nvPr>
        </p:nvSpPr>
        <p:spPr>
          <a:xfrm>
            <a:off x="9700058" y="1004289"/>
            <a:ext cx="1977596" cy="719137"/>
          </a:xfrm>
        </p:spPr>
        <p:txBody>
          <a:bodyPr/>
          <a:lstStyle>
            <a:lvl1pPr>
              <a:defRPr sz="1067" b="1" i="0">
                <a:latin typeface="Helvetica Neue"/>
                <a:cs typeface="Helvetica Neue"/>
              </a:defRPr>
            </a:lvl1pPr>
          </a:lstStyle>
          <a:p>
            <a:pPr lvl="0"/>
            <a:r>
              <a:rPr lang="en-US" dirty="0"/>
              <a:t>Click to add Bio callout </a:t>
            </a:r>
          </a:p>
        </p:txBody>
      </p:sp>
    </p:spTree>
    <p:extLst>
      <p:ext uri="{BB962C8B-B14F-4D97-AF65-F5344CB8AC3E}">
        <p14:creationId xmlns:p14="http://schemas.microsoft.com/office/powerpoint/2010/main" val="206589202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ase Study">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227101" y="-6350"/>
            <a:ext cx="5964903" cy="5914780"/>
          </a:xfrm>
          <a:pattFill prst="ltUpDiag">
            <a:fgClr>
              <a:schemeClr val="accent5"/>
            </a:fgClr>
            <a:bgClr>
              <a:prstClr val="white"/>
            </a:bgClr>
          </a:pattFill>
        </p:spPr>
        <p:txBody>
          <a:bodyPr bIns="102870" anchor="b" anchorCtr="0"/>
          <a:lstStyle>
            <a:lvl1pPr marL="0" indent="0" algn="ctr">
              <a:buNone/>
              <a:defRPr sz="1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algn="ctr"/>
            <a:r>
              <a:rPr lang="en-US" dirty="0"/>
              <a:t>Insert one high-resolution image to bring the case study to life</a:t>
            </a:r>
          </a:p>
        </p:txBody>
      </p:sp>
      <p:sp>
        <p:nvSpPr>
          <p:cNvPr id="4" name="Text Placeholder 3"/>
          <p:cNvSpPr>
            <a:spLocks noGrp="1"/>
          </p:cNvSpPr>
          <p:nvPr>
            <p:ph type="body" sz="half" idx="2" hasCustomPrompt="1"/>
          </p:nvPr>
        </p:nvSpPr>
        <p:spPr>
          <a:xfrm>
            <a:off x="515473" y="2019963"/>
            <a:ext cx="5320179" cy="3888467"/>
          </a:xfrm>
        </p:spPr>
        <p:txBody>
          <a:bodyPr/>
          <a:lstStyle>
            <a:lvl1pPr marL="0" indent="0">
              <a:spcAft>
                <a:spcPts val="1000"/>
              </a:spcAft>
              <a:buNone/>
              <a:defRPr sz="1067" baseline="0">
                <a:solidFill>
                  <a:srgbClr val="191919"/>
                </a:solidFill>
              </a:defRPr>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dirty="0"/>
              <a:t>Click to add case study text in paragraph form (no bullets). Max 200 words. </a:t>
            </a:r>
          </a:p>
        </p:txBody>
      </p:sp>
      <p:sp>
        <p:nvSpPr>
          <p:cNvPr id="11" name="Picture Placeholder 10"/>
          <p:cNvSpPr>
            <a:spLocks noGrp="1"/>
          </p:cNvSpPr>
          <p:nvPr>
            <p:ph type="pic" sz="quarter" idx="13" hasCustomPrompt="1"/>
          </p:nvPr>
        </p:nvSpPr>
        <p:spPr>
          <a:xfrm>
            <a:off x="640009" y="2"/>
            <a:ext cx="1924643" cy="920751"/>
          </a:xfrm>
          <a:pattFill prst="ltUpDiag">
            <a:fgClr>
              <a:schemeClr val="accent5"/>
            </a:fgClr>
            <a:bgClr>
              <a:prstClr val="white"/>
            </a:bgClr>
          </a:pattFill>
        </p:spPr>
        <p:txBody>
          <a:bodyPr bIns="68580" anchor="t" anchorCtr="0"/>
          <a:lstStyle>
            <a:lvl1pPr algn="ctr">
              <a:defRPr baseline="0"/>
            </a:lvl1pPr>
          </a:lstStyle>
          <a:p>
            <a:r>
              <a:rPr lang="en-US" dirty="0"/>
              <a:t>Insert Client Logo Here</a:t>
            </a:r>
          </a:p>
        </p:txBody>
      </p:sp>
      <p:sp>
        <p:nvSpPr>
          <p:cNvPr id="9" name="Slide Number Placeholder 8"/>
          <p:cNvSpPr>
            <a:spLocks noGrp="1"/>
          </p:cNvSpPr>
          <p:nvPr>
            <p:ph type="sldNum" sz="quarter" idx="15"/>
          </p:nvPr>
        </p:nvSpPr>
        <p:spPr/>
        <p:txBody>
          <a:bodyPr/>
          <a:lstStyle/>
          <a:p>
            <a:fld id="{BCC4CEDB-9067-4CC6-8430-AA5729AC2E63}" type="slidenum">
              <a:rPr lang="en-US" smtClean="0"/>
              <a:pPr/>
              <a:t>‹#›</a:t>
            </a:fld>
            <a:endParaRPr lang="en-US"/>
          </a:p>
        </p:txBody>
      </p:sp>
      <p:sp>
        <p:nvSpPr>
          <p:cNvPr id="5" name="Title 4"/>
          <p:cNvSpPr>
            <a:spLocks noGrp="1"/>
          </p:cNvSpPr>
          <p:nvPr>
            <p:ph type="title"/>
          </p:nvPr>
        </p:nvSpPr>
        <p:spPr>
          <a:xfrm>
            <a:off x="515473" y="1097938"/>
            <a:ext cx="5320155" cy="796365"/>
          </a:xfrm>
        </p:spPr>
        <p:txBody>
          <a:bodyPr/>
          <a:lstStyle>
            <a:lvl1pPr>
              <a:defRPr sz="2267">
                <a:solidFill>
                  <a:schemeClr val="tx1"/>
                </a:solidFill>
              </a:defRPr>
            </a:lvl1pPr>
          </a:lstStyle>
          <a:p>
            <a:r>
              <a:rPr lang="en-US"/>
              <a:t>Click to edit Master title style</a:t>
            </a:r>
            <a:endParaRPr lang="en-US" dirty="0"/>
          </a:p>
        </p:txBody>
      </p:sp>
      <p:sp>
        <p:nvSpPr>
          <p:cNvPr id="6" name="Footer Placeholder 5"/>
          <p:cNvSpPr>
            <a:spLocks noGrp="1"/>
          </p:cNvSpPr>
          <p:nvPr>
            <p:ph type="ftr" sz="quarter" idx="16"/>
          </p:nvPr>
        </p:nvSpPr>
        <p:spPr/>
        <p:txBody>
          <a:bodyPr/>
          <a:lstStyle/>
          <a:p>
            <a:r>
              <a:rPr lang="en-US"/>
              <a:t>Footer</a:t>
            </a:r>
            <a:endParaRPr lang="en-US" dirty="0"/>
          </a:p>
        </p:txBody>
      </p:sp>
    </p:spTree>
    <p:extLst>
      <p:ext uri="{BB962C8B-B14F-4D97-AF65-F5344CB8AC3E}">
        <p14:creationId xmlns:p14="http://schemas.microsoft.com/office/powerpoint/2010/main" val="3367150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ase Study with Multiple 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5" name="Picture Placeholder 2"/>
          <p:cNvSpPr>
            <a:spLocks noGrp="1"/>
          </p:cNvSpPr>
          <p:nvPr>
            <p:ph type="pic" idx="1" hasCustomPrompt="1"/>
          </p:nvPr>
        </p:nvSpPr>
        <p:spPr>
          <a:xfrm>
            <a:off x="6235295" y="0"/>
            <a:ext cx="5956711" cy="3556000"/>
          </a:xfrm>
          <a:pattFill prst="ltUpDiag">
            <a:fgClr>
              <a:schemeClr val="accent5"/>
            </a:fgClr>
            <a:bgClr>
              <a:prstClr val="white"/>
            </a:bgClr>
          </a:pattFill>
        </p:spPr>
        <p:txBody>
          <a:bodyPr bIns="102870" anchor="b" anchorCtr="0"/>
          <a:lstStyle>
            <a:lvl1pPr marL="0" indent="0" algn="ctr">
              <a:buNone/>
              <a:defRPr sz="1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algn="ctr"/>
            <a:r>
              <a:rPr lang="en-US" dirty="0"/>
              <a:t>Insert one high-resolution image to bring the case study to life</a:t>
            </a:r>
          </a:p>
        </p:txBody>
      </p:sp>
      <p:sp>
        <p:nvSpPr>
          <p:cNvPr id="6" name="Text Placeholder 3"/>
          <p:cNvSpPr>
            <a:spLocks noGrp="1"/>
          </p:cNvSpPr>
          <p:nvPr>
            <p:ph type="body" sz="half" idx="2" hasCustomPrompt="1"/>
          </p:nvPr>
        </p:nvSpPr>
        <p:spPr>
          <a:xfrm>
            <a:off x="522946" y="2024533"/>
            <a:ext cx="5296647" cy="3570353"/>
          </a:xfrm>
        </p:spPr>
        <p:txBody>
          <a:bodyPr/>
          <a:lstStyle>
            <a:lvl1pPr marL="0" indent="0">
              <a:buNone/>
              <a:defRPr sz="1067" baseline="0">
                <a:solidFill>
                  <a:srgbClr val="191919"/>
                </a:solidFill>
              </a:defRPr>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dirty="0"/>
              <a:t>Click to add case study text in paragraph form (no bullets). Max 200 words. </a:t>
            </a:r>
          </a:p>
        </p:txBody>
      </p:sp>
      <p:sp>
        <p:nvSpPr>
          <p:cNvPr id="7" name="Picture Placeholder 10"/>
          <p:cNvSpPr>
            <a:spLocks noGrp="1"/>
          </p:cNvSpPr>
          <p:nvPr>
            <p:ph type="pic" sz="quarter" idx="13" hasCustomPrompt="1"/>
          </p:nvPr>
        </p:nvSpPr>
        <p:spPr>
          <a:xfrm>
            <a:off x="644281" y="2"/>
            <a:ext cx="1920372" cy="920751"/>
          </a:xfrm>
          <a:pattFill prst="ltUpDiag">
            <a:fgClr>
              <a:schemeClr val="accent5"/>
            </a:fgClr>
            <a:bgClr>
              <a:prstClr val="white"/>
            </a:bgClr>
          </a:pattFill>
        </p:spPr>
        <p:txBody>
          <a:bodyPr bIns="68580" anchor="t" anchorCtr="0"/>
          <a:lstStyle>
            <a:lvl1pPr algn="ctr">
              <a:defRPr baseline="0"/>
            </a:lvl1pPr>
          </a:lstStyle>
          <a:p>
            <a:r>
              <a:rPr lang="en-US" dirty="0"/>
              <a:t>Insert Client Logo Here</a:t>
            </a:r>
          </a:p>
        </p:txBody>
      </p:sp>
      <p:sp>
        <p:nvSpPr>
          <p:cNvPr id="8" name="Title 4"/>
          <p:cNvSpPr txBox="1">
            <a:spLocks/>
          </p:cNvSpPr>
          <p:nvPr/>
        </p:nvSpPr>
        <p:spPr>
          <a:xfrm>
            <a:off x="515477" y="1109001"/>
            <a:ext cx="5441239" cy="91030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200" b="1" i="0" kern="1200">
                <a:solidFill>
                  <a:schemeClr val="tx1"/>
                </a:solidFill>
                <a:latin typeface="Helvetica"/>
                <a:ea typeface="+mj-ea"/>
                <a:cs typeface="Helvetica"/>
              </a:defRPr>
            </a:lvl1pPr>
          </a:lstStyle>
          <a:p>
            <a:r>
              <a:rPr lang="en-US" sz="2933" dirty="0">
                <a:solidFill>
                  <a:srgbClr val="000000"/>
                </a:solidFill>
              </a:rPr>
              <a:t>Click to edit Master title style</a:t>
            </a:r>
          </a:p>
        </p:txBody>
      </p:sp>
      <p:sp>
        <p:nvSpPr>
          <p:cNvPr id="15" name="Picture Placeholder 14"/>
          <p:cNvSpPr>
            <a:spLocks noGrp="1"/>
          </p:cNvSpPr>
          <p:nvPr>
            <p:ph type="pic" sz="quarter" idx="14"/>
          </p:nvPr>
        </p:nvSpPr>
        <p:spPr>
          <a:xfrm>
            <a:off x="6235295" y="3689349"/>
            <a:ext cx="2648359" cy="1905536"/>
          </a:xfrm>
          <a:pattFill prst="ltUpDiag">
            <a:fgClr>
              <a:schemeClr val="accent5"/>
            </a:fgClr>
            <a:bgClr>
              <a:prstClr val="white"/>
            </a:bgClr>
          </a:pattFill>
        </p:spPr>
        <p:txBody>
          <a:bodyPr/>
          <a:lstStyle/>
          <a:p>
            <a:r>
              <a:rPr lang="en-US"/>
              <a:t>Drag picture to placeholder or click icon to add</a:t>
            </a:r>
          </a:p>
        </p:txBody>
      </p:sp>
      <p:sp>
        <p:nvSpPr>
          <p:cNvPr id="16" name="Picture Placeholder 14"/>
          <p:cNvSpPr>
            <a:spLocks noGrp="1"/>
          </p:cNvSpPr>
          <p:nvPr>
            <p:ph type="pic" sz="quarter" idx="15"/>
          </p:nvPr>
        </p:nvSpPr>
        <p:spPr>
          <a:xfrm>
            <a:off x="9020097" y="3689349"/>
            <a:ext cx="3171908" cy="1905536"/>
          </a:xfrm>
          <a:pattFill prst="ltUpDiag">
            <a:fgClr>
              <a:schemeClr val="accent5"/>
            </a:fgClr>
            <a:bgClr>
              <a:prstClr val="white"/>
            </a:bgClr>
          </a:pattFill>
        </p:spPr>
        <p:txBody>
          <a:bodyPr/>
          <a:lstStyle/>
          <a:p>
            <a:r>
              <a:rPr lang="en-US"/>
              <a:t>Drag picture to placeholder or click icon to add</a:t>
            </a:r>
          </a:p>
        </p:txBody>
      </p:sp>
    </p:spTree>
    <p:extLst>
      <p:ext uri="{BB962C8B-B14F-4D97-AF65-F5344CB8AC3E}">
        <p14:creationId xmlns:p14="http://schemas.microsoft.com/office/powerpoint/2010/main" val="2879984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834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ntent 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 Master title style Master title style</a:t>
            </a:r>
          </a:p>
        </p:txBody>
      </p:sp>
      <p:sp>
        <p:nvSpPr>
          <p:cNvPr id="3" name="Footer Placeholder 2"/>
          <p:cNvSpPr>
            <a:spLocks noGrp="1"/>
          </p:cNvSpPr>
          <p:nvPr>
            <p:ph type="ftr" sz="quarter" idx="10"/>
          </p:nvPr>
        </p:nvSpPr>
        <p:spPr/>
        <p:txBody>
          <a:body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6" name="Content Placeholder 5"/>
          <p:cNvSpPr>
            <a:spLocks noGrp="1"/>
          </p:cNvSpPr>
          <p:nvPr>
            <p:ph sz="quarter" idx="12"/>
          </p:nvPr>
        </p:nvSpPr>
        <p:spPr>
          <a:xfrm>
            <a:off x="508000" y="2368480"/>
            <a:ext cx="7986184" cy="32299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3" hasCustomPrompt="1"/>
          </p:nvPr>
        </p:nvSpPr>
        <p:spPr>
          <a:xfrm>
            <a:off x="508001" y="1572684"/>
            <a:ext cx="5248476" cy="634223"/>
          </a:xfrm>
        </p:spPr>
        <p:txBody>
          <a:bodyPr/>
          <a:lstStyle>
            <a:lvl1pPr>
              <a:defRPr b="0" i="0">
                <a:latin typeface="Helvetica Regular" charset="0"/>
                <a:cs typeface="Helvetica Regular" charset="0"/>
              </a:defRPr>
            </a:lvl1pPr>
          </a:lstStyle>
          <a:p>
            <a:pPr lvl="0"/>
            <a:r>
              <a:rPr lang="en-US" dirty="0"/>
              <a:t>Click to add a Label</a:t>
            </a:r>
          </a:p>
        </p:txBody>
      </p:sp>
    </p:spTree>
    <p:extLst>
      <p:ext uri="{BB962C8B-B14F-4D97-AF65-F5344CB8AC3E}">
        <p14:creationId xmlns:p14="http://schemas.microsoft.com/office/powerpoint/2010/main" val="2464138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675538-9FF7-42DC-9547-6D2B4C3B2D97}" type="datetimeFigureOut">
              <a:rPr lang="en-US" smtClean="0">
                <a:solidFill>
                  <a:srgbClr val="000000"/>
                </a:solidFill>
                <a:latin typeface="Helvetica"/>
              </a:rPr>
              <a:pPr/>
              <a:t>1/24/2017</a:t>
            </a:fld>
            <a:endParaRPr lang="en-US">
              <a:solidFill>
                <a:srgbClr val="000000"/>
              </a:solidFill>
              <a:latin typeface="Helvetica"/>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A3467-1DDF-47AD-9A1F-4128D8149BE9}" type="slidenum">
              <a:rPr lang="en-US" smtClean="0"/>
              <a:pPr/>
              <a:t>‹#›</a:t>
            </a:fld>
            <a:endParaRPr lang="en-US"/>
          </a:p>
        </p:txBody>
      </p:sp>
    </p:spTree>
    <p:extLst>
      <p:ext uri="{BB962C8B-B14F-4D97-AF65-F5344CB8AC3E}">
        <p14:creationId xmlns:p14="http://schemas.microsoft.com/office/powerpoint/2010/main" val="266976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ith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525261"/>
            <a:ext cx="8421624" cy="462477"/>
          </a:xfrm>
        </p:spPr>
        <p:txBody>
          <a:bodyPr/>
          <a:lstStyle/>
          <a:p>
            <a:r>
              <a:rPr lang="en-US" dirty="0"/>
              <a:t>Click to edit Master title style Master title style Master title style</a:t>
            </a:r>
          </a:p>
        </p:txBody>
      </p:sp>
      <p:sp>
        <p:nvSpPr>
          <p:cNvPr id="3" name="Footer Placeholder 2"/>
          <p:cNvSpPr>
            <a:spLocks noGrp="1"/>
          </p:cNvSpPr>
          <p:nvPr>
            <p:ph type="ftr" sz="quarter" idx="10"/>
          </p:nvPr>
        </p:nvSpPr>
        <p:spPr>
          <a:xfrm>
            <a:off x="507998" y="6023429"/>
            <a:ext cx="8421624" cy="475488"/>
          </a:xfrm>
        </p:spPr>
        <p:txBody>
          <a:bodyPr/>
          <a:lstStyle>
            <a:lvl1pPr>
              <a:defRPr sz="900"/>
            </a:lvl1p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6" name="Text Placeholder 5"/>
          <p:cNvSpPr>
            <a:spLocks noGrp="1"/>
          </p:cNvSpPr>
          <p:nvPr>
            <p:ph type="body" sz="quarter" idx="12" hasCustomPrompt="1"/>
          </p:nvPr>
        </p:nvSpPr>
        <p:spPr>
          <a:xfrm>
            <a:off x="507999" y="1078992"/>
            <a:ext cx="8421624" cy="530352"/>
          </a:xfrm>
        </p:spPr>
        <p:txBody>
          <a:bodyPr/>
          <a:lstStyle>
            <a:lvl1pPr>
              <a:defRPr b="0" i="0">
                <a:latin typeface="Helvetica Regular" charset="0"/>
                <a:cs typeface="Helvetica Regular" charset="0"/>
              </a:defRPr>
            </a:lvl1pPr>
          </a:lstStyle>
          <a:p>
            <a:pPr lvl="0"/>
            <a:r>
              <a:rPr lang="en-US" dirty="0"/>
              <a:t>Click to add a Label</a:t>
            </a:r>
          </a:p>
        </p:txBody>
      </p:sp>
    </p:spTree>
    <p:extLst>
      <p:ext uri="{BB962C8B-B14F-4D97-AF65-F5344CB8AC3E}">
        <p14:creationId xmlns:p14="http://schemas.microsoft.com/office/powerpoint/2010/main" val="406078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with Title ">
    <p:spTree>
      <p:nvGrpSpPr>
        <p:cNvPr id="1" name=""/>
        <p:cNvGrpSpPr/>
        <p:nvPr/>
      </p:nvGrpSpPr>
      <p:grpSpPr>
        <a:xfrm>
          <a:off x="0" y="0"/>
          <a:ext cx="0" cy="0"/>
          <a:chOff x="0" y="0"/>
          <a:chExt cx="0" cy="0"/>
        </a:xfrm>
      </p:grpSpPr>
      <p:sp>
        <p:nvSpPr>
          <p:cNvPr id="8" name="Rectangle 7"/>
          <p:cNvSpPr/>
          <p:nvPr userDrawn="1"/>
        </p:nvSpPr>
        <p:spPr>
          <a:xfrm>
            <a:off x="0" y="0"/>
            <a:ext cx="12207240" cy="591860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89">
              <a:solidFill>
                <a:prstClr val="white"/>
              </a:solidFill>
              <a:latin typeface="Helvetica"/>
            </a:endParaRPr>
          </a:p>
        </p:txBody>
      </p:sp>
      <p:sp>
        <p:nvSpPr>
          <p:cNvPr id="2" name="Title 1"/>
          <p:cNvSpPr>
            <a:spLocks noGrp="1"/>
          </p:cNvSpPr>
          <p:nvPr>
            <p:ph type="title" hasCustomPrompt="1"/>
          </p:nvPr>
        </p:nvSpPr>
        <p:spPr>
          <a:xfrm>
            <a:off x="508000" y="525261"/>
            <a:ext cx="11168533" cy="462477"/>
          </a:xfrm>
        </p:spPr>
        <p:txBody>
          <a:bodyPr/>
          <a:lstStyle>
            <a:lvl1pPr>
              <a:defRPr>
                <a:solidFill>
                  <a:schemeClr val="bg2"/>
                </a:solidFill>
              </a:defRPr>
            </a:lvl1pPr>
          </a:lstStyle>
          <a:p>
            <a:r>
              <a:rPr lang="en-US" dirty="0"/>
              <a:t>Click to edit Master title style Master title style Master title style</a:t>
            </a:r>
          </a:p>
        </p:txBody>
      </p:sp>
      <p:sp>
        <p:nvSpPr>
          <p:cNvPr id="3" name="Footer Placeholder 2"/>
          <p:cNvSpPr>
            <a:spLocks noGrp="1"/>
          </p:cNvSpPr>
          <p:nvPr>
            <p:ph type="ftr" sz="quarter" idx="10"/>
          </p:nvPr>
        </p:nvSpPr>
        <p:spPr/>
        <p:txBody>
          <a:bodyPr/>
          <a:lstStyle>
            <a:lvl1pPr>
              <a:defRPr sz="900"/>
            </a:lvl1p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6" name="Text Placeholder 5"/>
          <p:cNvSpPr>
            <a:spLocks noGrp="1"/>
          </p:cNvSpPr>
          <p:nvPr>
            <p:ph type="body" sz="quarter" idx="12" hasCustomPrompt="1"/>
          </p:nvPr>
        </p:nvSpPr>
        <p:spPr>
          <a:xfrm>
            <a:off x="507999" y="982618"/>
            <a:ext cx="11168534" cy="531055"/>
          </a:xfrm>
        </p:spPr>
        <p:txBody>
          <a:bodyPr/>
          <a:lstStyle>
            <a:lvl1pPr>
              <a:defRPr b="0" i="0">
                <a:solidFill>
                  <a:srgbClr val="F7F7F7"/>
                </a:solidFill>
                <a:latin typeface="Helvetica Regular" charset="0"/>
                <a:cs typeface="Helvetica Regular" charset="0"/>
              </a:defRPr>
            </a:lvl1pPr>
          </a:lstStyle>
          <a:p>
            <a:pPr lvl="0"/>
            <a:r>
              <a:rPr lang="en-US" dirty="0"/>
              <a:t>Click to add a Label</a:t>
            </a:r>
          </a:p>
        </p:txBody>
      </p:sp>
    </p:spTree>
    <p:extLst>
      <p:ext uri="{BB962C8B-B14F-4D97-AF65-F5344CB8AC3E}">
        <p14:creationId xmlns:p14="http://schemas.microsoft.com/office/powerpoint/2010/main" val="42142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ank with Title ">
    <p:spTree>
      <p:nvGrpSpPr>
        <p:cNvPr id="1" name=""/>
        <p:cNvGrpSpPr/>
        <p:nvPr/>
      </p:nvGrpSpPr>
      <p:grpSpPr>
        <a:xfrm>
          <a:off x="0" y="0"/>
          <a:ext cx="0" cy="0"/>
          <a:chOff x="0" y="0"/>
          <a:chExt cx="0" cy="0"/>
        </a:xfrm>
      </p:grpSpPr>
      <p:sp>
        <p:nvSpPr>
          <p:cNvPr id="8" name="Rectangle 7"/>
          <p:cNvSpPr/>
          <p:nvPr userDrawn="1"/>
        </p:nvSpPr>
        <p:spPr>
          <a:xfrm>
            <a:off x="0" y="0"/>
            <a:ext cx="12207240" cy="5918603"/>
          </a:xfrm>
          <a:prstGeom prst="rect">
            <a:avLst/>
          </a:prstGeom>
          <a:solidFill>
            <a:srgbClr val="00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89">
              <a:solidFill>
                <a:prstClr val="white"/>
              </a:solidFill>
              <a:latin typeface="Helvetica"/>
            </a:endParaRPr>
          </a:p>
        </p:txBody>
      </p:sp>
      <p:sp>
        <p:nvSpPr>
          <p:cNvPr id="2" name="Title 1"/>
          <p:cNvSpPr>
            <a:spLocks noGrp="1"/>
          </p:cNvSpPr>
          <p:nvPr>
            <p:ph type="title" hasCustomPrompt="1"/>
          </p:nvPr>
        </p:nvSpPr>
        <p:spPr>
          <a:xfrm>
            <a:off x="508000" y="525261"/>
            <a:ext cx="11168533" cy="462477"/>
          </a:xfrm>
        </p:spPr>
        <p:txBody>
          <a:bodyPr/>
          <a:lstStyle>
            <a:lvl1pPr>
              <a:defRPr>
                <a:solidFill>
                  <a:schemeClr val="bg2"/>
                </a:solidFill>
              </a:defRPr>
            </a:lvl1pPr>
          </a:lstStyle>
          <a:p>
            <a:r>
              <a:rPr lang="en-US" dirty="0"/>
              <a:t>Click to edit Master title style Master title style Master title style</a:t>
            </a:r>
          </a:p>
        </p:txBody>
      </p:sp>
      <p:sp>
        <p:nvSpPr>
          <p:cNvPr id="3" name="Footer Placeholder 2"/>
          <p:cNvSpPr>
            <a:spLocks noGrp="1"/>
          </p:cNvSpPr>
          <p:nvPr>
            <p:ph type="ftr" sz="quarter" idx="10"/>
          </p:nvPr>
        </p:nvSpPr>
        <p:spPr/>
        <p:txBody>
          <a:bodyPr/>
          <a:lstStyle>
            <a:lvl1pPr>
              <a:defRPr sz="900"/>
            </a:lvl1p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6" name="Text Placeholder 5"/>
          <p:cNvSpPr>
            <a:spLocks noGrp="1"/>
          </p:cNvSpPr>
          <p:nvPr>
            <p:ph type="body" sz="quarter" idx="12" hasCustomPrompt="1"/>
          </p:nvPr>
        </p:nvSpPr>
        <p:spPr>
          <a:xfrm>
            <a:off x="507999" y="982618"/>
            <a:ext cx="11168534" cy="531055"/>
          </a:xfrm>
        </p:spPr>
        <p:txBody>
          <a:bodyPr/>
          <a:lstStyle>
            <a:lvl1pPr>
              <a:defRPr b="0" i="0">
                <a:solidFill>
                  <a:srgbClr val="F7F7F7"/>
                </a:solidFill>
                <a:latin typeface="Helvetica Regular" charset="0"/>
                <a:cs typeface="Helvetica Regular" charset="0"/>
              </a:defRPr>
            </a:lvl1pPr>
          </a:lstStyle>
          <a:p>
            <a:pPr lvl="0"/>
            <a:r>
              <a:rPr lang="en-US" dirty="0"/>
              <a:t>Click to add a Label</a:t>
            </a:r>
          </a:p>
        </p:txBody>
      </p:sp>
    </p:spTree>
    <p:extLst>
      <p:ext uri="{BB962C8B-B14F-4D97-AF65-F5344CB8AC3E}">
        <p14:creationId xmlns:p14="http://schemas.microsoft.com/office/powerpoint/2010/main" val="3157734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lank with Title ">
    <p:spTree>
      <p:nvGrpSpPr>
        <p:cNvPr id="1" name=""/>
        <p:cNvGrpSpPr/>
        <p:nvPr/>
      </p:nvGrpSpPr>
      <p:grpSpPr>
        <a:xfrm>
          <a:off x="0" y="0"/>
          <a:ext cx="0" cy="0"/>
          <a:chOff x="0" y="0"/>
          <a:chExt cx="0" cy="0"/>
        </a:xfrm>
      </p:grpSpPr>
      <p:sp>
        <p:nvSpPr>
          <p:cNvPr id="8" name="Rectangle 7"/>
          <p:cNvSpPr/>
          <p:nvPr userDrawn="1"/>
        </p:nvSpPr>
        <p:spPr>
          <a:xfrm>
            <a:off x="0" y="0"/>
            <a:ext cx="12207240" cy="5918603"/>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89">
              <a:solidFill>
                <a:prstClr val="white"/>
              </a:solidFill>
              <a:latin typeface="Helvetica"/>
            </a:endParaRPr>
          </a:p>
        </p:txBody>
      </p:sp>
      <p:sp>
        <p:nvSpPr>
          <p:cNvPr id="2" name="Title 1"/>
          <p:cNvSpPr>
            <a:spLocks noGrp="1"/>
          </p:cNvSpPr>
          <p:nvPr>
            <p:ph type="title" hasCustomPrompt="1"/>
          </p:nvPr>
        </p:nvSpPr>
        <p:spPr>
          <a:xfrm>
            <a:off x="508000" y="525261"/>
            <a:ext cx="11168533" cy="462477"/>
          </a:xfrm>
        </p:spPr>
        <p:txBody>
          <a:bodyPr/>
          <a:lstStyle>
            <a:lvl1pPr>
              <a:defRPr>
                <a:solidFill>
                  <a:schemeClr val="bg2"/>
                </a:solidFill>
              </a:defRPr>
            </a:lvl1pPr>
          </a:lstStyle>
          <a:p>
            <a:r>
              <a:rPr lang="en-US" dirty="0"/>
              <a:t>Click to edit Master title style Master title style Master title style</a:t>
            </a:r>
          </a:p>
        </p:txBody>
      </p:sp>
      <p:sp>
        <p:nvSpPr>
          <p:cNvPr id="3" name="Footer Placeholder 2"/>
          <p:cNvSpPr>
            <a:spLocks noGrp="1"/>
          </p:cNvSpPr>
          <p:nvPr>
            <p:ph type="ftr" sz="quarter" idx="10"/>
          </p:nvPr>
        </p:nvSpPr>
        <p:spPr/>
        <p:txBody>
          <a:bodyPr/>
          <a:lstStyle>
            <a:lvl1pPr>
              <a:defRPr sz="900"/>
            </a:lvl1p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6" name="Text Placeholder 5"/>
          <p:cNvSpPr>
            <a:spLocks noGrp="1"/>
          </p:cNvSpPr>
          <p:nvPr>
            <p:ph type="body" sz="quarter" idx="12" hasCustomPrompt="1"/>
          </p:nvPr>
        </p:nvSpPr>
        <p:spPr>
          <a:xfrm>
            <a:off x="507999" y="982618"/>
            <a:ext cx="11168534" cy="531055"/>
          </a:xfrm>
        </p:spPr>
        <p:txBody>
          <a:bodyPr/>
          <a:lstStyle>
            <a:lvl1pPr>
              <a:defRPr b="0" i="0">
                <a:solidFill>
                  <a:srgbClr val="F7F7F7"/>
                </a:solidFill>
                <a:latin typeface="Helvetica Regular" charset="0"/>
                <a:cs typeface="Helvetica Regular" charset="0"/>
              </a:defRPr>
            </a:lvl1pPr>
          </a:lstStyle>
          <a:p>
            <a:pPr lvl="0"/>
            <a:r>
              <a:rPr lang="en-US" dirty="0"/>
              <a:t>Click to add a Label</a:t>
            </a:r>
          </a:p>
        </p:txBody>
      </p:sp>
    </p:spTree>
    <p:extLst>
      <p:ext uri="{BB962C8B-B14F-4D97-AF65-F5344CB8AC3E}">
        <p14:creationId xmlns:p14="http://schemas.microsoft.com/office/powerpoint/2010/main" val="357909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Blank with Title ">
    <p:spTree>
      <p:nvGrpSpPr>
        <p:cNvPr id="1" name=""/>
        <p:cNvGrpSpPr/>
        <p:nvPr/>
      </p:nvGrpSpPr>
      <p:grpSpPr>
        <a:xfrm>
          <a:off x="0" y="0"/>
          <a:ext cx="0" cy="0"/>
          <a:chOff x="0" y="0"/>
          <a:chExt cx="0" cy="0"/>
        </a:xfrm>
      </p:grpSpPr>
      <p:sp>
        <p:nvSpPr>
          <p:cNvPr id="8" name="Rectangle 7"/>
          <p:cNvSpPr/>
          <p:nvPr userDrawn="1"/>
        </p:nvSpPr>
        <p:spPr>
          <a:xfrm>
            <a:off x="0" y="0"/>
            <a:ext cx="12207240" cy="68580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89">
              <a:solidFill>
                <a:prstClr val="white"/>
              </a:solidFill>
              <a:latin typeface="Helvetica"/>
            </a:endParaRPr>
          </a:p>
        </p:txBody>
      </p:sp>
      <p:sp>
        <p:nvSpPr>
          <p:cNvPr id="2" name="Title 1"/>
          <p:cNvSpPr>
            <a:spLocks noGrp="1"/>
          </p:cNvSpPr>
          <p:nvPr>
            <p:ph type="title" hasCustomPrompt="1"/>
          </p:nvPr>
        </p:nvSpPr>
        <p:spPr>
          <a:xfrm>
            <a:off x="508000" y="525261"/>
            <a:ext cx="11168533" cy="462477"/>
          </a:xfrm>
        </p:spPr>
        <p:txBody>
          <a:bodyPr/>
          <a:lstStyle>
            <a:lvl1pPr>
              <a:defRPr>
                <a:solidFill>
                  <a:schemeClr val="bg2"/>
                </a:solidFill>
              </a:defRPr>
            </a:lvl1pPr>
          </a:lstStyle>
          <a:p>
            <a:r>
              <a:rPr lang="en-US" dirty="0"/>
              <a:t>Click to edit Master title style Master title style Master title style</a:t>
            </a:r>
          </a:p>
        </p:txBody>
      </p:sp>
      <p:sp>
        <p:nvSpPr>
          <p:cNvPr id="3" name="Footer Placeholder 2"/>
          <p:cNvSpPr>
            <a:spLocks noGrp="1"/>
          </p:cNvSpPr>
          <p:nvPr>
            <p:ph type="ftr" sz="quarter" idx="10"/>
          </p:nvPr>
        </p:nvSpPr>
        <p:spPr/>
        <p:txBody>
          <a:bodyPr/>
          <a:lstStyle>
            <a:lvl1pPr>
              <a:defRPr sz="900"/>
            </a:lvl1p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6" name="Text Placeholder 5"/>
          <p:cNvSpPr>
            <a:spLocks noGrp="1"/>
          </p:cNvSpPr>
          <p:nvPr>
            <p:ph type="body" sz="quarter" idx="12" hasCustomPrompt="1"/>
          </p:nvPr>
        </p:nvSpPr>
        <p:spPr>
          <a:xfrm>
            <a:off x="507999" y="982618"/>
            <a:ext cx="11168534" cy="531055"/>
          </a:xfrm>
        </p:spPr>
        <p:txBody>
          <a:bodyPr/>
          <a:lstStyle>
            <a:lvl1pPr>
              <a:defRPr b="0" i="0">
                <a:solidFill>
                  <a:srgbClr val="F7F7F7"/>
                </a:solidFill>
                <a:latin typeface="Helvetica Regular" charset="0"/>
                <a:cs typeface="Helvetica Regular" charset="0"/>
              </a:defRPr>
            </a:lvl1pPr>
          </a:lstStyle>
          <a:p>
            <a:pPr lvl="0"/>
            <a:r>
              <a:rPr lang="en-US" dirty="0"/>
              <a:t>Click to add a Label</a:t>
            </a:r>
          </a:p>
        </p:txBody>
      </p:sp>
    </p:spTree>
    <p:extLst>
      <p:ext uri="{BB962C8B-B14F-4D97-AF65-F5344CB8AC3E}">
        <p14:creationId xmlns:p14="http://schemas.microsoft.com/office/powerpoint/2010/main" val="330433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lank with Title ">
    <p:spTree>
      <p:nvGrpSpPr>
        <p:cNvPr id="1" name=""/>
        <p:cNvGrpSpPr/>
        <p:nvPr/>
      </p:nvGrpSpPr>
      <p:grpSpPr>
        <a:xfrm>
          <a:off x="0" y="0"/>
          <a:ext cx="0" cy="0"/>
          <a:chOff x="0" y="0"/>
          <a:chExt cx="0" cy="0"/>
        </a:xfrm>
      </p:grpSpPr>
      <p:sp>
        <p:nvSpPr>
          <p:cNvPr id="8" name="Rectangle 7"/>
          <p:cNvSpPr/>
          <p:nvPr userDrawn="1"/>
        </p:nvSpPr>
        <p:spPr>
          <a:xfrm>
            <a:off x="0" y="0"/>
            <a:ext cx="12207240" cy="5918603"/>
          </a:xfrm>
          <a:prstGeom prst="rect">
            <a:avLst/>
          </a:prstGeom>
          <a:solidFill>
            <a:srgbClr val="929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89">
              <a:solidFill>
                <a:prstClr val="white"/>
              </a:solidFill>
              <a:latin typeface="Helvetica"/>
            </a:endParaRPr>
          </a:p>
        </p:txBody>
      </p:sp>
      <p:sp>
        <p:nvSpPr>
          <p:cNvPr id="2" name="Title 1"/>
          <p:cNvSpPr>
            <a:spLocks noGrp="1"/>
          </p:cNvSpPr>
          <p:nvPr>
            <p:ph type="title" hasCustomPrompt="1"/>
          </p:nvPr>
        </p:nvSpPr>
        <p:spPr>
          <a:xfrm>
            <a:off x="508000" y="525261"/>
            <a:ext cx="11168533" cy="462477"/>
          </a:xfrm>
        </p:spPr>
        <p:txBody>
          <a:bodyPr/>
          <a:lstStyle>
            <a:lvl1pPr>
              <a:defRPr>
                <a:solidFill>
                  <a:schemeClr val="bg2"/>
                </a:solidFill>
              </a:defRPr>
            </a:lvl1pPr>
          </a:lstStyle>
          <a:p>
            <a:r>
              <a:rPr lang="en-US" dirty="0"/>
              <a:t>Click to edit Master title style Master title style Master title style</a:t>
            </a:r>
          </a:p>
        </p:txBody>
      </p:sp>
      <p:sp>
        <p:nvSpPr>
          <p:cNvPr id="3" name="Footer Placeholder 2"/>
          <p:cNvSpPr>
            <a:spLocks noGrp="1"/>
          </p:cNvSpPr>
          <p:nvPr>
            <p:ph type="ftr" sz="quarter" idx="10"/>
          </p:nvPr>
        </p:nvSpPr>
        <p:spPr/>
        <p:txBody>
          <a:bodyPr/>
          <a:lstStyle>
            <a:lvl1pPr>
              <a:defRPr sz="900"/>
            </a:lvl1pPr>
          </a:lstStyle>
          <a:p>
            <a:r>
              <a:rPr lang="en-US"/>
              <a:t>Footer</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a:t>
            </a:fld>
            <a:endParaRPr lang="en-US" dirty="0"/>
          </a:p>
        </p:txBody>
      </p:sp>
      <p:sp>
        <p:nvSpPr>
          <p:cNvPr id="6" name="Text Placeholder 5"/>
          <p:cNvSpPr>
            <a:spLocks noGrp="1"/>
          </p:cNvSpPr>
          <p:nvPr>
            <p:ph type="body" sz="quarter" idx="12" hasCustomPrompt="1"/>
          </p:nvPr>
        </p:nvSpPr>
        <p:spPr>
          <a:xfrm>
            <a:off x="507999" y="982618"/>
            <a:ext cx="11168534" cy="531055"/>
          </a:xfrm>
        </p:spPr>
        <p:txBody>
          <a:bodyPr/>
          <a:lstStyle>
            <a:lvl1pPr>
              <a:defRPr b="0" i="0">
                <a:solidFill>
                  <a:srgbClr val="F7F7F7"/>
                </a:solidFill>
                <a:latin typeface="Helvetica Regular" charset="0"/>
                <a:cs typeface="Helvetica Regular" charset="0"/>
              </a:defRPr>
            </a:lvl1pPr>
          </a:lstStyle>
          <a:p>
            <a:pPr lvl="0"/>
            <a:r>
              <a:rPr lang="en-US" dirty="0"/>
              <a:t>Click to add a Label</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88952" cy="5918603"/>
          </a:xfrm>
          <a:prstGeom prst="rect">
            <a:avLst/>
          </a:prstGeom>
          <a:gradFill>
            <a:gsLst>
              <a:gs pos="0">
                <a:srgbClr val="F6F6F7"/>
              </a:gs>
              <a:gs pos="100000">
                <a:schemeClr val="bg1">
                  <a:lumMod val="95000"/>
                </a:schemeClr>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89"/>
          </a:p>
        </p:txBody>
      </p:sp>
      <p:sp>
        <p:nvSpPr>
          <p:cNvPr id="2" name="Title Placeholder 1"/>
          <p:cNvSpPr>
            <a:spLocks noGrp="1"/>
          </p:cNvSpPr>
          <p:nvPr>
            <p:ph type="title"/>
          </p:nvPr>
        </p:nvSpPr>
        <p:spPr>
          <a:xfrm>
            <a:off x="508000" y="448293"/>
            <a:ext cx="11168533" cy="954274"/>
          </a:xfrm>
          <a:prstGeom prst="rect">
            <a:avLst/>
          </a:prstGeom>
        </p:spPr>
        <p:txBody>
          <a:bodyPr vert="horz" lIns="0" tIns="0" rIns="0" bIns="0" rtlCol="0" anchor="t" anchorCtr="0">
            <a:noAutofit/>
          </a:bodyPr>
          <a:lstStyle/>
          <a:p>
            <a:r>
              <a:rPr lang="en-US" dirty="0"/>
              <a:t>Click to edit Master title style Master title style Master title style</a:t>
            </a:r>
          </a:p>
        </p:txBody>
      </p:sp>
      <p:sp>
        <p:nvSpPr>
          <p:cNvPr id="3" name="Text Placeholder 2"/>
          <p:cNvSpPr>
            <a:spLocks noGrp="1"/>
          </p:cNvSpPr>
          <p:nvPr>
            <p:ph type="body" idx="1"/>
          </p:nvPr>
        </p:nvSpPr>
        <p:spPr>
          <a:xfrm>
            <a:off x="515477" y="2015615"/>
            <a:ext cx="11161057" cy="390298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07999" y="6023429"/>
            <a:ext cx="8257015" cy="472624"/>
          </a:xfrm>
          <a:prstGeom prst="rect">
            <a:avLst/>
          </a:prstGeom>
        </p:spPr>
        <p:txBody>
          <a:bodyPr vert="horz" lIns="0" tIns="0" rIns="0" bIns="0" rtlCol="0" anchor="t" anchorCtr="0"/>
          <a:lstStyle>
            <a:lvl1pPr algn="l">
              <a:defRPr sz="1133" b="0" i="0">
                <a:solidFill>
                  <a:srgbClr val="768489"/>
                </a:solidFill>
                <a:latin typeface="Helvetica Regular" charset="0"/>
                <a:cs typeface="Helvetica Regular" charset="0"/>
              </a:defRPr>
            </a:lvl1pPr>
          </a:lstStyle>
          <a:p>
            <a:r>
              <a:rPr lang="en-US" dirty="0"/>
              <a:t>Footer</a:t>
            </a:r>
          </a:p>
        </p:txBody>
      </p:sp>
      <p:sp>
        <p:nvSpPr>
          <p:cNvPr id="6" name="Slide Number Placeholder 5"/>
          <p:cNvSpPr>
            <a:spLocks noGrp="1"/>
          </p:cNvSpPr>
          <p:nvPr>
            <p:ph type="sldNum" sz="quarter" idx="4"/>
          </p:nvPr>
        </p:nvSpPr>
        <p:spPr>
          <a:xfrm>
            <a:off x="11660936" y="6437838"/>
            <a:ext cx="318403" cy="472623"/>
          </a:xfrm>
          <a:prstGeom prst="rect">
            <a:avLst/>
          </a:prstGeom>
        </p:spPr>
        <p:txBody>
          <a:bodyPr vert="horz" lIns="0" tIns="0" rIns="0" bIns="0" rtlCol="0" anchor="t" anchorCtr="0"/>
          <a:lstStyle>
            <a:lvl1pPr algn="ctr">
              <a:defRPr sz="1067" b="1" i="0">
                <a:solidFill>
                  <a:srgbClr val="768489"/>
                </a:solidFill>
                <a:latin typeface="Helvetica"/>
                <a:cs typeface="Helvetica"/>
              </a:defRPr>
            </a:lvl1pPr>
          </a:lstStyle>
          <a:p>
            <a:fld id="{BCC4CEDB-9067-4CC6-8430-AA5729AC2E63}" type="slidenum">
              <a:rPr lang="en-US" smtClean="0"/>
              <a:pPr/>
              <a:t>‹#›</a:t>
            </a:fld>
            <a:endParaRPr lang="en-US" dirty="0"/>
          </a:p>
        </p:txBody>
      </p:sp>
    </p:spTree>
    <p:extLst>
      <p:ext uri="{BB962C8B-B14F-4D97-AF65-F5344CB8AC3E}">
        <p14:creationId xmlns:p14="http://schemas.microsoft.com/office/powerpoint/2010/main" val="368019111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56" r:id="rId7"/>
    <p:sldLayoutId id="2147483767" r:id="rId8"/>
    <p:sldLayoutId id="2147483757" r:id="rId9"/>
    <p:sldLayoutId id="2147483758" r:id="rId10"/>
    <p:sldLayoutId id="2147483709" r:id="rId11"/>
    <p:sldLayoutId id="2147483710" r:id="rId12"/>
    <p:sldLayoutId id="2147483753" r:id="rId13"/>
    <p:sldLayoutId id="2147483751" r:id="rId14"/>
    <p:sldLayoutId id="2147483752"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5" r:id="rId29"/>
    <p:sldLayoutId id="2147483727" r:id="rId30"/>
  </p:sldLayoutIdLst>
  <p:hf hdr="0" dt="0"/>
  <p:txStyles>
    <p:titleStyle>
      <a:lvl1pPr algn="l" defTabSz="914377" rtl="0" eaLnBrk="1" latinLnBrk="0" hangingPunct="1">
        <a:lnSpc>
          <a:spcPct val="100000"/>
        </a:lnSpc>
        <a:spcBef>
          <a:spcPct val="0"/>
        </a:spcBef>
        <a:buNone/>
        <a:defRPr sz="2800" b="1" i="0" kern="1200">
          <a:solidFill>
            <a:schemeClr val="tx1"/>
          </a:solidFill>
          <a:latin typeface="Helvetica"/>
          <a:ea typeface="+mj-ea"/>
          <a:cs typeface="Helvetica"/>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Regular"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chart" Target="../charts/chart5.xml"/><Relationship Id="rId4" Type="http://schemas.openxmlformats.org/officeDocument/2006/relationships/image" Target="../media/image9.gif"/></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9.gif"/></Relationships>
</file>

<file path=ppt/slides/_rels/slide32.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gif"/><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3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chart" Target="../charts/chart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9.gif"/></Relationships>
</file>

<file path=ppt/slides/_rels/slide3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3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6.gif"/><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9.gif"/><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chart" Target="../charts/chart28.xml"/><Relationship Id="rId7"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chart" Target="../charts/chart31.xml"/><Relationship Id="rId5" Type="http://schemas.openxmlformats.org/officeDocument/2006/relationships/chart" Target="../charts/chart30.xml"/><Relationship Id="rId4" Type="http://schemas.openxmlformats.org/officeDocument/2006/relationships/chart" Target="../charts/chart29.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1202958" cy="6858000"/>
          </a:xfrm>
          <a:prstGeom prst="rect">
            <a:avLst/>
          </a:prstGeom>
        </p:spPr>
      </p:pic>
      <p:grpSp>
        <p:nvGrpSpPr>
          <p:cNvPr id="5" name="Group 4"/>
          <p:cNvGrpSpPr/>
          <p:nvPr/>
        </p:nvGrpSpPr>
        <p:grpSpPr>
          <a:xfrm>
            <a:off x="8101463" y="2237305"/>
            <a:ext cx="3803469" cy="3656344"/>
            <a:chOff x="538874" y="2260943"/>
            <a:chExt cx="3803469" cy="3656344"/>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34301" y="5318300"/>
              <a:ext cx="1322433" cy="540373"/>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874" y="5329716"/>
              <a:ext cx="1584566" cy="587571"/>
            </a:xfrm>
            <a:prstGeom prst="rect">
              <a:avLst/>
            </a:prstGeom>
          </p:spPr>
        </p:pic>
        <p:sp>
          <p:nvSpPr>
            <p:cNvPr id="6" name="Title 5"/>
            <p:cNvSpPr txBox="1">
              <a:spLocks/>
            </p:cNvSpPr>
            <p:nvPr/>
          </p:nvSpPr>
          <p:spPr>
            <a:xfrm>
              <a:off x="538875" y="2260943"/>
              <a:ext cx="3803468" cy="1345513"/>
            </a:xfrm>
            <a:prstGeom prst="rect">
              <a:avLst/>
            </a:prstGeom>
          </p:spPr>
          <p:txBody>
            <a:bodyPr lIns="0" rIns="0"/>
            <a:lstStyle>
              <a:lvl1pPr algn="l" defTabSz="914377" rtl="0" eaLnBrk="1" latinLnBrk="0" hangingPunct="1">
                <a:lnSpc>
                  <a:spcPct val="100000"/>
                </a:lnSpc>
                <a:spcBef>
                  <a:spcPct val="0"/>
                </a:spcBef>
                <a:buNone/>
                <a:defRPr sz="2800" b="1" i="0" kern="1200">
                  <a:solidFill>
                    <a:schemeClr val="tx1"/>
                  </a:solidFill>
                  <a:latin typeface="Helvetica"/>
                  <a:ea typeface="+mj-ea"/>
                  <a:cs typeface="Helvetica"/>
                </a:defRPr>
              </a:lvl1pPr>
            </a:lstStyle>
            <a:p>
              <a:r>
                <a:rPr lang="en-US" sz="3600" dirty="0">
                  <a:solidFill>
                    <a:schemeClr val="accent1"/>
                  </a:solidFill>
                </a:rPr>
                <a:t>2017</a:t>
              </a:r>
              <a:r>
                <a:rPr lang="en-US" sz="3600" dirty="0"/>
                <a:t> Edelman </a:t>
              </a:r>
              <a:br>
                <a:rPr lang="en-US" sz="3600" dirty="0"/>
              </a:br>
              <a:r>
                <a:rPr lang="en-US" sz="3600" dirty="0"/>
                <a:t>Trust Barometer</a:t>
              </a:r>
            </a:p>
          </p:txBody>
        </p:sp>
      </p:grpSp>
      <p:sp>
        <p:nvSpPr>
          <p:cNvPr id="14" name="Slide Number Placeholder 3"/>
          <p:cNvSpPr txBox="1">
            <a:spLocks/>
          </p:cNvSpPr>
          <p:nvPr/>
        </p:nvSpPr>
        <p:spPr>
          <a:xfrm>
            <a:off x="11660936" y="6437838"/>
            <a:ext cx="318403" cy="47262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1067" b="1" dirty="0">
                <a:solidFill>
                  <a:srgbClr val="768489"/>
                </a:solidFill>
                <a:latin typeface="Helvetica"/>
                <a:cs typeface="Helvetica"/>
              </a:rPr>
              <a:t>1</a:t>
            </a:r>
          </a:p>
        </p:txBody>
      </p:sp>
    </p:spTree>
    <p:extLst>
      <p:ext uri="{BB962C8B-B14F-4D97-AF65-F5344CB8AC3E}">
        <p14:creationId xmlns:p14="http://schemas.microsoft.com/office/powerpoint/2010/main" val="1213762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Chart 75"/>
          <p:cNvGraphicFramePr/>
          <p:nvPr>
            <p:extLst/>
          </p:nvPr>
        </p:nvGraphicFramePr>
        <p:xfrm>
          <a:off x="315349" y="2723327"/>
          <a:ext cx="5447497" cy="2741749"/>
        </p:xfrm>
        <a:graphic>
          <a:graphicData uri="http://schemas.openxmlformats.org/drawingml/2006/chart">
            <c:chart xmlns:c="http://schemas.openxmlformats.org/drawingml/2006/chart" xmlns:r="http://schemas.openxmlformats.org/officeDocument/2006/relationships" r:id="rId3"/>
          </a:graphicData>
        </a:graphic>
      </p:graphicFrame>
      <p:sp>
        <p:nvSpPr>
          <p:cNvPr id="78" name="TextBox 77"/>
          <p:cNvSpPr txBox="1"/>
          <p:nvPr/>
        </p:nvSpPr>
        <p:spPr>
          <a:xfrm>
            <a:off x="592828" y="5141732"/>
            <a:ext cx="938717" cy="201313"/>
          </a:xfrm>
          <a:prstGeom prst="rect">
            <a:avLst/>
          </a:prstGeom>
          <a:noFill/>
        </p:spPr>
        <p:txBody>
          <a:bodyPr wrap="none" lIns="0" tIns="0" rIns="0" bIns="0" rtlCol="0">
            <a:noAutofit/>
          </a:bodyPr>
          <a:lstStyle/>
          <a:p>
            <a:pPr algn="ctr"/>
            <a:r>
              <a:rPr lang="en-US" sz="1300" b="1" dirty="0"/>
              <a:t>NGOs</a:t>
            </a:r>
          </a:p>
        </p:txBody>
      </p:sp>
      <p:sp>
        <p:nvSpPr>
          <p:cNvPr id="79" name="TextBox 78"/>
          <p:cNvSpPr txBox="1"/>
          <p:nvPr/>
        </p:nvSpPr>
        <p:spPr>
          <a:xfrm>
            <a:off x="2022967" y="5121238"/>
            <a:ext cx="938717" cy="201313"/>
          </a:xfrm>
          <a:prstGeom prst="rect">
            <a:avLst/>
          </a:prstGeom>
          <a:noFill/>
        </p:spPr>
        <p:txBody>
          <a:bodyPr wrap="none" lIns="0" tIns="0" rIns="0" bIns="0" rtlCol="0">
            <a:noAutofit/>
          </a:bodyPr>
          <a:lstStyle/>
          <a:p>
            <a:pPr algn="ctr"/>
            <a:r>
              <a:rPr lang="en-US" sz="1300" b="1" dirty="0"/>
              <a:t>Business</a:t>
            </a:r>
          </a:p>
        </p:txBody>
      </p:sp>
      <p:sp>
        <p:nvSpPr>
          <p:cNvPr id="80" name="TextBox 79"/>
          <p:cNvSpPr txBox="1"/>
          <p:nvPr/>
        </p:nvSpPr>
        <p:spPr>
          <a:xfrm>
            <a:off x="3358684" y="5097579"/>
            <a:ext cx="938717" cy="201313"/>
          </a:xfrm>
          <a:prstGeom prst="rect">
            <a:avLst/>
          </a:prstGeom>
          <a:noFill/>
        </p:spPr>
        <p:txBody>
          <a:bodyPr wrap="none" lIns="0" tIns="0" rIns="0" bIns="0" rtlCol="0">
            <a:noAutofit/>
          </a:bodyPr>
          <a:lstStyle/>
          <a:p>
            <a:pPr algn="ctr"/>
            <a:r>
              <a:rPr lang="en-US" sz="1300" b="1" dirty="0"/>
              <a:t>Media</a:t>
            </a:r>
          </a:p>
        </p:txBody>
      </p:sp>
      <p:sp>
        <p:nvSpPr>
          <p:cNvPr id="81" name="TextBox 80"/>
          <p:cNvSpPr txBox="1"/>
          <p:nvPr/>
        </p:nvSpPr>
        <p:spPr>
          <a:xfrm>
            <a:off x="4705294" y="5092310"/>
            <a:ext cx="938717" cy="201313"/>
          </a:xfrm>
          <a:prstGeom prst="rect">
            <a:avLst/>
          </a:prstGeom>
          <a:noFill/>
        </p:spPr>
        <p:txBody>
          <a:bodyPr wrap="none" lIns="0" tIns="0" rIns="0" bIns="0" rtlCol="0">
            <a:noAutofit/>
          </a:bodyPr>
          <a:lstStyle/>
          <a:p>
            <a:pPr algn="ctr"/>
            <a:r>
              <a:rPr lang="en-US" sz="1300" b="1" dirty="0"/>
              <a:t>Government</a:t>
            </a:r>
          </a:p>
        </p:txBody>
      </p:sp>
      <p:sp>
        <p:nvSpPr>
          <p:cNvPr id="145" name="AutoShape 1"/>
          <p:cNvSpPr>
            <a:spLocks/>
          </p:cNvSpPr>
          <p:nvPr/>
        </p:nvSpPr>
        <p:spPr bwMode="auto">
          <a:xfrm>
            <a:off x="1864876" y="5116742"/>
            <a:ext cx="209854" cy="176881"/>
          </a:xfrm>
          <a:custGeom>
            <a:avLst/>
            <a:gdLst/>
            <a:ahLst/>
            <a:cxnLst/>
            <a:rect l="0" t="0" r="r" b="b"/>
            <a:pathLst>
              <a:path w="21600" h="21600">
                <a:moveTo>
                  <a:pt x="19455" y="20490"/>
                </a:moveTo>
                <a:lnTo>
                  <a:pt x="19455" y="8453"/>
                </a:lnTo>
                <a:cubicBezTo>
                  <a:pt x="19455" y="8176"/>
                  <a:pt x="19233" y="7974"/>
                  <a:pt x="18986" y="7974"/>
                </a:cubicBezTo>
                <a:lnTo>
                  <a:pt x="15140" y="7974"/>
                </a:lnTo>
                <a:lnTo>
                  <a:pt x="15140" y="656"/>
                </a:lnTo>
                <a:cubicBezTo>
                  <a:pt x="15140" y="303"/>
                  <a:pt x="14844" y="0"/>
                  <a:pt x="14499" y="0"/>
                </a:cubicBezTo>
                <a:lnTo>
                  <a:pt x="7940" y="0"/>
                </a:lnTo>
                <a:cubicBezTo>
                  <a:pt x="7595" y="0"/>
                  <a:pt x="7299" y="303"/>
                  <a:pt x="7299" y="656"/>
                </a:cubicBezTo>
                <a:lnTo>
                  <a:pt x="7299" y="2725"/>
                </a:lnTo>
                <a:lnTo>
                  <a:pt x="2860" y="2725"/>
                </a:lnTo>
                <a:cubicBezTo>
                  <a:pt x="2466" y="2725"/>
                  <a:pt x="2170" y="3053"/>
                  <a:pt x="2170" y="3432"/>
                </a:cubicBezTo>
                <a:lnTo>
                  <a:pt x="2170" y="20515"/>
                </a:lnTo>
                <a:lnTo>
                  <a:pt x="0" y="20515"/>
                </a:lnTo>
                <a:lnTo>
                  <a:pt x="0" y="21600"/>
                </a:lnTo>
                <a:lnTo>
                  <a:pt x="21600" y="21600"/>
                </a:lnTo>
                <a:lnTo>
                  <a:pt x="21600" y="20515"/>
                </a:lnTo>
                <a:lnTo>
                  <a:pt x="19455" y="20515"/>
                </a:lnTo>
                <a:close/>
                <a:moveTo>
                  <a:pt x="17038" y="9034"/>
                </a:moveTo>
                <a:lnTo>
                  <a:pt x="18666" y="9034"/>
                </a:lnTo>
                <a:lnTo>
                  <a:pt x="18666" y="10699"/>
                </a:lnTo>
                <a:lnTo>
                  <a:pt x="17038" y="10699"/>
                </a:lnTo>
                <a:lnTo>
                  <a:pt x="17038" y="9034"/>
                </a:lnTo>
                <a:close/>
                <a:moveTo>
                  <a:pt x="17038" y="11279"/>
                </a:moveTo>
                <a:lnTo>
                  <a:pt x="18666" y="11279"/>
                </a:lnTo>
                <a:lnTo>
                  <a:pt x="18666" y="12945"/>
                </a:lnTo>
                <a:lnTo>
                  <a:pt x="17038" y="12945"/>
                </a:lnTo>
                <a:lnTo>
                  <a:pt x="17038" y="11279"/>
                </a:lnTo>
                <a:close/>
                <a:moveTo>
                  <a:pt x="17038" y="13475"/>
                </a:moveTo>
                <a:lnTo>
                  <a:pt x="18666" y="13475"/>
                </a:lnTo>
                <a:lnTo>
                  <a:pt x="18666" y="15140"/>
                </a:lnTo>
                <a:lnTo>
                  <a:pt x="17038" y="15140"/>
                </a:lnTo>
                <a:lnTo>
                  <a:pt x="17038" y="13475"/>
                </a:lnTo>
                <a:close/>
                <a:moveTo>
                  <a:pt x="14326" y="9034"/>
                </a:moveTo>
                <a:lnTo>
                  <a:pt x="15953" y="9034"/>
                </a:lnTo>
                <a:lnTo>
                  <a:pt x="15953" y="10699"/>
                </a:lnTo>
                <a:lnTo>
                  <a:pt x="14326" y="10699"/>
                </a:lnTo>
                <a:lnTo>
                  <a:pt x="14326" y="9034"/>
                </a:lnTo>
                <a:close/>
                <a:moveTo>
                  <a:pt x="14326" y="11279"/>
                </a:moveTo>
                <a:lnTo>
                  <a:pt x="15953" y="11279"/>
                </a:lnTo>
                <a:lnTo>
                  <a:pt x="15953" y="12945"/>
                </a:lnTo>
                <a:lnTo>
                  <a:pt x="14326" y="12945"/>
                </a:lnTo>
                <a:lnTo>
                  <a:pt x="14326" y="11279"/>
                </a:lnTo>
                <a:close/>
                <a:moveTo>
                  <a:pt x="14326" y="13475"/>
                </a:moveTo>
                <a:lnTo>
                  <a:pt x="15953" y="13475"/>
                </a:lnTo>
                <a:lnTo>
                  <a:pt x="15953" y="15140"/>
                </a:lnTo>
                <a:lnTo>
                  <a:pt x="14326" y="15140"/>
                </a:lnTo>
                <a:lnTo>
                  <a:pt x="14326" y="13475"/>
                </a:lnTo>
                <a:close/>
                <a:moveTo>
                  <a:pt x="16225" y="16780"/>
                </a:moveTo>
                <a:lnTo>
                  <a:pt x="16225" y="20490"/>
                </a:lnTo>
                <a:lnTo>
                  <a:pt x="14055" y="20490"/>
                </a:lnTo>
                <a:lnTo>
                  <a:pt x="14055" y="16780"/>
                </a:lnTo>
                <a:lnTo>
                  <a:pt x="16225" y="16780"/>
                </a:lnTo>
                <a:close/>
                <a:moveTo>
                  <a:pt x="9740" y="6031"/>
                </a:moveTo>
                <a:lnTo>
                  <a:pt x="9740" y="7696"/>
                </a:lnTo>
                <a:lnTo>
                  <a:pt x="8384" y="7696"/>
                </a:lnTo>
                <a:lnTo>
                  <a:pt x="8384" y="6031"/>
                </a:lnTo>
                <a:lnTo>
                  <a:pt x="9740" y="6031"/>
                </a:lnTo>
                <a:close/>
                <a:moveTo>
                  <a:pt x="8408" y="5476"/>
                </a:moveTo>
                <a:lnTo>
                  <a:pt x="8408" y="4088"/>
                </a:lnTo>
                <a:lnTo>
                  <a:pt x="9764" y="4088"/>
                </a:lnTo>
                <a:lnTo>
                  <a:pt x="9764" y="5476"/>
                </a:lnTo>
                <a:lnTo>
                  <a:pt x="8408" y="5476"/>
                </a:lnTo>
                <a:close/>
                <a:moveTo>
                  <a:pt x="9740" y="8226"/>
                </a:moveTo>
                <a:lnTo>
                  <a:pt x="9740" y="9892"/>
                </a:lnTo>
                <a:lnTo>
                  <a:pt x="8384" y="9892"/>
                </a:lnTo>
                <a:lnTo>
                  <a:pt x="8384" y="8226"/>
                </a:lnTo>
                <a:lnTo>
                  <a:pt x="9740" y="8226"/>
                </a:lnTo>
                <a:close/>
                <a:moveTo>
                  <a:pt x="9740" y="10447"/>
                </a:moveTo>
                <a:lnTo>
                  <a:pt x="9740" y="12112"/>
                </a:lnTo>
                <a:lnTo>
                  <a:pt x="8384" y="12112"/>
                </a:lnTo>
                <a:lnTo>
                  <a:pt x="8384" y="10447"/>
                </a:lnTo>
                <a:lnTo>
                  <a:pt x="9740" y="10447"/>
                </a:lnTo>
                <a:close/>
                <a:moveTo>
                  <a:pt x="9740" y="12642"/>
                </a:moveTo>
                <a:lnTo>
                  <a:pt x="9740" y="14030"/>
                </a:lnTo>
                <a:lnTo>
                  <a:pt x="8384" y="14030"/>
                </a:lnTo>
                <a:lnTo>
                  <a:pt x="8384" y="12642"/>
                </a:lnTo>
                <a:lnTo>
                  <a:pt x="9740" y="12642"/>
                </a:lnTo>
                <a:close/>
                <a:moveTo>
                  <a:pt x="9740" y="14585"/>
                </a:moveTo>
                <a:lnTo>
                  <a:pt x="9740" y="16250"/>
                </a:lnTo>
                <a:lnTo>
                  <a:pt x="8384" y="16250"/>
                </a:lnTo>
                <a:lnTo>
                  <a:pt x="8384" y="14585"/>
                </a:lnTo>
                <a:lnTo>
                  <a:pt x="9740" y="14585"/>
                </a:lnTo>
                <a:close/>
                <a:moveTo>
                  <a:pt x="11638" y="9034"/>
                </a:moveTo>
                <a:lnTo>
                  <a:pt x="13266" y="9034"/>
                </a:lnTo>
                <a:lnTo>
                  <a:pt x="13266" y="10699"/>
                </a:lnTo>
                <a:lnTo>
                  <a:pt x="11638" y="10699"/>
                </a:lnTo>
                <a:lnTo>
                  <a:pt x="11638" y="9034"/>
                </a:lnTo>
                <a:close/>
                <a:moveTo>
                  <a:pt x="11638" y="11279"/>
                </a:moveTo>
                <a:lnTo>
                  <a:pt x="13266" y="11279"/>
                </a:lnTo>
                <a:lnTo>
                  <a:pt x="13266" y="12945"/>
                </a:lnTo>
                <a:lnTo>
                  <a:pt x="11638" y="12945"/>
                </a:lnTo>
                <a:lnTo>
                  <a:pt x="11638" y="11279"/>
                </a:lnTo>
                <a:close/>
                <a:moveTo>
                  <a:pt x="11638" y="13475"/>
                </a:moveTo>
                <a:lnTo>
                  <a:pt x="13266" y="13475"/>
                </a:lnTo>
                <a:lnTo>
                  <a:pt x="13266" y="15140"/>
                </a:lnTo>
                <a:lnTo>
                  <a:pt x="11638" y="15140"/>
                </a:lnTo>
                <a:lnTo>
                  <a:pt x="11638" y="13475"/>
                </a:lnTo>
                <a:close/>
                <a:moveTo>
                  <a:pt x="5795" y="4088"/>
                </a:moveTo>
                <a:lnTo>
                  <a:pt x="7151" y="4088"/>
                </a:lnTo>
                <a:lnTo>
                  <a:pt x="7151" y="5476"/>
                </a:lnTo>
                <a:lnTo>
                  <a:pt x="5795" y="5476"/>
                </a:lnTo>
                <a:lnTo>
                  <a:pt x="5795" y="4088"/>
                </a:lnTo>
                <a:close/>
                <a:moveTo>
                  <a:pt x="5795" y="6031"/>
                </a:moveTo>
                <a:lnTo>
                  <a:pt x="7151" y="6031"/>
                </a:lnTo>
                <a:lnTo>
                  <a:pt x="7151" y="7696"/>
                </a:lnTo>
                <a:lnTo>
                  <a:pt x="5795" y="7696"/>
                </a:lnTo>
                <a:lnTo>
                  <a:pt x="5795" y="6031"/>
                </a:lnTo>
                <a:close/>
                <a:moveTo>
                  <a:pt x="5795" y="8226"/>
                </a:moveTo>
                <a:lnTo>
                  <a:pt x="7151" y="8226"/>
                </a:lnTo>
                <a:lnTo>
                  <a:pt x="7151" y="9892"/>
                </a:lnTo>
                <a:lnTo>
                  <a:pt x="5795" y="9892"/>
                </a:lnTo>
                <a:lnTo>
                  <a:pt x="5795" y="8226"/>
                </a:lnTo>
                <a:close/>
                <a:moveTo>
                  <a:pt x="5795" y="10447"/>
                </a:moveTo>
                <a:lnTo>
                  <a:pt x="7151" y="10447"/>
                </a:lnTo>
                <a:lnTo>
                  <a:pt x="7151" y="12112"/>
                </a:lnTo>
                <a:lnTo>
                  <a:pt x="5795" y="12112"/>
                </a:lnTo>
                <a:lnTo>
                  <a:pt x="5795" y="10447"/>
                </a:lnTo>
                <a:close/>
                <a:moveTo>
                  <a:pt x="5795" y="12642"/>
                </a:moveTo>
                <a:lnTo>
                  <a:pt x="7151" y="12642"/>
                </a:lnTo>
                <a:lnTo>
                  <a:pt x="7151" y="14030"/>
                </a:lnTo>
                <a:lnTo>
                  <a:pt x="5795" y="14030"/>
                </a:lnTo>
                <a:lnTo>
                  <a:pt x="5795" y="12642"/>
                </a:lnTo>
                <a:close/>
                <a:moveTo>
                  <a:pt x="5795" y="14585"/>
                </a:moveTo>
                <a:lnTo>
                  <a:pt x="7151" y="14585"/>
                </a:lnTo>
                <a:lnTo>
                  <a:pt x="7151" y="16250"/>
                </a:lnTo>
                <a:lnTo>
                  <a:pt x="5795" y="16250"/>
                </a:lnTo>
                <a:lnTo>
                  <a:pt x="5795" y="14585"/>
                </a:lnTo>
                <a:close/>
                <a:moveTo>
                  <a:pt x="3279" y="4088"/>
                </a:moveTo>
                <a:lnTo>
                  <a:pt x="4636" y="4088"/>
                </a:lnTo>
                <a:lnTo>
                  <a:pt x="4636" y="5476"/>
                </a:lnTo>
                <a:lnTo>
                  <a:pt x="3279" y="5476"/>
                </a:lnTo>
                <a:lnTo>
                  <a:pt x="3279" y="4088"/>
                </a:lnTo>
                <a:close/>
                <a:moveTo>
                  <a:pt x="3279" y="6031"/>
                </a:moveTo>
                <a:lnTo>
                  <a:pt x="4636" y="6031"/>
                </a:lnTo>
                <a:lnTo>
                  <a:pt x="4636" y="7696"/>
                </a:lnTo>
                <a:lnTo>
                  <a:pt x="3279" y="7696"/>
                </a:lnTo>
                <a:lnTo>
                  <a:pt x="3279" y="6031"/>
                </a:lnTo>
                <a:close/>
                <a:moveTo>
                  <a:pt x="3279" y="8226"/>
                </a:moveTo>
                <a:lnTo>
                  <a:pt x="4636" y="8226"/>
                </a:lnTo>
                <a:lnTo>
                  <a:pt x="4636" y="9892"/>
                </a:lnTo>
                <a:lnTo>
                  <a:pt x="3279" y="9892"/>
                </a:lnTo>
                <a:lnTo>
                  <a:pt x="3279" y="8226"/>
                </a:lnTo>
                <a:close/>
                <a:moveTo>
                  <a:pt x="3279" y="10447"/>
                </a:moveTo>
                <a:lnTo>
                  <a:pt x="4636" y="10447"/>
                </a:lnTo>
                <a:lnTo>
                  <a:pt x="4636" y="12112"/>
                </a:lnTo>
                <a:lnTo>
                  <a:pt x="3279" y="12112"/>
                </a:lnTo>
                <a:lnTo>
                  <a:pt x="3279" y="10447"/>
                </a:lnTo>
                <a:close/>
                <a:moveTo>
                  <a:pt x="3279" y="12642"/>
                </a:moveTo>
                <a:lnTo>
                  <a:pt x="4636" y="12642"/>
                </a:lnTo>
                <a:lnTo>
                  <a:pt x="4636" y="14030"/>
                </a:lnTo>
                <a:lnTo>
                  <a:pt x="3279" y="14030"/>
                </a:lnTo>
                <a:lnTo>
                  <a:pt x="3279" y="12642"/>
                </a:lnTo>
                <a:close/>
                <a:moveTo>
                  <a:pt x="3279" y="14585"/>
                </a:moveTo>
                <a:lnTo>
                  <a:pt x="4636" y="14585"/>
                </a:lnTo>
                <a:lnTo>
                  <a:pt x="4636" y="16250"/>
                </a:lnTo>
                <a:lnTo>
                  <a:pt x="3279" y="16250"/>
                </a:lnTo>
                <a:lnTo>
                  <a:pt x="3279" y="14585"/>
                </a:lnTo>
                <a:close/>
                <a:moveTo>
                  <a:pt x="3279" y="14585"/>
                </a:moveTo>
              </a:path>
            </a:pathLst>
          </a:custGeom>
          <a:solidFill>
            <a:schemeClr val="tx1"/>
          </a:solidFill>
          <a:ln>
            <a:noFill/>
          </a:ln>
        </p:spPr>
        <p:txBody>
          <a:bodyPr lIns="0" tIns="0" rIns="0" bIns="0"/>
          <a:lstStyle/>
          <a:p>
            <a:endParaRPr lang="en-US" sz="2489">
              <a:solidFill>
                <a:srgbClr val="000000"/>
              </a:solidFill>
            </a:endParaRPr>
          </a:p>
        </p:txBody>
      </p:sp>
      <p:grpSp>
        <p:nvGrpSpPr>
          <p:cNvPr id="146" name="Group 145"/>
          <p:cNvGrpSpPr>
            <a:grpSpLocks noChangeAspect="1"/>
          </p:cNvGrpSpPr>
          <p:nvPr/>
        </p:nvGrpSpPr>
        <p:grpSpPr>
          <a:xfrm>
            <a:off x="3386973" y="5051286"/>
            <a:ext cx="130278" cy="218678"/>
            <a:chOff x="3818354" y="2115205"/>
            <a:chExt cx="321043" cy="538895"/>
          </a:xfrm>
          <a:solidFill>
            <a:schemeClr val="tx1"/>
          </a:solidFill>
        </p:grpSpPr>
        <p:sp>
          <p:nvSpPr>
            <p:cNvPr id="147" name="Freeform 5"/>
            <p:cNvSpPr>
              <a:spLocks/>
            </p:cNvSpPr>
            <p:nvPr/>
          </p:nvSpPr>
          <p:spPr bwMode="auto">
            <a:xfrm>
              <a:off x="4010407" y="2275727"/>
              <a:ext cx="67362" cy="48730"/>
            </a:xfrm>
            <a:custGeom>
              <a:avLst/>
              <a:gdLst>
                <a:gd name="T0" fmla="*/ 64 w 420"/>
                <a:gd name="T1" fmla="*/ 298 h 298"/>
                <a:gd name="T2" fmla="*/ 420 w 420"/>
                <a:gd name="T3" fmla="*/ 103 h 298"/>
                <a:gd name="T4" fmla="*/ 363 w 420"/>
                <a:gd name="T5" fmla="*/ 0 h 298"/>
                <a:gd name="T6" fmla="*/ 0 w 420"/>
                <a:gd name="T7" fmla="*/ 199 h 298"/>
                <a:gd name="T8" fmla="*/ 0 w 420"/>
                <a:gd name="T9" fmla="*/ 199 h 298"/>
                <a:gd name="T10" fmla="*/ 10 w 420"/>
                <a:gd name="T11" fmla="*/ 210 h 298"/>
                <a:gd name="T12" fmla="*/ 20 w 420"/>
                <a:gd name="T13" fmla="*/ 220 h 298"/>
                <a:gd name="T14" fmla="*/ 29 w 420"/>
                <a:gd name="T15" fmla="*/ 232 h 298"/>
                <a:gd name="T16" fmla="*/ 38 w 420"/>
                <a:gd name="T17" fmla="*/ 244 h 298"/>
                <a:gd name="T18" fmla="*/ 45 w 420"/>
                <a:gd name="T19" fmla="*/ 258 h 298"/>
                <a:gd name="T20" fmla="*/ 52 w 420"/>
                <a:gd name="T21" fmla="*/ 271 h 298"/>
                <a:gd name="T22" fmla="*/ 58 w 420"/>
                <a:gd name="T23" fmla="*/ 284 h 298"/>
                <a:gd name="T24" fmla="*/ 64 w 420"/>
                <a:gd name="T25" fmla="*/ 298 h 298"/>
                <a:gd name="T26" fmla="*/ 64 w 420"/>
                <a:gd name="T2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98">
                  <a:moveTo>
                    <a:pt x="64" y="298"/>
                  </a:moveTo>
                  <a:lnTo>
                    <a:pt x="420" y="103"/>
                  </a:lnTo>
                  <a:lnTo>
                    <a:pt x="363" y="0"/>
                  </a:lnTo>
                  <a:lnTo>
                    <a:pt x="0" y="199"/>
                  </a:lnTo>
                  <a:lnTo>
                    <a:pt x="0" y="199"/>
                  </a:lnTo>
                  <a:lnTo>
                    <a:pt x="10" y="210"/>
                  </a:lnTo>
                  <a:lnTo>
                    <a:pt x="20" y="220"/>
                  </a:lnTo>
                  <a:lnTo>
                    <a:pt x="29" y="232"/>
                  </a:lnTo>
                  <a:lnTo>
                    <a:pt x="38" y="244"/>
                  </a:lnTo>
                  <a:lnTo>
                    <a:pt x="45" y="258"/>
                  </a:lnTo>
                  <a:lnTo>
                    <a:pt x="52" y="271"/>
                  </a:lnTo>
                  <a:lnTo>
                    <a:pt x="58" y="284"/>
                  </a:lnTo>
                  <a:lnTo>
                    <a:pt x="64" y="298"/>
                  </a:lnTo>
                  <a:lnTo>
                    <a:pt x="64" y="298"/>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148" name="Freeform 6"/>
            <p:cNvSpPr>
              <a:spLocks/>
            </p:cNvSpPr>
            <p:nvPr/>
          </p:nvSpPr>
          <p:spPr bwMode="auto">
            <a:xfrm>
              <a:off x="3902915" y="2350255"/>
              <a:ext cx="31531" cy="32964"/>
            </a:xfrm>
            <a:custGeom>
              <a:avLst/>
              <a:gdLst>
                <a:gd name="T0" fmla="*/ 195 w 195"/>
                <a:gd name="T1" fmla="*/ 0 h 209"/>
                <a:gd name="T2" fmla="*/ 0 w 195"/>
                <a:gd name="T3" fmla="*/ 107 h 209"/>
                <a:gd name="T4" fmla="*/ 57 w 195"/>
                <a:gd name="T5" fmla="*/ 209 h 209"/>
                <a:gd name="T6" fmla="*/ 195 w 195"/>
                <a:gd name="T7" fmla="*/ 134 h 209"/>
                <a:gd name="T8" fmla="*/ 195 w 195"/>
                <a:gd name="T9" fmla="*/ 0 h 209"/>
              </a:gdLst>
              <a:ahLst/>
              <a:cxnLst>
                <a:cxn ang="0">
                  <a:pos x="T0" y="T1"/>
                </a:cxn>
                <a:cxn ang="0">
                  <a:pos x="T2" y="T3"/>
                </a:cxn>
                <a:cxn ang="0">
                  <a:pos x="T4" y="T5"/>
                </a:cxn>
                <a:cxn ang="0">
                  <a:pos x="T6" y="T7"/>
                </a:cxn>
                <a:cxn ang="0">
                  <a:pos x="T8" y="T9"/>
                </a:cxn>
              </a:cxnLst>
              <a:rect l="0" t="0" r="r" b="b"/>
              <a:pathLst>
                <a:path w="195" h="209">
                  <a:moveTo>
                    <a:pt x="195" y="0"/>
                  </a:moveTo>
                  <a:lnTo>
                    <a:pt x="0" y="107"/>
                  </a:lnTo>
                  <a:lnTo>
                    <a:pt x="57" y="209"/>
                  </a:lnTo>
                  <a:lnTo>
                    <a:pt x="195" y="134"/>
                  </a:lnTo>
                  <a:lnTo>
                    <a:pt x="195" y="0"/>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149" name="Freeform 7"/>
            <p:cNvSpPr>
              <a:spLocks/>
            </p:cNvSpPr>
            <p:nvPr/>
          </p:nvSpPr>
          <p:spPr bwMode="auto">
            <a:xfrm>
              <a:off x="3921546" y="2393252"/>
              <a:ext cx="12899" cy="22932"/>
            </a:xfrm>
            <a:custGeom>
              <a:avLst/>
              <a:gdLst>
                <a:gd name="T0" fmla="*/ 81 w 81"/>
                <a:gd name="T1" fmla="*/ 0 h 148"/>
                <a:gd name="T2" fmla="*/ 0 w 81"/>
                <a:gd name="T3" fmla="*/ 44 h 148"/>
                <a:gd name="T4" fmla="*/ 57 w 81"/>
                <a:gd name="T5" fmla="*/ 148 h 148"/>
                <a:gd name="T6" fmla="*/ 81 w 81"/>
                <a:gd name="T7" fmla="*/ 135 h 148"/>
                <a:gd name="T8" fmla="*/ 81 w 81"/>
                <a:gd name="T9" fmla="*/ 0 h 148"/>
              </a:gdLst>
              <a:ahLst/>
              <a:cxnLst>
                <a:cxn ang="0">
                  <a:pos x="T0" y="T1"/>
                </a:cxn>
                <a:cxn ang="0">
                  <a:pos x="T2" y="T3"/>
                </a:cxn>
                <a:cxn ang="0">
                  <a:pos x="T4" y="T5"/>
                </a:cxn>
                <a:cxn ang="0">
                  <a:pos x="T6" y="T7"/>
                </a:cxn>
                <a:cxn ang="0">
                  <a:pos x="T8" y="T9"/>
                </a:cxn>
              </a:cxnLst>
              <a:rect l="0" t="0" r="r" b="b"/>
              <a:pathLst>
                <a:path w="81" h="148">
                  <a:moveTo>
                    <a:pt x="81" y="0"/>
                  </a:moveTo>
                  <a:lnTo>
                    <a:pt x="0" y="44"/>
                  </a:lnTo>
                  <a:lnTo>
                    <a:pt x="57" y="148"/>
                  </a:lnTo>
                  <a:lnTo>
                    <a:pt x="81" y="135"/>
                  </a:lnTo>
                  <a:lnTo>
                    <a:pt x="81" y="0"/>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150" name="Freeform 8"/>
            <p:cNvSpPr>
              <a:spLocks/>
            </p:cNvSpPr>
            <p:nvPr/>
          </p:nvSpPr>
          <p:spPr bwMode="auto">
            <a:xfrm>
              <a:off x="3818354" y="2626869"/>
              <a:ext cx="321043" cy="27231"/>
            </a:xfrm>
            <a:custGeom>
              <a:avLst/>
              <a:gdLst>
                <a:gd name="T0" fmla="*/ 1906 w 2012"/>
                <a:gd name="T1" fmla="*/ 51 h 170"/>
                <a:gd name="T2" fmla="*/ 1903 w 2012"/>
                <a:gd name="T3" fmla="*/ 41 h 170"/>
                <a:gd name="T4" fmla="*/ 1898 w 2012"/>
                <a:gd name="T5" fmla="*/ 31 h 170"/>
                <a:gd name="T6" fmla="*/ 1888 w 2012"/>
                <a:gd name="T7" fmla="*/ 23 h 170"/>
                <a:gd name="T8" fmla="*/ 1859 w 2012"/>
                <a:gd name="T9" fmla="*/ 8 h 170"/>
                <a:gd name="T10" fmla="*/ 1822 w 2012"/>
                <a:gd name="T11" fmla="*/ 1 h 170"/>
                <a:gd name="T12" fmla="*/ 215 w 2012"/>
                <a:gd name="T13" fmla="*/ 0 h 170"/>
                <a:gd name="T14" fmla="*/ 195 w 2012"/>
                <a:gd name="T15" fmla="*/ 1 h 170"/>
                <a:gd name="T16" fmla="*/ 157 w 2012"/>
                <a:gd name="T17" fmla="*/ 8 h 170"/>
                <a:gd name="T18" fmla="*/ 129 w 2012"/>
                <a:gd name="T19" fmla="*/ 23 h 170"/>
                <a:gd name="T20" fmla="*/ 119 w 2012"/>
                <a:gd name="T21" fmla="*/ 31 h 170"/>
                <a:gd name="T22" fmla="*/ 114 w 2012"/>
                <a:gd name="T23" fmla="*/ 41 h 170"/>
                <a:gd name="T24" fmla="*/ 110 w 2012"/>
                <a:gd name="T25" fmla="*/ 51 h 170"/>
                <a:gd name="T26" fmla="*/ 100 w 2012"/>
                <a:gd name="T27" fmla="*/ 52 h 170"/>
                <a:gd name="T28" fmla="*/ 78 w 2012"/>
                <a:gd name="T29" fmla="*/ 58 h 170"/>
                <a:gd name="T30" fmla="*/ 58 w 2012"/>
                <a:gd name="T31" fmla="*/ 67 h 170"/>
                <a:gd name="T32" fmla="*/ 40 w 2012"/>
                <a:gd name="T33" fmla="*/ 79 h 170"/>
                <a:gd name="T34" fmla="*/ 25 w 2012"/>
                <a:gd name="T35" fmla="*/ 96 h 170"/>
                <a:gd name="T36" fmla="*/ 13 w 2012"/>
                <a:gd name="T37" fmla="*/ 113 h 170"/>
                <a:gd name="T38" fmla="*/ 4 w 2012"/>
                <a:gd name="T39" fmla="*/ 134 h 170"/>
                <a:gd name="T40" fmla="*/ 0 w 2012"/>
                <a:gd name="T41" fmla="*/ 156 h 170"/>
                <a:gd name="T42" fmla="*/ 0 w 2012"/>
                <a:gd name="T43" fmla="*/ 170 h 170"/>
                <a:gd name="T44" fmla="*/ 2012 w 2012"/>
                <a:gd name="T45" fmla="*/ 168 h 170"/>
                <a:gd name="T46" fmla="*/ 2012 w 2012"/>
                <a:gd name="T47" fmla="*/ 157 h 170"/>
                <a:gd name="T48" fmla="*/ 2008 w 2012"/>
                <a:gd name="T49" fmla="*/ 135 h 170"/>
                <a:gd name="T50" fmla="*/ 2000 w 2012"/>
                <a:gd name="T51" fmla="*/ 114 h 170"/>
                <a:gd name="T52" fmla="*/ 1988 w 2012"/>
                <a:gd name="T53" fmla="*/ 97 h 170"/>
                <a:gd name="T54" fmla="*/ 1974 w 2012"/>
                <a:gd name="T55" fmla="*/ 82 h 170"/>
                <a:gd name="T56" fmla="*/ 1957 w 2012"/>
                <a:gd name="T57" fmla="*/ 68 h 170"/>
                <a:gd name="T58" fmla="*/ 1938 w 2012"/>
                <a:gd name="T59" fmla="*/ 59 h 170"/>
                <a:gd name="T60" fmla="*/ 1917 w 2012"/>
                <a:gd name="T61" fmla="*/ 53 h 170"/>
                <a:gd name="T62" fmla="*/ 1906 w 2012"/>
                <a:gd name="T63" fmla="*/ 5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2" h="170">
                  <a:moveTo>
                    <a:pt x="1906" y="51"/>
                  </a:moveTo>
                  <a:lnTo>
                    <a:pt x="1906" y="51"/>
                  </a:lnTo>
                  <a:lnTo>
                    <a:pt x="1905" y="47"/>
                  </a:lnTo>
                  <a:lnTo>
                    <a:pt x="1903" y="41"/>
                  </a:lnTo>
                  <a:lnTo>
                    <a:pt x="1901" y="36"/>
                  </a:lnTo>
                  <a:lnTo>
                    <a:pt x="1898" y="31"/>
                  </a:lnTo>
                  <a:lnTo>
                    <a:pt x="1893" y="27"/>
                  </a:lnTo>
                  <a:lnTo>
                    <a:pt x="1888" y="23"/>
                  </a:lnTo>
                  <a:lnTo>
                    <a:pt x="1875" y="15"/>
                  </a:lnTo>
                  <a:lnTo>
                    <a:pt x="1859" y="8"/>
                  </a:lnTo>
                  <a:lnTo>
                    <a:pt x="1842" y="4"/>
                  </a:lnTo>
                  <a:lnTo>
                    <a:pt x="1822" y="1"/>
                  </a:lnTo>
                  <a:lnTo>
                    <a:pt x="1801" y="0"/>
                  </a:lnTo>
                  <a:lnTo>
                    <a:pt x="215" y="0"/>
                  </a:lnTo>
                  <a:lnTo>
                    <a:pt x="215" y="0"/>
                  </a:lnTo>
                  <a:lnTo>
                    <a:pt x="195" y="1"/>
                  </a:lnTo>
                  <a:lnTo>
                    <a:pt x="175" y="4"/>
                  </a:lnTo>
                  <a:lnTo>
                    <a:pt x="157" y="8"/>
                  </a:lnTo>
                  <a:lnTo>
                    <a:pt x="142" y="15"/>
                  </a:lnTo>
                  <a:lnTo>
                    <a:pt x="129" y="23"/>
                  </a:lnTo>
                  <a:lnTo>
                    <a:pt x="125" y="27"/>
                  </a:lnTo>
                  <a:lnTo>
                    <a:pt x="119" y="31"/>
                  </a:lnTo>
                  <a:lnTo>
                    <a:pt x="116" y="36"/>
                  </a:lnTo>
                  <a:lnTo>
                    <a:pt x="114" y="41"/>
                  </a:lnTo>
                  <a:lnTo>
                    <a:pt x="112" y="46"/>
                  </a:lnTo>
                  <a:lnTo>
                    <a:pt x="110" y="51"/>
                  </a:lnTo>
                  <a:lnTo>
                    <a:pt x="110" y="51"/>
                  </a:lnTo>
                  <a:lnTo>
                    <a:pt x="100" y="52"/>
                  </a:lnTo>
                  <a:lnTo>
                    <a:pt x="89" y="54"/>
                  </a:lnTo>
                  <a:lnTo>
                    <a:pt x="78" y="58"/>
                  </a:lnTo>
                  <a:lnTo>
                    <a:pt x="68" y="62"/>
                  </a:lnTo>
                  <a:lnTo>
                    <a:pt x="58" y="67"/>
                  </a:lnTo>
                  <a:lnTo>
                    <a:pt x="48" y="73"/>
                  </a:lnTo>
                  <a:lnTo>
                    <a:pt x="40" y="79"/>
                  </a:lnTo>
                  <a:lnTo>
                    <a:pt x="32" y="87"/>
                  </a:lnTo>
                  <a:lnTo>
                    <a:pt x="25" y="96"/>
                  </a:lnTo>
                  <a:lnTo>
                    <a:pt x="19" y="105"/>
                  </a:lnTo>
                  <a:lnTo>
                    <a:pt x="13" y="113"/>
                  </a:lnTo>
                  <a:lnTo>
                    <a:pt x="9" y="123"/>
                  </a:lnTo>
                  <a:lnTo>
                    <a:pt x="4" y="134"/>
                  </a:lnTo>
                  <a:lnTo>
                    <a:pt x="2" y="145"/>
                  </a:lnTo>
                  <a:lnTo>
                    <a:pt x="0" y="156"/>
                  </a:lnTo>
                  <a:lnTo>
                    <a:pt x="0" y="168"/>
                  </a:lnTo>
                  <a:lnTo>
                    <a:pt x="0" y="170"/>
                  </a:lnTo>
                  <a:lnTo>
                    <a:pt x="2012" y="170"/>
                  </a:lnTo>
                  <a:lnTo>
                    <a:pt x="2012" y="168"/>
                  </a:lnTo>
                  <a:lnTo>
                    <a:pt x="2012" y="168"/>
                  </a:lnTo>
                  <a:lnTo>
                    <a:pt x="2012" y="157"/>
                  </a:lnTo>
                  <a:lnTo>
                    <a:pt x="2010" y="145"/>
                  </a:lnTo>
                  <a:lnTo>
                    <a:pt x="2008" y="135"/>
                  </a:lnTo>
                  <a:lnTo>
                    <a:pt x="2005" y="124"/>
                  </a:lnTo>
                  <a:lnTo>
                    <a:pt x="2000" y="114"/>
                  </a:lnTo>
                  <a:lnTo>
                    <a:pt x="1995" y="106"/>
                  </a:lnTo>
                  <a:lnTo>
                    <a:pt x="1988" y="97"/>
                  </a:lnTo>
                  <a:lnTo>
                    <a:pt x="1982" y="88"/>
                  </a:lnTo>
                  <a:lnTo>
                    <a:pt x="1974" y="82"/>
                  </a:lnTo>
                  <a:lnTo>
                    <a:pt x="1966" y="74"/>
                  </a:lnTo>
                  <a:lnTo>
                    <a:pt x="1957" y="68"/>
                  </a:lnTo>
                  <a:lnTo>
                    <a:pt x="1948" y="63"/>
                  </a:lnTo>
                  <a:lnTo>
                    <a:pt x="1938" y="59"/>
                  </a:lnTo>
                  <a:lnTo>
                    <a:pt x="1927" y="55"/>
                  </a:lnTo>
                  <a:lnTo>
                    <a:pt x="1917" y="53"/>
                  </a:lnTo>
                  <a:lnTo>
                    <a:pt x="1906" y="51"/>
                  </a:lnTo>
                  <a:lnTo>
                    <a:pt x="1906" y="51"/>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151" name="Freeform 9"/>
            <p:cNvSpPr>
              <a:spLocks noEditPoints="1"/>
            </p:cNvSpPr>
            <p:nvPr/>
          </p:nvSpPr>
          <p:spPr bwMode="auto">
            <a:xfrm>
              <a:off x="3829820" y="2115205"/>
              <a:ext cx="229317" cy="235050"/>
            </a:xfrm>
            <a:custGeom>
              <a:avLst/>
              <a:gdLst>
                <a:gd name="T0" fmla="*/ 988 w 1443"/>
                <a:gd name="T1" fmla="*/ 1017 h 1477"/>
                <a:gd name="T2" fmla="*/ 937 w 1443"/>
                <a:gd name="T3" fmla="*/ 997 h 1477"/>
                <a:gd name="T4" fmla="*/ 923 w 1443"/>
                <a:gd name="T5" fmla="*/ 964 h 1477"/>
                <a:gd name="T6" fmla="*/ 943 w 1443"/>
                <a:gd name="T7" fmla="*/ 914 h 1477"/>
                <a:gd name="T8" fmla="*/ 896 w 1443"/>
                <a:gd name="T9" fmla="*/ 803 h 1477"/>
                <a:gd name="T10" fmla="*/ 841 w 1443"/>
                <a:gd name="T11" fmla="*/ 805 h 1477"/>
                <a:gd name="T12" fmla="*/ 816 w 1443"/>
                <a:gd name="T13" fmla="*/ 779 h 1477"/>
                <a:gd name="T14" fmla="*/ 816 w 1443"/>
                <a:gd name="T15" fmla="*/ 725 h 1477"/>
                <a:gd name="T16" fmla="*/ 1159 w 1443"/>
                <a:gd name="T17" fmla="*/ 391 h 1477"/>
                <a:gd name="T18" fmla="*/ 749 w 1443"/>
                <a:gd name="T19" fmla="*/ 604 h 1477"/>
                <a:gd name="T20" fmla="*/ 703 w 1443"/>
                <a:gd name="T21" fmla="*/ 573 h 1477"/>
                <a:gd name="T22" fmla="*/ 696 w 1443"/>
                <a:gd name="T23" fmla="*/ 539 h 1477"/>
                <a:gd name="T24" fmla="*/ 726 w 1443"/>
                <a:gd name="T25" fmla="*/ 493 h 1477"/>
                <a:gd name="T26" fmla="*/ 1052 w 1443"/>
                <a:gd name="T27" fmla="*/ 216 h 1477"/>
                <a:gd name="T28" fmla="*/ 950 w 1443"/>
                <a:gd name="T29" fmla="*/ 118 h 1477"/>
                <a:gd name="T30" fmla="*/ 830 w 1443"/>
                <a:gd name="T31" fmla="*/ 48 h 1477"/>
                <a:gd name="T32" fmla="*/ 699 w 1443"/>
                <a:gd name="T33" fmla="*/ 9 h 1477"/>
                <a:gd name="T34" fmla="*/ 560 w 1443"/>
                <a:gd name="T35" fmla="*/ 1 h 1477"/>
                <a:gd name="T36" fmla="*/ 422 w 1443"/>
                <a:gd name="T37" fmla="*/ 26 h 1477"/>
                <a:gd name="T38" fmla="*/ 304 w 1443"/>
                <a:gd name="T39" fmla="*/ 78 h 1477"/>
                <a:gd name="T40" fmla="*/ 208 w 1443"/>
                <a:gd name="T41" fmla="*/ 143 h 1477"/>
                <a:gd name="T42" fmla="*/ 113 w 1443"/>
                <a:gd name="T43" fmla="*/ 247 h 1477"/>
                <a:gd name="T44" fmla="*/ 45 w 1443"/>
                <a:gd name="T45" fmla="*/ 367 h 1477"/>
                <a:gd name="T46" fmla="*/ 7 w 1443"/>
                <a:gd name="T47" fmla="*/ 499 h 1477"/>
                <a:gd name="T48" fmla="*/ 1 w 1443"/>
                <a:gd name="T49" fmla="*/ 638 h 1477"/>
                <a:gd name="T50" fmla="*/ 30 w 1443"/>
                <a:gd name="T51" fmla="*/ 775 h 1477"/>
                <a:gd name="T52" fmla="*/ 439 w 1443"/>
                <a:gd name="T53" fmla="*/ 650 h 1477"/>
                <a:gd name="T54" fmla="*/ 494 w 1443"/>
                <a:gd name="T55" fmla="*/ 650 h 1477"/>
                <a:gd name="T56" fmla="*/ 518 w 1443"/>
                <a:gd name="T57" fmla="*/ 675 h 1477"/>
                <a:gd name="T58" fmla="*/ 520 w 1443"/>
                <a:gd name="T59" fmla="*/ 729 h 1477"/>
                <a:gd name="T60" fmla="*/ 176 w 1443"/>
                <a:gd name="T61" fmla="*/ 1063 h 1477"/>
                <a:gd name="T62" fmla="*/ 586 w 1443"/>
                <a:gd name="T63" fmla="*/ 850 h 1477"/>
                <a:gd name="T64" fmla="*/ 632 w 1443"/>
                <a:gd name="T65" fmla="*/ 880 h 1477"/>
                <a:gd name="T66" fmla="*/ 640 w 1443"/>
                <a:gd name="T67" fmla="*/ 915 h 1477"/>
                <a:gd name="T68" fmla="*/ 609 w 1443"/>
                <a:gd name="T69" fmla="*/ 961 h 1477"/>
                <a:gd name="T70" fmla="*/ 677 w 1443"/>
                <a:gd name="T71" fmla="*/ 1059 h 1477"/>
                <a:gd name="T72" fmla="*/ 731 w 1443"/>
                <a:gd name="T73" fmla="*/ 1070 h 1477"/>
                <a:gd name="T74" fmla="*/ 751 w 1443"/>
                <a:gd name="T75" fmla="*/ 1099 h 1477"/>
                <a:gd name="T76" fmla="*/ 740 w 1443"/>
                <a:gd name="T77" fmla="*/ 1153 h 1477"/>
                <a:gd name="T78" fmla="*/ 665 w 1443"/>
                <a:gd name="T79" fmla="*/ 1334 h 1477"/>
                <a:gd name="T80" fmla="*/ 702 w 1443"/>
                <a:gd name="T81" fmla="*/ 1252 h 1477"/>
                <a:gd name="T82" fmla="*/ 782 w 1443"/>
                <a:gd name="T83" fmla="*/ 1173 h 1477"/>
                <a:gd name="T84" fmla="*/ 887 w 1443"/>
                <a:gd name="T85" fmla="*/ 1132 h 1477"/>
                <a:gd name="T86" fmla="*/ 965 w 1443"/>
                <a:gd name="T87" fmla="*/ 1130 h 1477"/>
                <a:gd name="T88" fmla="*/ 1043 w 1443"/>
                <a:gd name="T89" fmla="*/ 1137 h 1477"/>
                <a:gd name="T90" fmla="*/ 1386 w 1443"/>
                <a:gd name="T91" fmla="*/ 805 h 1477"/>
                <a:gd name="T92" fmla="*/ 492 w 1443"/>
                <a:gd name="T93" fmla="*/ 87 h 1477"/>
                <a:gd name="T94" fmla="*/ 348 w 1443"/>
                <a:gd name="T95" fmla="*/ 123 h 1477"/>
                <a:gd name="T96" fmla="*/ 218 w 1443"/>
                <a:gd name="T97" fmla="*/ 188 h 1477"/>
                <a:gd name="T98" fmla="*/ 168 w 1443"/>
                <a:gd name="T99" fmla="*/ 217 h 1477"/>
                <a:gd name="T100" fmla="*/ 288 w 1443"/>
                <a:gd name="T101" fmla="*/ 127 h 1477"/>
                <a:gd name="T102" fmla="*/ 428 w 1443"/>
                <a:gd name="T103" fmla="*/ 68 h 1477"/>
                <a:gd name="T104" fmla="*/ 584 w 1443"/>
                <a:gd name="T105" fmla="*/ 47 h 1477"/>
                <a:gd name="T106" fmla="*/ 709 w 1443"/>
                <a:gd name="T107" fmla="*/ 61 h 1477"/>
                <a:gd name="T108" fmla="*/ 852 w 1443"/>
                <a:gd name="T109" fmla="*/ 111 h 1477"/>
                <a:gd name="T110" fmla="*/ 976 w 1443"/>
                <a:gd name="T111" fmla="*/ 195 h 1477"/>
                <a:gd name="T112" fmla="*/ 973 w 1443"/>
                <a:gd name="T113" fmla="*/ 203 h 1477"/>
                <a:gd name="T114" fmla="*/ 847 w 1443"/>
                <a:gd name="T115" fmla="*/ 133 h 1477"/>
                <a:gd name="T116" fmla="*/ 705 w 1443"/>
                <a:gd name="T117" fmla="*/ 92 h 1477"/>
                <a:gd name="T118" fmla="*/ 584 w 1443"/>
                <a:gd name="T119" fmla="*/ 82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3" h="1477">
                  <a:moveTo>
                    <a:pt x="1386" y="805"/>
                  </a:moveTo>
                  <a:lnTo>
                    <a:pt x="1009" y="1011"/>
                  </a:lnTo>
                  <a:lnTo>
                    <a:pt x="1009" y="1011"/>
                  </a:lnTo>
                  <a:lnTo>
                    <a:pt x="999" y="1015"/>
                  </a:lnTo>
                  <a:lnTo>
                    <a:pt x="988" y="1017"/>
                  </a:lnTo>
                  <a:lnTo>
                    <a:pt x="977" y="1017"/>
                  </a:lnTo>
                  <a:lnTo>
                    <a:pt x="966" y="1015"/>
                  </a:lnTo>
                  <a:lnTo>
                    <a:pt x="955" y="1011"/>
                  </a:lnTo>
                  <a:lnTo>
                    <a:pt x="945" y="1005"/>
                  </a:lnTo>
                  <a:lnTo>
                    <a:pt x="937" y="997"/>
                  </a:lnTo>
                  <a:lnTo>
                    <a:pt x="931" y="987"/>
                  </a:lnTo>
                  <a:lnTo>
                    <a:pt x="930" y="986"/>
                  </a:lnTo>
                  <a:lnTo>
                    <a:pt x="930" y="986"/>
                  </a:lnTo>
                  <a:lnTo>
                    <a:pt x="925" y="976"/>
                  </a:lnTo>
                  <a:lnTo>
                    <a:pt x="923" y="964"/>
                  </a:lnTo>
                  <a:lnTo>
                    <a:pt x="923" y="953"/>
                  </a:lnTo>
                  <a:lnTo>
                    <a:pt x="925" y="942"/>
                  </a:lnTo>
                  <a:lnTo>
                    <a:pt x="930" y="931"/>
                  </a:lnTo>
                  <a:lnTo>
                    <a:pt x="935" y="922"/>
                  </a:lnTo>
                  <a:lnTo>
                    <a:pt x="943" y="914"/>
                  </a:lnTo>
                  <a:lnTo>
                    <a:pt x="953" y="907"/>
                  </a:lnTo>
                  <a:lnTo>
                    <a:pt x="1329" y="701"/>
                  </a:lnTo>
                  <a:lnTo>
                    <a:pt x="1272" y="597"/>
                  </a:lnTo>
                  <a:lnTo>
                    <a:pt x="896" y="803"/>
                  </a:lnTo>
                  <a:lnTo>
                    <a:pt x="896" y="803"/>
                  </a:lnTo>
                  <a:lnTo>
                    <a:pt x="885" y="808"/>
                  </a:lnTo>
                  <a:lnTo>
                    <a:pt x="874" y="810"/>
                  </a:lnTo>
                  <a:lnTo>
                    <a:pt x="863" y="810"/>
                  </a:lnTo>
                  <a:lnTo>
                    <a:pt x="852" y="808"/>
                  </a:lnTo>
                  <a:lnTo>
                    <a:pt x="841" y="805"/>
                  </a:lnTo>
                  <a:lnTo>
                    <a:pt x="831" y="798"/>
                  </a:lnTo>
                  <a:lnTo>
                    <a:pt x="824" y="790"/>
                  </a:lnTo>
                  <a:lnTo>
                    <a:pt x="817" y="781"/>
                  </a:lnTo>
                  <a:lnTo>
                    <a:pt x="816" y="779"/>
                  </a:lnTo>
                  <a:lnTo>
                    <a:pt x="816" y="779"/>
                  </a:lnTo>
                  <a:lnTo>
                    <a:pt x="812" y="768"/>
                  </a:lnTo>
                  <a:lnTo>
                    <a:pt x="809" y="758"/>
                  </a:lnTo>
                  <a:lnTo>
                    <a:pt x="809" y="746"/>
                  </a:lnTo>
                  <a:lnTo>
                    <a:pt x="812" y="735"/>
                  </a:lnTo>
                  <a:lnTo>
                    <a:pt x="816" y="725"/>
                  </a:lnTo>
                  <a:lnTo>
                    <a:pt x="821" y="715"/>
                  </a:lnTo>
                  <a:lnTo>
                    <a:pt x="830" y="706"/>
                  </a:lnTo>
                  <a:lnTo>
                    <a:pt x="839" y="700"/>
                  </a:lnTo>
                  <a:lnTo>
                    <a:pt x="1215" y="495"/>
                  </a:lnTo>
                  <a:lnTo>
                    <a:pt x="1159" y="391"/>
                  </a:lnTo>
                  <a:lnTo>
                    <a:pt x="782" y="596"/>
                  </a:lnTo>
                  <a:lnTo>
                    <a:pt x="782" y="596"/>
                  </a:lnTo>
                  <a:lnTo>
                    <a:pt x="772" y="601"/>
                  </a:lnTo>
                  <a:lnTo>
                    <a:pt x="760" y="604"/>
                  </a:lnTo>
                  <a:lnTo>
                    <a:pt x="749" y="604"/>
                  </a:lnTo>
                  <a:lnTo>
                    <a:pt x="738" y="601"/>
                  </a:lnTo>
                  <a:lnTo>
                    <a:pt x="727" y="597"/>
                  </a:lnTo>
                  <a:lnTo>
                    <a:pt x="719" y="591"/>
                  </a:lnTo>
                  <a:lnTo>
                    <a:pt x="710" y="583"/>
                  </a:lnTo>
                  <a:lnTo>
                    <a:pt x="703" y="573"/>
                  </a:lnTo>
                  <a:lnTo>
                    <a:pt x="702" y="572"/>
                  </a:lnTo>
                  <a:lnTo>
                    <a:pt x="702" y="572"/>
                  </a:lnTo>
                  <a:lnTo>
                    <a:pt x="698" y="561"/>
                  </a:lnTo>
                  <a:lnTo>
                    <a:pt x="696" y="550"/>
                  </a:lnTo>
                  <a:lnTo>
                    <a:pt x="696" y="539"/>
                  </a:lnTo>
                  <a:lnTo>
                    <a:pt x="698" y="528"/>
                  </a:lnTo>
                  <a:lnTo>
                    <a:pt x="702" y="517"/>
                  </a:lnTo>
                  <a:lnTo>
                    <a:pt x="708" y="508"/>
                  </a:lnTo>
                  <a:lnTo>
                    <a:pt x="716" y="500"/>
                  </a:lnTo>
                  <a:lnTo>
                    <a:pt x="726" y="493"/>
                  </a:lnTo>
                  <a:lnTo>
                    <a:pt x="1101" y="287"/>
                  </a:lnTo>
                  <a:lnTo>
                    <a:pt x="1101" y="287"/>
                  </a:lnTo>
                  <a:lnTo>
                    <a:pt x="1086" y="262"/>
                  </a:lnTo>
                  <a:lnTo>
                    <a:pt x="1070" y="239"/>
                  </a:lnTo>
                  <a:lnTo>
                    <a:pt x="1052" y="216"/>
                  </a:lnTo>
                  <a:lnTo>
                    <a:pt x="1034" y="194"/>
                  </a:lnTo>
                  <a:lnTo>
                    <a:pt x="1014" y="174"/>
                  </a:lnTo>
                  <a:lnTo>
                    <a:pt x="993" y="154"/>
                  </a:lnTo>
                  <a:lnTo>
                    <a:pt x="972" y="135"/>
                  </a:lnTo>
                  <a:lnTo>
                    <a:pt x="950" y="118"/>
                  </a:lnTo>
                  <a:lnTo>
                    <a:pt x="927" y="102"/>
                  </a:lnTo>
                  <a:lnTo>
                    <a:pt x="904" y="86"/>
                  </a:lnTo>
                  <a:lnTo>
                    <a:pt x="880" y="73"/>
                  </a:lnTo>
                  <a:lnTo>
                    <a:pt x="855" y="60"/>
                  </a:lnTo>
                  <a:lnTo>
                    <a:pt x="830" y="48"/>
                  </a:lnTo>
                  <a:lnTo>
                    <a:pt x="805" y="38"/>
                  </a:lnTo>
                  <a:lnTo>
                    <a:pt x="779" y="29"/>
                  </a:lnTo>
                  <a:lnTo>
                    <a:pt x="752" y="21"/>
                  </a:lnTo>
                  <a:lnTo>
                    <a:pt x="726" y="14"/>
                  </a:lnTo>
                  <a:lnTo>
                    <a:pt x="699" y="9"/>
                  </a:lnTo>
                  <a:lnTo>
                    <a:pt x="672" y="4"/>
                  </a:lnTo>
                  <a:lnTo>
                    <a:pt x="644" y="2"/>
                  </a:lnTo>
                  <a:lnTo>
                    <a:pt x="616" y="0"/>
                  </a:lnTo>
                  <a:lnTo>
                    <a:pt x="588" y="0"/>
                  </a:lnTo>
                  <a:lnTo>
                    <a:pt x="560" y="1"/>
                  </a:lnTo>
                  <a:lnTo>
                    <a:pt x="533" y="3"/>
                  </a:lnTo>
                  <a:lnTo>
                    <a:pt x="505" y="8"/>
                  </a:lnTo>
                  <a:lnTo>
                    <a:pt x="477" y="12"/>
                  </a:lnTo>
                  <a:lnTo>
                    <a:pt x="450" y="19"/>
                  </a:lnTo>
                  <a:lnTo>
                    <a:pt x="422" y="26"/>
                  </a:lnTo>
                  <a:lnTo>
                    <a:pt x="395" y="36"/>
                  </a:lnTo>
                  <a:lnTo>
                    <a:pt x="367" y="47"/>
                  </a:lnTo>
                  <a:lnTo>
                    <a:pt x="341" y="59"/>
                  </a:lnTo>
                  <a:lnTo>
                    <a:pt x="315" y="72"/>
                  </a:lnTo>
                  <a:lnTo>
                    <a:pt x="304" y="78"/>
                  </a:lnTo>
                  <a:lnTo>
                    <a:pt x="304" y="78"/>
                  </a:lnTo>
                  <a:lnTo>
                    <a:pt x="279" y="93"/>
                  </a:lnTo>
                  <a:lnTo>
                    <a:pt x="254" y="108"/>
                  </a:lnTo>
                  <a:lnTo>
                    <a:pt x="231" y="126"/>
                  </a:lnTo>
                  <a:lnTo>
                    <a:pt x="208" y="143"/>
                  </a:lnTo>
                  <a:lnTo>
                    <a:pt x="187" y="163"/>
                  </a:lnTo>
                  <a:lnTo>
                    <a:pt x="166" y="182"/>
                  </a:lnTo>
                  <a:lnTo>
                    <a:pt x="148" y="203"/>
                  </a:lnTo>
                  <a:lnTo>
                    <a:pt x="129" y="224"/>
                  </a:lnTo>
                  <a:lnTo>
                    <a:pt x="113" y="247"/>
                  </a:lnTo>
                  <a:lnTo>
                    <a:pt x="96" y="270"/>
                  </a:lnTo>
                  <a:lnTo>
                    <a:pt x="82" y="293"/>
                  </a:lnTo>
                  <a:lnTo>
                    <a:pt x="68" y="317"/>
                  </a:lnTo>
                  <a:lnTo>
                    <a:pt x="56" y="342"/>
                  </a:lnTo>
                  <a:lnTo>
                    <a:pt x="45" y="367"/>
                  </a:lnTo>
                  <a:lnTo>
                    <a:pt x="35" y="393"/>
                  </a:lnTo>
                  <a:lnTo>
                    <a:pt x="26" y="419"/>
                  </a:lnTo>
                  <a:lnTo>
                    <a:pt x="19" y="445"/>
                  </a:lnTo>
                  <a:lnTo>
                    <a:pt x="12" y="472"/>
                  </a:lnTo>
                  <a:lnTo>
                    <a:pt x="7" y="499"/>
                  </a:lnTo>
                  <a:lnTo>
                    <a:pt x="3" y="526"/>
                  </a:lnTo>
                  <a:lnTo>
                    <a:pt x="1" y="553"/>
                  </a:lnTo>
                  <a:lnTo>
                    <a:pt x="0" y="582"/>
                  </a:lnTo>
                  <a:lnTo>
                    <a:pt x="0" y="609"/>
                  </a:lnTo>
                  <a:lnTo>
                    <a:pt x="1" y="638"/>
                  </a:lnTo>
                  <a:lnTo>
                    <a:pt x="4" y="665"/>
                  </a:lnTo>
                  <a:lnTo>
                    <a:pt x="9" y="693"/>
                  </a:lnTo>
                  <a:lnTo>
                    <a:pt x="14" y="720"/>
                  </a:lnTo>
                  <a:lnTo>
                    <a:pt x="21" y="748"/>
                  </a:lnTo>
                  <a:lnTo>
                    <a:pt x="30" y="775"/>
                  </a:lnTo>
                  <a:lnTo>
                    <a:pt x="39" y="802"/>
                  </a:lnTo>
                  <a:lnTo>
                    <a:pt x="50" y="830"/>
                  </a:lnTo>
                  <a:lnTo>
                    <a:pt x="63" y="856"/>
                  </a:lnTo>
                  <a:lnTo>
                    <a:pt x="439" y="650"/>
                  </a:lnTo>
                  <a:lnTo>
                    <a:pt x="439" y="650"/>
                  </a:lnTo>
                  <a:lnTo>
                    <a:pt x="450" y="645"/>
                  </a:lnTo>
                  <a:lnTo>
                    <a:pt x="462" y="643"/>
                  </a:lnTo>
                  <a:lnTo>
                    <a:pt x="472" y="643"/>
                  </a:lnTo>
                  <a:lnTo>
                    <a:pt x="483" y="645"/>
                  </a:lnTo>
                  <a:lnTo>
                    <a:pt x="494" y="650"/>
                  </a:lnTo>
                  <a:lnTo>
                    <a:pt x="503" y="655"/>
                  </a:lnTo>
                  <a:lnTo>
                    <a:pt x="512" y="664"/>
                  </a:lnTo>
                  <a:lnTo>
                    <a:pt x="518" y="674"/>
                  </a:lnTo>
                  <a:lnTo>
                    <a:pt x="518" y="675"/>
                  </a:lnTo>
                  <a:lnTo>
                    <a:pt x="518" y="675"/>
                  </a:lnTo>
                  <a:lnTo>
                    <a:pt x="524" y="686"/>
                  </a:lnTo>
                  <a:lnTo>
                    <a:pt x="526" y="696"/>
                  </a:lnTo>
                  <a:lnTo>
                    <a:pt x="526" y="707"/>
                  </a:lnTo>
                  <a:lnTo>
                    <a:pt x="524" y="718"/>
                  </a:lnTo>
                  <a:lnTo>
                    <a:pt x="520" y="729"/>
                  </a:lnTo>
                  <a:lnTo>
                    <a:pt x="514" y="739"/>
                  </a:lnTo>
                  <a:lnTo>
                    <a:pt x="505" y="747"/>
                  </a:lnTo>
                  <a:lnTo>
                    <a:pt x="495" y="753"/>
                  </a:lnTo>
                  <a:lnTo>
                    <a:pt x="119" y="960"/>
                  </a:lnTo>
                  <a:lnTo>
                    <a:pt x="176" y="1063"/>
                  </a:lnTo>
                  <a:lnTo>
                    <a:pt x="552" y="857"/>
                  </a:lnTo>
                  <a:lnTo>
                    <a:pt x="552" y="857"/>
                  </a:lnTo>
                  <a:lnTo>
                    <a:pt x="563" y="853"/>
                  </a:lnTo>
                  <a:lnTo>
                    <a:pt x="575" y="850"/>
                  </a:lnTo>
                  <a:lnTo>
                    <a:pt x="586" y="850"/>
                  </a:lnTo>
                  <a:lnTo>
                    <a:pt x="597" y="853"/>
                  </a:lnTo>
                  <a:lnTo>
                    <a:pt x="608" y="856"/>
                  </a:lnTo>
                  <a:lnTo>
                    <a:pt x="617" y="862"/>
                  </a:lnTo>
                  <a:lnTo>
                    <a:pt x="626" y="870"/>
                  </a:lnTo>
                  <a:lnTo>
                    <a:pt x="632" y="880"/>
                  </a:lnTo>
                  <a:lnTo>
                    <a:pt x="632" y="881"/>
                  </a:lnTo>
                  <a:lnTo>
                    <a:pt x="632" y="881"/>
                  </a:lnTo>
                  <a:lnTo>
                    <a:pt x="638" y="892"/>
                  </a:lnTo>
                  <a:lnTo>
                    <a:pt x="640" y="903"/>
                  </a:lnTo>
                  <a:lnTo>
                    <a:pt x="640" y="915"/>
                  </a:lnTo>
                  <a:lnTo>
                    <a:pt x="638" y="926"/>
                  </a:lnTo>
                  <a:lnTo>
                    <a:pt x="633" y="936"/>
                  </a:lnTo>
                  <a:lnTo>
                    <a:pt x="627" y="945"/>
                  </a:lnTo>
                  <a:lnTo>
                    <a:pt x="619" y="954"/>
                  </a:lnTo>
                  <a:lnTo>
                    <a:pt x="609" y="961"/>
                  </a:lnTo>
                  <a:lnTo>
                    <a:pt x="233" y="1166"/>
                  </a:lnTo>
                  <a:lnTo>
                    <a:pt x="290" y="1270"/>
                  </a:lnTo>
                  <a:lnTo>
                    <a:pt x="666" y="1064"/>
                  </a:lnTo>
                  <a:lnTo>
                    <a:pt x="666" y="1064"/>
                  </a:lnTo>
                  <a:lnTo>
                    <a:pt x="677" y="1059"/>
                  </a:lnTo>
                  <a:lnTo>
                    <a:pt x="688" y="1057"/>
                  </a:lnTo>
                  <a:lnTo>
                    <a:pt x="700" y="1057"/>
                  </a:lnTo>
                  <a:lnTo>
                    <a:pt x="711" y="1059"/>
                  </a:lnTo>
                  <a:lnTo>
                    <a:pt x="721" y="1063"/>
                  </a:lnTo>
                  <a:lnTo>
                    <a:pt x="731" y="1070"/>
                  </a:lnTo>
                  <a:lnTo>
                    <a:pt x="739" y="1077"/>
                  </a:lnTo>
                  <a:lnTo>
                    <a:pt x="746" y="1087"/>
                  </a:lnTo>
                  <a:lnTo>
                    <a:pt x="746" y="1088"/>
                  </a:lnTo>
                  <a:lnTo>
                    <a:pt x="746" y="1088"/>
                  </a:lnTo>
                  <a:lnTo>
                    <a:pt x="751" y="1099"/>
                  </a:lnTo>
                  <a:lnTo>
                    <a:pt x="754" y="1110"/>
                  </a:lnTo>
                  <a:lnTo>
                    <a:pt x="754" y="1121"/>
                  </a:lnTo>
                  <a:lnTo>
                    <a:pt x="751" y="1132"/>
                  </a:lnTo>
                  <a:lnTo>
                    <a:pt x="747" y="1143"/>
                  </a:lnTo>
                  <a:lnTo>
                    <a:pt x="740" y="1153"/>
                  </a:lnTo>
                  <a:lnTo>
                    <a:pt x="733" y="1160"/>
                  </a:lnTo>
                  <a:lnTo>
                    <a:pt x="723" y="1167"/>
                  </a:lnTo>
                  <a:lnTo>
                    <a:pt x="347" y="1373"/>
                  </a:lnTo>
                  <a:lnTo>
                    <a:pt x="404" y="1477"/>
                  </a:lnTo>
                  <a:lnTo>
                    <a:pt x="665" y="1334"/>
                  </a:lnTo>
                  <a:lnTo>
                    <a:pt x="665" y="1334"/>
                  </a:lnTo>
                  <a:lnTo>
                    <a:pt x="672" y="1312"/>
                  </a:lnTo>
                  <a:lnTo>
                    <a:pt x="680" y="1291"/>
                  </a:lnTo>
                  <a:lnTo>
                    <a:pt x="691" y="1271"/>
                  </a:lnTo>
                  <a:lnTo>
                    <a:pt x="702" y="1252"/>
                  </a:lnTo>
                  <a:lnTo>
                    <a:pt x="715" y="1234"/>
                  </a:lnTo>
                  <a:lnTo>
                    <a:pt x="731" y="1217"/>
                  </a:lnTo>
                  <a:lnTo>
                    <a:pt x="746" y="1201"/>
                  </a:lnTo>
                  <a:lnTo>
                    <a:pt x="763" y="1187"/>
                  </a:lnTo>
                  <a:lnTo>
                    <a:pt x="782" y="1173"/>
                  </a:lnTo>
                  <a:lnTo>
                    <a:pt x="801" y="1163"/>
                  </a:lnTo>
                  <a:lnTo>
                    <a:pt x="821" y="1153"/>
                  </a:lnTo>
                  <a:lnTo>
                    <a:pt x="842" y="1144"/>
                  </a:lnTo>
                  <a:lnTo>
                    <a:pt x="864" y="1137"/>
                  </a:lnTo>
                  <a:lnTo>
                    <a:pt x="887" y="1132"/>
                  </a:lnTo>
                  <a:lnTo>
                    <a:pt x="910" y="1130"/>
                  </a:lnTo>
                  <a:lnTo>
                    <a:pt x="934" y="1129"/>
                  </a:lnTo>
                  <a:lnTo>
                    <a:pt x="938" y="1129"/>
                  </a:lnTo>
                  <a:lnTo>
                    <a:pt x="938" y="1129"/>
                  </a:lnTo>
                  <a:lnTo>
                    <a:pt x="965" y="1130"/>
                  </a:lnTo>
                  <a:lnTo>
                    <a:pt x="990" y="1133"/>
                  </a:lnTo>
                  <a:lnTo>
                    <a:pt x="1015" y="1140"/>
                  </a:lnTo>
                  <a:lnTo>
                    <a:pt x="1039" y="1147"/>
                  </a:lnTo>
                  <a:lnTo>
                    <a:pt x="1039" y="1147"/>
                  </a:lnTo>
                  <a:lnTo>
                    <a:pt x="1043" y="1137"/>
                  </a:lnTo>
                  <a:lnTo>
                    <a:pt x="1050" y="1129"/>
                  </a:lnTo>
                  <a:lnTo>
                    <a:pt x="1058" y="1120"/>
                  </a:lnTo>
                  <a:lnTo>
                    <a:pt x="1066" y="1113"/>
                  </a:lnTo>
                  <a:lnTo>
                    <a:pt x="1443" y="908"/>
                  </a:lnTo>
                  <a:lnTo>
                    <a:pt x="1386" y="805"/>
                  </a:lnTo>
                  <a:close/>
                  <a:moveTo>
                    <a:pt x="584" y="82"/>
                  </a:moveTo>
                  <a:lnTo>
                    <a:pt x="584" y="82"/>
                  </a:lnTo>
                  <a:lnTo>
                    <a:pt x="553" y="82"/>
                  </a:lnTo>
                  <a:lnTo>
                    <a:pt x="523" y="84"/>
                  </a:lnTo>
                  <a:lnTo>
                    <a:pt x="492" y="87"/>
                  </a:lnTo>
                  <a:lnTo>
                    <a:pt x="463" y="93"/>
                  </a:lnTo>
                  <a:lnTo>
                    <a:pt x="433" y="98"/>
                  </a:lnTo>
                  <a:lnTo>
                    <a:pt x="404" y="106"/>
                  </a:lnTo>
                  <a:lnTo>
                    <a:pt x="375" y="114"/>
                  </a:lnTo>
                  <a:lnTo>
                    <a:pt x="348" y="123"/>
                  </a:lnTo>
                  <a:lnTo>
                    <a:pt x="320" y="134"/>
                  </a:lnTo>
                  <a:lnTo>
                    <a:pt x="294" y="146"/>
                  </a:lnTo>
                  <a:lnTo>
                    <a:pt x="268" y="159"/>
                  </a:lnTo>
                  <a:lnTo>
                    <a:pt x="242" y="172"/>
                  </a:lnTo>
                  <a:lnTo>
                    <a:pt x="218" y="188"/>
                  </a:lnTo>
                  <a:lnTo>
                    <a:pt x="194" y="204"/>
                  </a:lnTo>
                  <a:lnTo>
                    <a:pt x="170" y="221"/>
                  </a:lnTo>
                  <a:lnTo>
                    <a:pt x="148" y="239"/>
                  </a:lnTo>
                  <a:lnTo>
                    <a:pt x="148" y="239"/>
                  </a:lnTo>
                  <a:lnTo>
                    <a:pt x="168" y="217"/>
                  </a:lnTo>
                  <a:lnTo>
                    <a:pt x="190" y="196"/>
                  </a:lnTo>
                  <a:lnTo>
                    <a:pt x="213" y="178"/>
                  </a:lnTo>
                  <a:lnTo>
                    <a:pt x="237" y="159"/>
                  </a:lnTo>
                  <a:lnTo>
                    <a:pt x="261" y="142"/>
                  </a:lnTo>
                  <a:lnTo>
                    <a:pt x="288" y="127"/>
                  </a:lnTo>
                  <a:lnTo>
                    <a:pt x="314" y="112"/>
                  </a:lnTo>
                  <a:lnTo>
                    <a:pt x="341" y="99"/>
                  </a:lnTo>
                  <a:lnTo>
                    <a:pt x="370" y="87"/>
                  </a:lnTo>
                  <a:lnTo>
                    <a:pt x="398" y="78"/>
                  </a:lnTo>
                  <a:lnTo>
                    <a:pt x="428" y="68"/>
                  </a:lnTo>
                  <a:lnTo>
                    <a:pt x="458" y="61"/>
                  </a:lnTo>
                  <a:lnTo>
                    <a:pt x="489" y="55"/>
                  </a:lnTo>
                  <a:lnTo>
                    <a:pt x="520" y="51"/>
                  </a:lnTo>
                  <a:lnTo>
                    <a:pt x="551" y="48"/>
                  </a:lnTo>
                  <a:lnTo>
                    <a:pt x="584" y="47"/>
                  </a:lnTo>
                  <a:lnTo>
                    <a:pt x="584" y="47"/>
                  </a:lnTo>
                  <a:lnTo>
                    <a:pt x="616" y="48"/>
                  </a:lnTo>
                  <a:lnTo>
                    <a:pt x="647" y="51"/>
                  </a:lnTo>
                  <a:lnTo>
                    <a:pt x="678" y="55"/>
                  </a:lnTo>
                  <a:lnTo>
                    <a:pt x="709" y="61"/>
                  </a:lnTo>
                  <a:lnTo>
                    <a:pt x="739" y="68"/>
                  </a:lnTo>
                  <a:lnTo>
                    <a:pt x="769" y="76"/>
                  </a:lnTo>
                  <a:lnTo>
                    <a:pt x="797" y="87"/>
                  </a:lnTo>
                  <a:lnTo>
                    <a:pt x="825" y="98"/>
                  </a:lnTo>
                  <a:lnTo>
                    <a:pt x="852" y="111"/>
                  </a:lnTo>
                  <a:lnTo>
                    <a:pt x="879" y="126"/>
                  </a:lnTo>
                  <a:lnTo>
                    <a:pt x="904" y="142"/>
                  </a:lnTo>
                  <a:lnTo>
                    <a:pt x="930" y="158"/>
                  </a:lnTo>
                  <a:lnTo>
                    <a:pt x="953" y="177"/>
                  </a:lnTo>
                  <a:lnTo>
                    <a:pt x="976" y="195"/>
                  </a:lnTo>
                  <a:lnTo>
                    <a:pt x="997" y="216"/>
                  </a:lnTo>
                  <a:lnTo>
                    <a:pt x="1018" y="237"/>
                  </a:lnTo>
                  <a:lnTo>
                    <a:pt x="1018" y="237"/>
                  </a:lnTo>
                  <a:lnTo>
                    <a:pt x="996" y="219"/>
                  </a:lnTo>
                  <a:lnTo>
                    <a:pt x="973" y="203"/>
                  </a:lnTo>
                  <a:lnTo>
                    <a:pt x="949" y="187"/>
                  </a:lnTo>
                  <a:lnTo>
                    <a:pt x="924" y="172"/>
                  </a:lnTo>
                  <a:lnTo>
                    <a:pt x="899" y="158"/>
                  </a:lnTo>
                  <a:lnTo>
                    <a:pt x="873" y="145"/>
                  </a:lnTo>
                  <a:lnTo>
                    <a:pt x="847" y="133"/>
                  </a:lnTo>
                  <a:lnTo>
                    <a:pt x="819" y="123"/>
                  </a:lnTo>
                  <a:lnTo>
                    <a:pt x="791" y="114"/>
                  </a:lnTo>
                  <a:lnTo>
                    <a:pt x="763" y="105"/>
                  </a:lnTo>
                  <a:lnTo>
                    <a:pt x="734" y="98"/>
                  </a:lnTo>
                  <a:lnTo>
                    <a:pt x="705" y="92"/>
                  </a:lnTo>
                  <a:lnTo>
                    <a:pt x="675" y="87"/>
                  </a:lnTo>
                  <a:lnTo>
                    <a:pt x="645" y="84"/>
                  </a:lnTo>
                  <a:lnTo>
                    <a:pt x="615" y="82"/>
                  </a:lnTo>
                  <a:lnTo>
                    <a:pt x="584" y="82"/>
                  </a:lnTo>
                  <a:lnTo>
                    <a:pt x="584" y="82"/>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152" name="Freeform 10"/>
            <p:cNvSpPr>
              <a:spLocks/>
            </p:cNvSpPr>
            <p:nvPr/>
          </p:nvSpPr>
          <p:spPr bwMode="auto">
            <a:xfrm>
              <a:off x="4023306" y="2308691"/>
              <a:ext cx="104626" cy="193486"/>
            </a:xfrm>
            <a:custGeom>
              <a:avLst/>
              <a:gdLst>
                <a:gd name="T0" fmla="*/ 247 w 655"/>
                <a:gd name="T1" fmla="*/ 620 h 1213"/>
                <a:gd name="T2" fmla="*/ 215 w 655"/>
                <a:gd name="T3" fmla="*/ 627 h 1213"/>
                <a:gd name="T4" fmla="*/ 183 w 655"/>
                <a:gd name="T5" fmla="*/ 615 h 1213"/>
                <a:gd name="T6" fmla="*/ 168 w 655"/>
                <a:gd name="T7" fmla="*/ 596 h 1213"/>
                <a:gd name="T8" fmla="*/ 161 w 655"/>
                <a:gd name="T9" fmla="*/ 574 h 1213"/>
                <a:gd name="T10" fmla="*/ 167 w 655"/>
                <a:gd name="T11" fmla="*/ 542 h 1213"/>
                <a:gd name="T12" fmla="*/ 191 w 655"/>
                <a:gd name="T13" fmla="*/ 517 h 1213"/>
                <a:gd name="T14" fmla="*/ 134 w 655"/>
                <a:gd name="T15" fmla="*/ 413 h 1213"/>
                <a:gd name="T16" fmla="*/ 112 w 655"/>
                <a:gd name="T17" fmla="*/ 421 h 1213"/>
                <a:gd name="T18" fmla="*/ 79 w 655"/>
                <a:gd name="T19" fmla="*/ 414 h 1213"/>
                <a:gd name="T20" fmla="*/ 55 w 655"/>
                <a:gd name="T21" fmla="*/ 390 h 1213"/>
                <a:gd name="T22" fmla="*/ 50 w 655"/>
                <a:gd name="T23" fmla="*/ 378 h 1213"/>
                <a:gd name="T24" fmla="*/ 50 w 655"/>
                <a:gd name="T25" fmla="*/ 345 h 1213"/>
                <a:gd name="T26" fmla="*/ 67 w 655"/>
                <a:gd name="T27" fmla="*/ 317 h 1213"/>
                <a:gd name="T28" fmla="*/ 396 w 655"/>
                <a:gd name="T29" fmla="*/ 0 h 1213"/>
                <a:gd name="T30" fmla="*/ 10 w 655"/>
                <a:gd name="T31" fmla="*/ 211 h 1213"/>
                <a:gd name="T32" fmla="*/ 0 w 655"/>
                <a:gd name="T33" fmla="*/ 1144 h 1213"/>
                <a:gd name="T34" fmla="*/ 50 w 655"/>
                <a:gd name="T35" fmla="*/ 1146 h 1213"/>
                <a:gd name="T36" fmla="*/ 141 w 655"/>
                <a:gd name="T37" fmla="*/ 1140 h 1213"/>
                <a:gd name="T38" fmla="*/ 229 w 655"/>
                <a:gd name="T39" fmla="*/ 1122 h 1213"/>
                <a:gd name="T40" fmla="*/ 313 w 655"/>
                <a:gd name="T41" fmla="*/ 1093 h 1213"/>
                <a:gd name="T42" fmla="*/ 391 w 655"/>
                <a:gd name="T43" fmla="*/ 1055 h 1213"/>
                <a:gd name="T44" fmla="*/ 463 w 655"/>
                <a:gd name="T45" fmla="*/ 1007 h 1213"/>
                <a:gd name="T46" fmla="*/ 465 w 655"/>
                <a:gd name="T47" fmla="*/ 1010 h 1213"/>
                <a:gd name="T48" fmla="*/ 396 w 655"/>
                <a:gd name="T49" fmla="*/ 1068 h 1213"/>
                <a:gd name="T50" fmla="*/ 319 w 655"/>
                <a:gd name="T51" fmla="*/ 1115 h 1213"/>
                <a:gd name="T52" fmla="*/ 234 w 655"/>
                <a:gd name="T53" fmla="*/ 1151 h 1213"/>
                <a:gd name="T54" fmla="*/ 145 w 655"/>
                <a:gd name="T55" fmla="*/ 1173 h 1213"/>
                <a:gd name="T56" fmla="*/ 50 w 655"/>
                <a:gd name="T57" fmla="*/ 1180 h 1213"/>
                <a:gd name="T58" fmla="*/ 0 w 655"/>
                <a:gd name="T59" fmla="*/ 1178 h 1213"/>
                <a:gd name="T60" fmla="*/ 22 w 655"/>
                <a:gd name="T61" fmla="*/ 1212 h 1213"/>
                <a:gd name="T62" fmla="*/ 87 w 655"/>
                <a:gd name="T63" fmla="*/ 1213 h 1213"/>
                <a:gd name="T64" fmla="*/ 151 w 655"/>
                <a:gd name="T65" fmla="*/ 1206 h 1213"/>
                <a:gd name="T66" fmla="*/ 216 w 655"/>
                <a:gd name="T67" fmla="*/ 1192 h 1213"/>
                <a:gd name="T68" fmla="*/ 279 w 655"/>
                <a:gd name="T69" fmla="*/ 1170 h 1213"/>
                <a:gd name="T70" fmla="*/ 340 w 655"/>
                <a:gd name="T71" fmla="*/ 1141 h 1213"/>
                <a:gd name="T72" fmla="*/ 374 w 655"/>
                <a:gd name="T73" fmla="*/ 1122 h 1213"/>
                <a:gd name="T74" fmla="*/ 441 w 655"/>
                <a:gd name="T75" fmla="*/ 1075 h 1213"/>
                <a:gd name="T76" fmla="*/ 499 w 655"/>
                <a:gd name="T77" fmla="*/ 1021 h 1213"/>
                <a:gd name="T78" fmla="*/ 548 w 655"/>
                <a:gd name="T79" fmla="*/ 960 h 1213"/>
                <a:gd name="T80" fmla="*/ 589 w 655"/>
                <a:gd name="T81" fmla="*/ 894 h 1213"/>
                <a:gd name="T82" fmla="*/ 619 w 655"/>
                <a:gd name="T83" fmla="*/ 824 h 1213"/>
                <a:gd name="T84" fmla="*/ 641 w 655"/>
                <a:gd name="T85" fmla="*/ 750 h 1213"/>
                <a:gd name="T86" fmla="*/ 653 w 655"/>
                <a:gd name="T87" fmla="*/ 674 h 1213"/>
                <a:gd name="T88" fmla="*/ 655 w 655"/>
                <a:gd name="T89" fmla="*/ 597 h 1213"/>
                <a:gd name="T90" fmla="*/ 647 w 655"/>
                <a:gd name="T91" fmla="*/ 520 h 1213"/>
                <a:gd name="T92" fmla="*/ 627 w 655"/>
                <a:gd name="T93" fmla="*/ 442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5" h="1213">
                  <a:moveTo>
                    <a:pt x="618" y="417"/>
                  </a:moveTo>
                  <a:lnTo>
                    <a:pt x="247" y="620"/>
                  </a:lnTo>
                  <a:lnTo>
                    <a:pt x="247" y="620"/>
                  </a:lnTo>
                  <a:lnTo>
                    <a:pt x="237" y="625"/>
                  </a:lnTo>
                  <a:lnTo>
                    <a:pt x="226" y="627"/>
                  </a:lnTo>
                  <a:lnTo>
                    <a:pt x="215" y="627"/>
                  </a:lnTo>
                  <a:lnTo>
                    <a:pt x="203" y="625"/>
                  </a:lnTo>
                  <a:lnTo>
                    <a:pt x="193" y="621"/>
                  </a:lnTo>
                  <a:lnTo>
                    <a:pt x="183" y="615"/>
                  </a:lnTo>
                  <a:lnTo>
                    <a:pt x="175" y="607"/>
                  </a:lnTo>
                  <a:lnTo>
                    <a:pt x="169" y="597"/>
                  </a:lnTo>
                  <a:lnTo>
                    <a:pt x="168" y="596"/>
                  </a:lnTo>
                  <a:lnTo>
                    <a:pt x="168" y="596"/>
                  </a:lnTo>
                  <a:lnTo>
                    <a:pt x="163" y="585"/>
                  </a:lnTo>
                  <a:lnTo>
                    <a:pt x="161" y="574"/>
                  </a:lnTo>
                  <a:lnTo>
                    <a:pt x="161" y="562"/>
                  </a:lnTo>
                  <a:lnTo>
                    <a:pt x="163" y="552"/>
                  </a:lnTo>
                  <a:lnTo>
                    <a:pt x="167" y="542"/>
                  </a:lnTo>
                  <a:lnTo>
                    <a:pt x="173" y="532"/>
                  </a:lnTo>
                  <a:lnTo>
                    <a:pt x="181" y="523"/>
                  </a:lnTo>
                  <a:lnTo>
                    <a:pt x="191" y="517"/>
                  </a:lnTo>
                  <a:lnTo>
                    <a:pt x="567" y="311"/>
                  </a:lnTo>
                  <a:lnTo>
                    <a:pt x="510" y="208"/>
                  </a:lnTo>
                  <a:lnTo>
                    <a:pt x="134" y="413"/>
                  </a:lnTo>
                  <a:lnTo>
                    <a:pt x="134" y="413"/>
                  </a:lnTo>
                  <a:lnTo>
                    <a:pt x="123" y="418"/>
                  </a:lnTo>
                  <a:lnTo>
                    <a:pt x="112" y="421"/>
                  </a:lnTo>
                  <a:lnTo>
                    <a:pt x="101" y="421"/>
                  </a:lnTo>
                  <a:lnTo>
                    <a:pt x="90" y="418"/>
                  </a:lnTo>
                  <a:lnTo>
                    <a:pt x="79" y="414"/>
                  </a:lnTo>
                  <a:lnTo>
                    <a:pt x="69" y="407"/>
                  </a:lnTo>
                  <a:lnTo>
                    <a:pt x="62" y="400"/>
                  </a:lnTo>
                  <a:lnTo>
                    <a:pt x="55" y="390"/>
                  </a:lnTo>
                  <a:lnTo>
                    <a:pt x="54" y="389"/>
                  </a:lnTo>
                  <a:lnTo>
                    <a:pt x="54" y="389"/>
                  </a:lnTo>
                  <a:lnTo>
                    <a:pt x="50" y="378"/>
                  </a:lnTo>
                  <a:lnTo>
                    <a:pt x="47" y="367"/>
                  </a:lnTo>
                  <a:lnTo>
                    <a:pt x="47" y="356"/>
                  </a:lnTo>
                  <a:lnTo>
                    <a:pt x="50" y="345"/>
                  </a:lnTo>
                  <a:lnTo>
                    <a:pt x="53" y="334"/>
                  </a:lnTo>
                  <a:lnTo>
                    <a:pt x="59" y="324"/>
                  </a:lnTo>
                  <a:lnTo>
                    <a:pt x="67" y="317"/>
                  </a:lnTo>
                  <a:lnTo>
                    <a:pt x="77" y="310"/>
                  </a:lnTo>
                  <a:lnTo>
                    <a:pt x="453" y="104"/>
                  </a:lnTo>
                  <a:lnTo>
                    <a:pt x="396" y="0"/>
                  </a:lnTo>
                  <a:lnTo>
                    <a:pt x="20" y="207"/>
                  </a:lnTo>
                  <a:lnTo>
                    <a:pt x="20" y="207"/>
                  </a:lnTo>
                  <a:lnTo>
                    <a:pt x="10" y="211"/>
                  </a:lnTo>
                  <a:lnTo>
                    <a:pt x="0" y="213"/>
                  </a:lnTo>
                  <a:lnTo>
                    <a:pt x="0" y="1144"/>
                  </a:lnTo>
                  <a:lnTo>
                    <a:pt x="0" y="1144"/>
                  </a:lnTo>
                  <a:lnTo>
                    <a:pt x="24" y="1145"/>
                  </a:lnTo>
                  <a:lnTo>
                    <a:pt x="50" y="1146"/>
                  </a:lnTo>
                  <a:lnTo>
                    <a:pt x="50" y="1146"/>
                  </a:lnTo>
                  <a:lnTo>
                    <a:pt x="80" y="1145"/>
                  </a:lnTo>
                  <a:lnTo>
                    <a:pt x="111" y="1143"/>
                  </a:lnTo>
                  <a:lnTo>
                    <a:pt x="141" y="1140"/>
                  </a:lnTo>
                  <a:lnTo>
                    <a:pt x="171" y="1136"/>
                  </a:lnTo>
                  <a:lnTo>
                    <a:pt x="200" y="1129"/>
                  </a:lnTo>
                  <a:lnTo>
                    <a:pt x="229" y="1122"/>
                  </a:lnTo>
                  <a:lnTo>
                    <a:pt x="257" y="1114"/>
                  </a:lnTo>
                  <a:lnTo>
                    <a:pt x="286" y="1104"/>
                  </a:lnTo>
                  <a:lnTo>
                    <a:pt x="313" y="1093"/>
                  </a:lnTo>
                  <a:lnTo>
                    <a:pt x="339" y="1082"/>
                  </a:lnTo>
                  <a:lnTo>
                    <a:pt x="366" y="1069"/>
                  </a:lnTo>
                  <a:lnTo>
                    <a:pt x="391" y="1055"/>
                  </a:lnTo>
                  <a:lnTo>
                    <a:pt x="416" y="1039"/>
                  </a:lnTo>
                  <a:lnTo>
                    <a:pt x="440" y="1023"/>
                  </a:lnTo>
                  <a:lnTo>
                    <a:pt x="463" y="1007"/>
                  </a:lnTo>
                  <a:lnTo>
                    <a:pt x="486" y="988"/>
                  </a:lnTo>
                  <a:lnTo>
                    <a:pt x="486" y="988"/>
                  </a:lnTo>
                  <a:lnTo>
                    <a:pt x="465" y="1010"/>
                  </a:lnTo>
                  <a:lnTo>
                    <a:pt x="443" y="1031"/>
                  </a:lnTo>
                  <a:lnTo>
                    <a:pt x="420" y="1050"/>
                  </a:lnTo>
                  <a:lnTo>
                    <a:pt x="396" y="1068"/>
                  </a:lnTo>
                  <a:lnTo>
                    <a:pt x="371" y="1085"/>
                  </a:lnTo>
                  <a:lnTo>
                    <a:pt x="346" y="1101"/>
                  </a:lnTo>
                  <a:lnTo>
                    <a:pt x="319" y="1115"/>
                  </a:lnTo>
                  <a:lnTo>
                    <a:pt x="291" y="1128"/>
                  </a:lnTo>
                  <a:lnTo>
                    <a:pt x="264" y="1140"/>
                  </a:lnTo>
                  <a:lnTo>
                    <a:pt x="234" y="1151"/>
                  </a:lnTo>
                  <a:lnTo>
                    <a:pt x="205" y="1160"/>
                  </a:lnTo>
                  <a:lnTo>
                    <a:pt x="175" y="1167"/>
                  </a:lnTo>
                  <a:lnTo>
                    <a:pt x="145" y="1173"/>
                  </a:lnTo>
                  <a:lnTo>
                    <a:pt x="113" y="1177"/>
                  </a:lnTo>
                  <a:lnTo>
                    <a:pt x="81" y="1179"/>
                  </a:lnTo>
                  <a:lnTo>
                    <a:pt x="50" y="1180"/>
                  </a:lnTo>
                  <a:lnTo>
                    <a:pt x="50" y="1180"/>
                  </a:lnTo>
                  <a:lnTo>
                    <a:pt x="24" y="1179"/>
                  </a:lnTo>
                  <a:lnTo>
                    <a:pt x="0" y="1178"/>
                  </a:lnTo>
                  <a:lnTo>
                    <a:pt x="0" y="1211"/>
                  </a:lnTo>
                  <a:lnTo>
                    <a:pt x="0" y="1211"/>
                  </a:lnTo>
                  <a:lnTo>
                    <a:pt x="22" y="1212"/>
                  </a:lnTo>
                  <a:lnTo>
                    <a:pt x="43" y="1213"/>
                  </a:lnTo>
                  <a:lnTo>
                    <a:pt x="65" y="1213"/>
                  </a:lnTo>
                  <a:lnTo>
                    <a:pt x="87" y="1213"/>
                  </a:lnTo>
                  <a:lnTo>
                    <a:pt x="109" y="1212"/>
                  </a:lnTo>
                  <a:lnTo>
                    <a:pt x="129" y="1210"/>
                  </a:lnTo>
                  <a:lnTo>
                    <a:pt x="151" y="1206"/>
                  </a:lnTo>
                  <a:lnTo>
                    <a:pt x="173" y="1202"/>
                  </a:lnTo>
                  <a:lnTo>
                    <a:pt x="194" y="1198"/>
                  </a:lnTo>
                  <a:lnTo>
                    <a:pt x="216" y="1192"/>
                  </a:lnTo>
                  <a:lnTo>
                    <a:pt x="237" y="1186"/>
                  </a:lnTo>
                  <a:lnTo>
                    <a:pt x="258" y="1179"/>
                  </a:lnTo>
                  <a:lnTo>
                    <a:pt x="279" y="1170"/>
                  </a:lnTo>
                  <a:lnTo>
                    <a:pt x="300" y="1162"/>
                  </a:lnTo>
                  <a:lnTo>
                    <a:pt x="321" y="1152"/>
                  </a:lnTo>
                  <a:lnTo>
                    <a:pt x="340" y="1141"/>
                  </a:lnTo>
                  <a:lnTo>
                    <a:pt x="351" y="1136"/>
                  </a:lnTo>
                  <a:lnTo>
                    <a:pt x="351" y="1136"/>
                  </a:lnTo>
                  <a:lnTo>
                    <a:pt x="374" y="1122"/>
                  </a:lnTo>
                  <a:lnTo>
                    <a:pt x="397" y="1107"/>
                  </a:lnTo>
                  <a:lnTo>
                    <a:pt x="420" y="1092"/>
                  </a:lnTo>
                  <a:lnTo>
                    <a:pt x="441" y="1075"/>
                  </a:lnTo>
                  <a:lnTo>
                    <a:pt x="461" y="1058"/>
                  </a:lnTo>
                  <a:lnTo>
                    <a:pt x="480" y="1039"/>
                  </a:lnTo>
                  <a:lnTo>
                    <a:pt x="499" y="1021"/>
                  </a:lnTo>
                  <a:lnTo>
                    <a:pt x="517" y="1001"/>
                  </a:lnTo>
                  <a:lnTo>
                    <a:pt x="533" y="982"/>
                  </a:lnTo>
                  <a:lnTo>
                    <a:pt x="548" y="960"/>
                  </a:lnTo>
                  <a:lnTo>
                    <a:pt x="562" y="939"/>
                  </a:lnTo>
                  <a:lnTo>
                    <a:pt x="576" y="917"/>
                  </a:lnTo>
                  <a:lnTo>
                    <a:pt x="589" y="894"/>
                  </a:lnTo>
                  <a:lnTo>
                    <a:pt x="600" y="871"/>
                  </a:lnTo>
                  <a:lnTo>
                    <a:pt x="611" y="847"/>
                  </a:lnTo>
                  <a:lnTo>
                    <a:pt x="619" y="824"/>
                  </a:lnTo>
                  <a:lnTo>
                    <a:pt x="628" y="799"/>
                  </a:lnTo>
                  <a:lnTo>
                    <a:pt x="636" y="775"/>
                  </a:lnTo>
                  <a:lnTo>
                    <a:pt x="641" y="750"/>
                  </a:lnTo>
                  <a:lnTo>
                    <a:pt x="647" y="725"/>
                  </a:lnTo>
                  <a:lnTo>
                    <a:pt x="651" y="700"/>
                  </a:lnTo>
                  <a:lnTo>
                    <a:pt x="653" y="674"/>
                  </a:lnTo>
                  <a:lnTo>
                    <a:pt x="655" y="649"/>
                  </a:lnTo>
                  <a:lnTo>
                    <a:pt x="655" y="622"/>
                  </a:lnTo>
                  <a:lnTo>
                    <a:pt x="655" y="597"/>
                  </a:lnTo>
                  <a:lnTo>
                    <a:pt x="653" y="571"/>
                  </a:lnTo>
                  <a:lnTo>
                    <a:pt x="651" y="545"/>
                  </a:lnTo>
                  <a:lnTo>
                    <a:pt x="647" y="520"/>
                  </a:lnTo>
                  <a:lnTo>
                    <a:pt x="641" y="494"/>
                  </a:lnTo>
                  <a:lnTo>
                    <a:pt x="635" y="469"/>
                  </a:lnTo>
                  <a:lnTo>
                    <a:pt x="627" y="442"/>
                  </a:lnTo>
                  <a:lnTo>
                    <a:pt x="618" y="417"/>
                  </a:lnTo>
                  <a:lnTo>
                    <a:pt x="618" y="417"/>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153" name="Freeform 11"/>
            <p:cNvSpPr>
              <a:spLocks noEditPoints="1"/>
            </p:cNvSpPr>
            <p:nvPr/>
          </p:nvSpPr>
          <p:spPr bwMode="auto">
            <a:xfrm>
              <a:off x="3947345" y="2308691"/>
              <a:ext cx="61629" cy="309578"/>
            </a:xfrm>
            <a:custGeom>
              <a:avLst/>
              <a:gdLst>
                <a:gd name="T0" fmla="*/ 191 w 387"/>
                <a:gd name="T1" fmla="*/ 0 h 1943"/>
                <a:gd name="T2" fmla="*/ 134 w 387"/>
                <a:gd name="T3" fmla="*/ 9 h 1943"/>
                <a:gd name="T4" fmla="*/ 84 w 387"/>
                <a:gd name="T5" fmla="*/ 33 h 1943"/>
                <a:gd name="T6" fmla="*/ 43 w 387"/>
                <a:gd name="T7" fmla="*/ 70 h 1943"/>
                <a:gd name="T8" fmla="*/ 15 w 387"/>
                <a:gd name="T9" fmla="*/ 117 h 1943"/>
                <a:gd name="T10" fmla="*/ 1 w 387"/>
                <a:gd name="T11" fmla="*/ 171 h 1943"/>
                <a:gd name="T12" fmla="*/ 0 w 387"/>
                <a:gd name="T13" fmla="*/ 1314 h 1943"/>
                <a:gd name="T14" fmla="*/ 4 w 387"/>
                <a:gd name="T15" fmla="*/ 1359 h 1943"/>
                <a:gd name="T16" fmla="*/ 19 w 387"/>
                <a:gd name="T17" fmla="*/ 1400 h 1943"/>
                <a:gd name="T18" fmla="*/ 42 w 387"/>
                <a:gd name="T19" fmla="*/ 1434 h 1943"/>
                <a:gd name="T20" fmla="*/ 72 w 387"/>
                <a:gd name="T21" fmla="*/ 1464 h 1943"/>
                <a:gd name="T22" fmla="*/ 108 w 387"/>
                <a:gd name="T23" fmla="*/ 1487 h 1943"/>
                <a:gd name="T24" fmla="*/ 265 w 387"/>
                <a:gd name="T25" fmla="*/ 1943 h 1943"/>
                <a:gd name="T26" fmla="*/ 279 w 387"/>
                <a:gd name="T27" fmla="*/ 1487 h 1943"/>
                <a:gd name="T28" fmla="*/ 315 w 387"/>
                <a:gd name="T29" fmla="*/ 1464 h 1943"/>
                <a:gd name="T30" fmla="*/ 344 w 387"/>
                <a:gd name="T31" fmla="*/ 1434 h 1943"/>
                <a:gd name="T32" fmla="*/ 367 w 387"/>
                <a:gd name="T33" fmla="*/ 1400 h 1943"/>
                <a:gd name="T34" fmla="*/ 382 w 387"/>
                <a:gd name="T35" fmla="*/ 1359 h 1943"/>
                <a:gd name="T36" fmla="*/ 387 w 387"/>
                <a:gd name="T37" fmla="*/ 1314 h 1943"/>
                <a:gd name="T38" fmla="*/ 386 w 387"/>
                <a:gd name="T39" fmla="*/ 171 h 1943"/>
                <a:gd name="T40" fmla="*/ 371 w 387"/>
                <a:gd name="T41" fmla="*/ 117 h 1943"/>
                <a:gd name="T42" fmla="*/ 343 w 387"/>
                <a:gd name="T43" fmla="*/ 70 h 1943"/>
                <a:gd name="T44" fmla="*/ 303 w 387"/>
                <a:gd name="T45" fmla="*/ 33 h 1943"/>
                <a:gd name="T46" fmla="*/ 252 w 387"/>
                <a:gd name="T47" fmla="*/ 9 h 1943"/>
                <a:gd name="T48" fmla="*/ 195 w 387"/>
                <a:gd name="T49" fmla="*/ 0 h 1943"/>
                <a:gd name="T50" fmla="*/ 207 w 387"/>
                <a:gd name="T51" fmla="*/ 1461 h 1943"/>
                <a:gd name="T52" fmla="*/ 156 w 387"/>
                <a:gd name="T53" fmla="*/ 1453 h 1943"/>
                <a:gd name="T54" fmla="*/ 109 w 387"/>
                <a:gd name="T55" fmla="*/ 1433 h 1943"/>
                <a:gd name="T56" fmla="*/ 70 w 387"/>
                <a:gd name="T57" fmla="*/ 1403 h 1943"/>
                <a:gd name="T58" fmla="*/ 39 w 387"/>
                <a:gd name="T59" fmla="*/ 1362 h 1943"/>
                <a:gd name="T60" fmla="*/ 20 w 387"/>
                <a:gd name="T61" fmla="*/ 1315 h 1943"/>
                <a:gd name="T62" fmla="*/ 24 w 387"/>
                <a:gd name="T63" fmla="*/ 1313 h 1943"/>
                <a:gd name="T64" fmla="*/ 51 w 387"/>
                <a:gd name="T65" fmla="*/ 1355 h 1943"/>
                <a:gd name="T66" fmla="*/ 86 w 387"/>
                <a:gd name="T67" fmla="*/ 1390 h 1943"/>
                <a:gd name="T68" fmla="*/ 128 w 387"/>
                <a:gd name="T69" fmla="*/ 1416 h 1943"/>
                <a:gd name="T70" fmla="*/ 175 w 387"/>
                <a:gd name="T71" fmla="*/ 1432 h 1943"/>
                <a:gd name="T72" fmla="*/ 226 w 387"/>
                <a:gd name="T73" fmla="*/ 1439 h 1943"/>
                <a:gd name="T74" fmla="*/ 257 w 387"/>
                <a:gd name="T75" fmla="*/ 1437 h 1943"/>
                <a:gd name="T76" fmla="*/ 299 w 387"/>
                <a:gd name="T77" fmla="*/ 1427 h 1943"/>
                <a:gd name="T78" fmla="*/ 339 w 387"/>
                <a:gd name="T79" fmla="*/ 1408 h 1943"/>
                <a:gd name="T80" fmla="*/ 311 w 387"/>
                <a:gd name="T81" fmla="*/ 1430 h 1943"/>
                <a:gd name="T82" fmla="*/ 262 w 387"/>
                <a:gd name="T83" fmla="*/ 1452 h 1943"/>
                <a:gd name="T84" fmla="*/ 207 w 387"/>
                <a:gd name="T85" fmla="*/ 1461 h 1943"/>
                <a:gd name="T86" fmla="*/ 176 w 387"/>
                <a:gd name="T87" fmla="*/ 43 h 1943"/>
                <a:gd name="T88" fmla="*/ 134 w 387"/>
                <a:gd name="T89" fmla="*/ 47 h 1943"/>
                <a:gd name="T90" fmla="*/ 95 w 387"/>
                <a:gd name="T91" fmla="*/ 59 h 1943"/>
                <a:gd name="T92" fmla="*/ 71 w 387"/>
                <a:gd name="T93" fmla="*/ 71 h 1943"/>
                <a:gd name="T94" fmla="*/ 111 w 387"/>
                <a:gd name="T95" fmla="*/ 43 h 1943"/>
                <a:gd name="T96" fmla="*/ 158 w 387"/>
                <a:gd name="T97" fmla="*/ 26 h 1943"/>
                <a:gd name="T98" fmla="*/ 193 w 387"/>
                <a:gd name="T99" fmla="*/ 23 h 1943"/>
                <a:gd name="T100" fmla="*/ 241 w 387"/>
                <a:gd name="T101" fmla="*/ 30 h 1943"/>
                <a:gd name="T102" fmla="*/ 285 w 387"/>
                <a:gd name="T103" fmla="*/ 48 h 1943"/>
                <a:gd name="T104" fmla="*/ 321 w 387"/>
                <a:gd name="T105" fmla="*/ 76 h 1943"/>
                <a:gd name="T106" fmla="*/ 350 w 387"/>
                <a:gd name="T107" fmla="*/ 114 h 1943"/>
                <a:gd name="T108" fmla="*/ 367 w 387"/>
                <a:gd name="T109" fmla="*/ 157 h 1943"/>
                <a:gd name="T110" fmla="*/ 364 w 387"/>
                <a:gd name="T111" fmla="*/ 159 h 1943"/>
                <a:gd name="T112" fmla="*/ 340 w 387"/>
                <a:gd name="T113" fmla="*/ 121 h 1943"/>
                <a:gd name="T114" fmla="*/ 307 w 387"/>
                <a:gd name="T115" fmla="*/ 88 h 1943"/>
                <a:gd name="T116" fmla="*/ 268 w 387"/>
                <a:gd name="T117" fmla="*/ 64 h 1943"/>
                <a:gd name="T118" fmla="*/ 224 w 387"/>
                <a:gd name="T119" fmla="*/ 48 h 1943"/>
                <a:gd name="T120" fmla="*/ 176 w 387"/>
                <a:gd name="T121" fmla="*/ 43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7" h="1943">
                  <a:moveTo>
                    <a:pt x="195" y="0"/>
                  </a:moveTo>
                  <a:lnTo>
                    <a:pt x="191" y="0"/>
                  </a:lnTo>
                  <a:lnTo>
                    <a:pt x="191" y="0"/>
                  </a:lnTo>
                  <a:lnTo>
                    <a:pt x="171" y="1"/>
                  </a:lnTo>
                  <a:lnTo>
                    <a:pt x="153" y="3"/>
                  </a:lnTo>
                  <a:lnTo>
                    <a:pt x="134" y="9"/>
                  </a:lnTo>
                  <a:lnTo>
                    <a:pt x="117" y="15"/>
                  </a:lnTo>
                  <a:lnTo>
                    <a:pt x="100" y="23"/>
                  </a:lnTo>
                  <a:lnTo>
                    <a:pt x="84" y="33"/>
                  </a:lnTo>
                  <a:lnTo>
                    <a:pt x="70" y="44"/>
                  </a:lnTo>
                  <a:lnTo>
                    <a:pt x="55" y="56"/>
                  </a:lnTo>
                  <a:lnTo>
                    <a:pt x="43" y="70"/>
                  </a:lnTo>
                  <a:lnTo>
                    <a:pt x="32" y="84"/>
                  </a:lnTo>
                  <a:lnTo>
                    <a:pt x="23" y="100"/>
                  </a:lnTo>
                  <a:lnTo>
                    <a:pt x="15" y="117"/>
                  </a:lnTo>
                  <a:lnTo>
                    <a:pt x="8" y="134"/>
                  </a:lnTo>
                  <a:lnTo>
                    <a:pt x="3" y="153"/>
                  </a:lnTo>
                  <a:lnTo>
                    <a:pt x="1" y="171"/>
                  </a:lnTo>
                  <a:lnTo>
                    <a:pt x="0" y="191"/>
                  </a:lnTo>
                  <a:lnTo>
                    <a:pt x="0" y="1314"/>
                  </a:lnTo>
                  <a:lnTo>
                    <a:pt x="0" y="1314"/>
                  </a:lnTo>
                  <a:lnTo>
                    <a:pt x="0" y="1330"/>
                  </a:lnTo>
                  <a:lnTo>
                    <a:pt x="2" y="1344"/>
                  </a:lnTo>
                  <a:lnTo>
                    <a:pt x="4" y="1359"/>
                  </a:lnTo>
                  <a:lnTo>
                    <a:pt x="8" y="1372"/>
                  </a:lnTo>
                  <a:lnTo>
                    <a:pt x="13" y="1386"/>
                  </a:lnTo>
                  <a:lnTo>
                    <a:pt x="19" y="1400"/>
                  </a:lnTo>
                  <a:lnTo>
                    <a:pt x="26" y="1412"/>
                  </a:lnTo>
                  <a:lnTo>
                    <a:pt x="34" y="1424"/>
                  </a:lnTo>
                  <a:lnTo>
                    <a:pt x="42" y="1434"/>
                  </a:lnTo>
                  <a:lnTo>
                    <a:pt x="51" y="1445"/>
                  </a:lnTo>
                  <a:lnTo>
                    <a:pt x="61" y="1455"/>
                  </a:lnTo>
                  <a:lnTo>
                    <a:pt x="72" y="1464"/>
                  </a:lnTo>
                  <a:lnTo>
                    <a:pt x="83" y="1473"/>
                  </a:lnTo>
                  <a:lnTo>
                    <a:pt x="95" y="1480"/>
                  </a:lnTo>
                  <a:lnTo>
                    <a:pt x="108" y="1487"/>
                  </a:lnTo>
                  <a:lnTo>
                    <a:pt x="121" y="1492"/>
                  </a:lnTo>
                  <a:lnTo>
                    <a:pt x="121" y="1943"/>
                  </a:lnTo>
                  <a:lnTo>
                    <a:pt x="265" y="1943"/>
                  </a:lnTo>
                  <a:lnTo>
                    <a:pt x="265" y="1492"/>
                  </a:lnTo>
                  <a:lnTo>
                    <a:pt x="265" y="1492"/>
                  </a:lnTo>
                  <a:lnTo>
                    <a:pt x="279" y="1487"/>
                  </a:lnTo>
                  <a:lnTo>
                    <a:pt x="292" y="1480"/>
                  </a:lnTo>
                  <a:lnTo>
                    <a:pt x="304" y="1473"/>
                  </a:lnTo>
                  <a:lnTo>
                    <a:pt x="315" y="1464"/>
                  </a:lnTo>
                  <a:lnTo>
                    <a:pt x="326" y="1455"/>
                  </a:lnTo>
                  <a:lnTo>
                    <a:pt x="335" y="1445"/>
                  </a:lnTo>
                  <a:lnTo>
                    <a:pt x="344" y="1434"/>
                  </a:lnTo>
                  <a:lnTo>
                    <a:pt x="353" y="1424"/>
                  </a:lnTo>
                  <a:lnTo>
                    <a:pt x="361" y="1412"/>
                  </a:lnTo>
                  <a:lnTo>
                    <a:pt x="367" y="1400"/>
                  </a:lnTo>
                  <a:lnTo>
                    <a:pt x="374" y="1386"/>
                  </a:lnTo>
                  <a:lnTo>
                    <a:pt x="378" y="1372"/>
                  </a:lnTo>
                  <a:lnTo>
                    <a:pt x="382" y="1359"/>
                  </a:lnTo>
                  <a:lnTo>
                    <a:pt x="385" y="1344"/>
                  </a:lnTo>
                  <a:lnTo>
                    <a:pt x="387" y="1330"/>
                  </a:lnTo>
                  <a:lnTo>
                    <a:pt x="387" y="1314"/>
                  </a:lnTo>
                  <a:lnTo>
                    <a:pt x="387" y="191"/>
                  </a:lnTo>
                  <a:lnTo>
                    <a:pt x="387" y="191"/>
                  </a:lnTo>
                  <a:lnTo>
                    <a:pt x="386" y="171"/>
                  </a:lnTo>
                  <a:lnTo>
                    <a:pt x="384" y="153"/>
                  </a:lnTo>
                  <a:lnTo>
                    <a:pt x="378" y="134"/>
                  </a:lnTo>
                  <a:lnTo>
                    <a:pt x="371" y="117"/>
                  </a:lnTo>
                  <a:lnTo>
                    <a:pt x="364" y="100"/>
                  </a:lnTo>
                  <a:lnTo>
                    <a:pt x="354" y="84"/>
                  </a:lnTo>
                  <a:lnTo>
                    <a:pt x="343" y="70"/>
                  </a:lnTo>
                  <a:lnTo>
                    <a:pt x="331" y="56"/>
                  </a:lnTo>
                  <a:lnTo>
                    <a:pt x="317" y="44"/>
                  </a:lnTo>
                  <a:lnTo>
                    <a:pt x="303" y="33"/>
                  </a:lnTo>
                  <a:lnTo>
                    <a:pt x="286" y="23"/>
                  </a:lnTo>
                  <a:lnTo>
                    <a:pt x="270" y="15"/>
                  </a:lnTo>
                  <a:lnTo>
                    <a:pt x="252" y="9"/>
                  </a:lnTo>
                  <a:lnTo>
                    <a:pt x="234" y="3"/>
                  </a:lnTo>
                  <a:lnTo>
                    <a:pt x="215" y="1"/>
                  </a:lnTo>
                  <a:lnTo>
                    <a:pt x="195" y="0"/>
                  </a:lnTo>
                  <a:lnTo>
                    <a:pt x="195" y="0"/>
                  </a:lnTo>
                  <a:close/>
                  <a:moveTo>
                    <a:pt x="207" y="1461"/>
                  </a:moveTo>
                  <a:lnTo>
                    <a:pt x="207" y="1461"/>
                  </a:lnTo>
                  <a:lnTo>
                    <a:pt x="190" y="1460"/>
                  </a:lnTo>
                  <a:lnTo>
                    <a:pt x="172" y="1457"/>
                  </a:lnTo>
                  <a:lnTo>
                    <a:pt x="156" y="1453"/>
                  </a:lnTo>
                  <a:lnTo>
                    <a:pt x="140" y="1448"/>
                  </a:lnTo>
                  <a:lnTo>
                    <a:pt x="124" y="1441"/>
                  </a:lnTo>
                  <a:lnTo>
                    <a:pt x="109" y="1433"/>
                  </a:lnTo>
                  <a:lnTo>
                    <a:pt x="95" y="1425"/>
                  </a:lnTo>
                  <a:lnTo>
                    <a:pt x="82" y="1414"/>
                  </a:lnTo>
                  <a:lnTo>
                    <a:pt x="70" y="1403"/>
                  </a:lnTo>
                  <a:lnTo>
                    <a:pt x="59" y="1390"/>
                  </a:lnTo>
                  <a:lnTo>
                    <a:pt x="49" y="1377"/>
                  </a:lnTo>
                  <a:lnTo>
                    <a:pt x="39" y="1362"/>
                  </a:lnTo>
                  <a:lnTo>
                    <a:pt x="31" y="1347"/>
                  </a:lnTo>
                  <a:lnTo>
                    <a:pt x="26" y="1332"/>
                  </a:lnTo>
                  <a:lnTo>
                    <a:pt x="20" y="1315"/>
                  </a:lnTo>
                  <a:lnTo>
                    <a:pt x="17" y="1299"/>
                  </a:lnTo>
                  <a:lnTo>
                    <a:pt x="17" y="1299"/>
                  </a:lnTo>
                  <a:lnTo>
                    <a:pt x="24" y="1313"/>
                  </a:lnTo>
                  <a:lnTo>
                    <a:pt x="31" y="1329"/>
                  </a:lnTo>
                  <a:lnTo>
                    <a:pt x="41" y="1342"/>
                  </a:lnTo>
                  <a:lnTo>
                    <a:pt x="51" y="1355"/>
                  </a:lnTo>
                  <a:lnTo>
                    <a:pt x="62" y="1368"/>
                  </a:lnTo>
                  <a:lnTo>
                    <a:pt x="73" y="1379"/>
                  </a:lnTo>
                  <a:lnTo>
                    <a:pt x="86" y="1390"/>
                  </a:lnTo>
                  <a:lnTo>
                    <a:pt x="99" y="1400"/>
                  </a:lnTo>
                  <a:lnTo>
                    <a:pt x="113" y="1408"/>
                  </a:lnTo>
                  <a:lnTo>
                    <a:pt x="128" y="1416"/>
                  </a:lnTo>
                  <a:lnTo>
                    <a:pt x="143" y="1422"/>
                  </a:lnTo>
                  <a:lnTo>
                    <a:pt x="158" y="1428"/>
                  </a:lnTo>
                  <a:lnTo>
                    <a:pt x="175" y="1432"/>
                  </a:lnTo>
                  <a:lnTo>
                    <a:pt x="192" y="1436"/>
                  </a:lnTo>
                  <a:lnTo>
                    <a:pt x="209" y="1438"/>
                  </a:lnTo>
                  <a:lnTo>
                    <a:pt x="226" y="1439"/>
                  </a:lnTo>
                  <a:lnTo>
                    <a:pt x="226" y="1439"/>
                  </a:lnTo>
                  <a:lnTo>
                    <a:pt x="241" y="1438"/>
                  </a:lnTo>
                  <a:lnTo>
                    <a:pt x="257" y="1437"/>
                  </a:lnTo>
                  <a:lnTo>
                    <a:pt x="271" y="1434"/>
                  </a:lnTo>
                  <a:lnTo>
                    <a:pt x="286" y="1431"/>
                  </a:lnTo>
                  <a:lnTo>
                    <a:pt x="299" y="1427"/>
                  </a:lnTo>
                  <a:lnTo>
                    <a:pt x="314" y="1421"/>
                  </a:lnTo>
                  <a:lnTo>
                    <a:pt x="327" y="1416"/>
                  </a:lnTo>
                  <a:lnTo>
                    <a:pt x="339" y="1408"/>
                  </a:lnTo>
                  <a:lnTo>
                    <a:pt x="339" y="1408"/>
                  </a:lnTo>
                  <a:lnTo>
                    <a:pt x="326" y="1420"/>
                  </a:lnTo>
                  <a:lnTo>
                    <a:pt x="311" y="1430"/>
                  </a:lnTo>
                  <a:lnTo>
                    <a:pt x="296" y="1439"/>
                  </a:lnTo>
                  <a:lnTo>
                    <a:pt x="280" y="1446"/>
                  </a:lnTo>
                  <a:lnTo>
                    <a:pt x="262" y="1452"/>
                  </a:lnTo>
                  <a:lnTo>
                    <a:pt x="245" y="1456"/>
                  </a:lnTo>
                  <a:lnTo>
                    <a:pt x="226" y="1460"/>
                  </a:lnTo>
                  <a:lnTo>
                    <a:pt x="207" y="1461"/>
                  </a:lnTo>
                  <a:lnTo>
                    <a:pt x="207" y="1461"/>
                  </a:lnTo>
                  <a:close/>
                  <a:moveTo>
                    <a:pt x="176" y="43"/>
                  </a:moveTo>
                  <a:lnTo>
                    <a:pt x="176" y="43"/>
                  </a:lnTo>
                  <a:lnTo>
                    <a:pt x="161" y="44"/>
                  </a:lnTo>
                  <a:lnTo>
                    <a:pt x="147" y="45"/>
                  </a:lnTo>
                  <a:lnTo>
                    <a:pt x="134" y="47"/>
                  </a:lnTo>
                  <a:lnTo>
                    <a:pt x="121" y="50"/>
                  </a:lnTo>
                  <a:lnTo>
                    <a:pt x="108" y="55"/>
                  </a:lnTo>
                  <a:lnTo>
                    <a:pt x="95" y="59"/>
                  </a:lnTo>
                  <a:lnTo>
                    <a:pt x="83" y="64"/>
                  </a:lnTo>
                  <a:lnTo>
                    <a:pt x="71" y="71"/>
                  </a:lnTo>
                  <a:lnTo>
                    <a:pt x="71" y="71"/>
                  </a:lnTo>
                  <a:lnTo>
                    <a:pt x="84" y="60"/>
                  </a:lnTo>
                  <a:lnTo>
                    <a:pt x="97" y="51"/>
                  </a:lnTo>
                  <a:lnTo>
                    <a:pt x="111" y="43"/>
                  </a:lnTo>
                  <a:lnTo>
                    <a:pt x="127" y="36"/>
                  </a:lnTo>
                  <a:lnTo>
                    <a:pt x="142" y="31"/>
                  </a:lnTo>
                  <a:lnTo>
                    <a:pt x="158" y="26"/>
                  </a:lnTo>
                  <a:lnTo>
                    <a:pt x="176" y="24"/>
                  </a:lnTo>
                  <a:lnTo>
                    <a:pt x="193" y="23"/>
                  </a:lnTo>
                  <a:lnTo>
                    <a:pt x="193" y="23"/>
                  </a:lnTo>
                  <a:lnTo>
                    <a:pt x="210" y="24"/>
                  </a:lnTo>
                  <a:lnTo>
                    <a:pt x="226" y="26"/>
                  </a:lnTo>
                  <a:lnTo>
                    <a:pt x="241" y="30"/>
                  </a:lnTo>
                  <a:lnTo>
                    <a:pt x="257" y="34"/>
                  </a:lnTo>
                  <a:lnTo>
                    <a:pt x="271" y="40"/>
                  </a:lnTo>
                  <a:lnTo>
                    <a:pt x="285" y="48"/>
                  </a:lnTo>
                  <a:lnTo>
                    <a:pt x="298" y="57"/>
                  </a:lnTo>
                  <a:lnTo>
                    <a:pt x="310" y="67"/>
                  </a:lnTo>
                  <a:lnTo>
                    <a:pt x="321" y="76"/>
                  </a:lnTo>
                  <a:lnTo>
                    <a:pt x="332" y="88"/>
                  </a:lnTo>
                  <a:lnTo>
                    <a:pt x="342" y="100"/>
                  </a:lnTo>
                  <a:lnTo>
                    <a:pt x="350" y="114"/>
                  </a:lnTo>
                  <a:lnTo>
                    <a:pt x="357" y="128"/>
                  </a:lnTo>
                  <a:lnTo>
                    <a:pt x="363" y="142"/>
                  </a:lnTo>
                  <a:lnTo>
                    <a:pt x="367" y="157"/>
                  </a:lnTo>
                  <a:lnTo>
                    <a:pt x="370" y="174"/>
                  </a:lnTo>
                  <a:lnTo>
                    <a:pt x="370" y="174"/>
                  </a:lnTo>
                  <a:lnTo>
                    <a:pt x="364" y="159"/>
                  </a:lnTo>
                  <a:lnTo>
                    <a:pt x="357" y="146"/>
                  </a:lnTo>
                  <a:lnTo>
                    <a:pt x="349" y="133"/>
                  </a:lnTo>
                  <a:lnTo>
                    <a:pt x="340" y="121"/>
                  </a:lnTo>
                  <a:lnTo>
                    <a:pt x="329" y="109"/>
                  </a:lnTo>
                  <a:lnTo>
                    <a:pt x="318" y="98"/>
                  </a:lnTo>
                  <a:lnTo>
                    <a:pt x="307" y="88"/>
                  </a:lnTo>
                  <a:lnTo>
                    <a:pt x="295" y="80"/>
                  </a:lnTo>
                  <a:lnTo>
                    <a:pt x="282" y="71"/>
                  </a:lnTo>
                  <a:lnTo>
                    <a:pt x="268" y="64"/>
                  </a:lnTo>
                  <a:lnTo>
                    <a:pt x="253" y="58"/>
                  </a:lnTo>
                  <a:lnTo>
                    <a:pt x="239" y="52"/>
                  </a:lnTo>
                  <a:lnTo>
                    <a:pt x="224" y="48"/>
                  </a:lnTo>
                  <a:lnTo>
                    <a:pt x="209" y="46"/>
                  </a:lnTo>
                  <a:lnTo>
                    <a:pt x="192" y="44"/>
                  </a:lnTo>
                  <a:lnTo>
                    <a:pt x="176" y="43"/>
                  </a:lnTo>
                  <a:lnTo>
                    <a:pt x="176" y="43"/>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154" name="Freeform 12"/>
            <p:cNvSpPr>
              <a:spLocks/>
            </p:cNvSpPr>
            <p:nvPr/>
          </p:nvSpPr>
          <p:spPr bwMode="auto">
            <a:xfrm>
              <a:off x="4062003" y="2476379"/>
              <a:ext cx="37264" cy="24365"/>
            </a:xfrm>
            <a:custGeom>
              <a:avLst/>
              <a:gdLst>
                <a:gd name="T0" fmla="*/ 174 w 233"/>
                <a:gd name="T1" fmla="*/ 88 h 153"/>
                <a:gd name="T2" fmla="*/ 105 w 233"/>
                <a:gd name="T3" fmla="*/ 130 h 153"/>
                <a:gd name="T4" fmla="*/ 105 w 233"/>
                <a:gd name="T5" fmla="*/ 130 h 153"/>
                <a:gd name="T6" fmla="*/ 89 w 233"/>
                <a:gd name="T7" fmla="*/ 140 h 153"/>
                <a:gd name="T8" fmla="*/ 72 w 233"/>
                <a:gd name="T9" fmla="*/ 146 h 153"/>
                <a:gd name="T10" fmla="*/ 56 w 233"/>
                <a:gd name="T11" fmla="*/ 151 h 153"/>
                <a:gd name="T12" fmla="*/ 42 w 233"/>
                <a:gd name="T13" fmla="*/ 153 h 153"/>
                <a:gd name="T14" fmla="*/ 27 w 233"/>
                <a:gd name="T15" fmla="*/ 153 h 153"/>
                <a:gd name="T16" fmla="*/ 22 w 233"/>
                <a:gd name="T17" fmla="*/ 152 h 153"/>
                <a:gd name="T18" fmla="*/ 17 w 233"/>
                <a:gd name="T19" fmla="*/ 151 h 153"/>
                <a:gd name="T20" fmla="*/ 11 w 233"/>
                <a:gd name="T21" fmla="*/ 148 h 153"/>
                <a:gd name="T22" fmla="*/ 7 w 233"/>
                <a:gd name="T23" fmla="*/ 146 h 153"/>
                <a:gd name="T24" fmla="*/ 3 w 233"/>
                <a:gd name="T25" fmla="*/ 143 h 153"/>
                <a:gd name="T26" fmla="*/ 1 w 233"/>
                <a:gd name="T27" fmla="*/ 140 h 153"/>
                <a:gd name="T28" fmla="*/ 0 w 233"/>
                <a:gd name="T29" fmla="*/ 139 h 153"/>
                <a:gd name="T30" fmla="*/ 229 w 233"/>
                <a:gd name="T31" fmla="*/ 0 h 153"/>
                <a:gd name="T32" fmla="*/ 230 w 233"/>
                <a:gd name="T33" fmla="*/ 0 h 153"/>
                <a:gd name="T34" fmla="*/ 230 w 233"/>
                <a:gd name="T35" fmla="*/ 0 h 153"/>
                <a:gd name="T36" fmla="*/ 231 w 233"/>
                <a:gd name="T37" fmla="*/ 4 h 153"/>
                <a:gd name="T38" fmla="*/ 233 w 233"/>
                <a:gd name="T39" fmla="*/ 9 h 153"/>
                <a:gd name="T40" fmla="*/ 233 w 233"/>
                <a:gd name="T41" fmla="*/ 14 h 153"/>
                <a:gd name="T42" fmla="*/ 232 w 233"/>
                <a:gd name="T43" fmla="*/ 20 h 153"/>
                <a:gd name="T44" fmla="*/ 231 w 233"/>
                <a:gd name="T45" fmla="*/ 25 h 153"/>
                <a:gd name="T46" fmla="*/ 229 w 233"/>
                <a:gd name="T47" fmla="*/ 31 h 153"/>
                <a:gd name="T48" fmla="*/ 223 w 233"/>
                <a:gd name="T49" fmla="*/ 43 h 153"/>
                <a:gd name="T50" fmla="*/ 214 w 233"/>
                <a:gd name="T51" fmla="*/ 55 h 153"/>
                <a:gd name="T52" fmla="*/ 202 w 233"/>
                <a:gd name="T53" fmla="*/ 67 h 153"/>
                <a:gd name="T54" fmla="*/ 189 w 233"/>
                <a:gd name="T55" fmla="*/ 78 h 153"/>
                <a:gd name="T56" fmla="*/ 174 w 233"/>
                <a:gd name="T57" fmla="*/ 88 h 153"/>
                <a:gd name="T58" fmla="*/ 174 w 233"/>
                <a:gd name="T59"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3" h="153">
                  <a:moveTo>
                    <a:pt x="174" y="88"/>
                  </a:moveTo>
                  <a:lnTo>
                    <a:pt x="105" y="130"/>
                  </a:lnTo>
                  <a:lnTo>
                    <a:pt x="105" y="130"/>
                  </a:lnTo>
                  <a:lnTo>
                    <a:pt x="89" y="140"/>
                  </a:lnTo>
                  <a:lnTo>
                    <a:pt x="72" y="146"/>
                  </a:lnTo>
                  <a:lnTo>
                    <a:pt x="56" y="151"/>
                  </a:lnTo>
                  <a:lnTo>
                    <a:pt x="42" y="153"/>
                  </a:lnTo>
                  <a:lnTo>
                    <a:pt x="27" y="153"/>
                  </a:lnTo>
                  <a:lnTo>
                    <a:pt x="22" y="152"/>
                  </a:lnTo>
                  <a:lnTo>
                    <a:pt x="17" y="151"/>
                  </a:lnTo>
                  <a:lnTo>
                    <a:pt x="11" y="148"/>
                  </a:lnTo>
                  <a:lnTo>
                    <a:pt x="7" y="146"/>
                  </a:lnTo>
                  <a:lnTo>
                    <a:pt x="3" y="143"/>
                  </a:lnTo>
                  <a:lnTo>
                    <a:pt x="1" y="140"/>
                  </a:lnTo>
                  <a:lnTo>
                    <a:pt x="0" y="139"/>
                  </a:lnTo>
                  <a:lnTo>
                    <a:pt x="229" y="0"/>
                  </a:lnTo>
                  <a:lnTo>
                    <a:pt x="230" y="0"/>
                  </a:lnTo>
                  <a:lnTo>
                    <a:pt x="230" y="0"/>
                  </a:lnTo>
                  <a:lnTo>
                    <a:pt x="231" y="4"/>
                  </a:lnTo>
                  <a:lnTo>
                    <a:pt x="233" y="9"/>
                  </a:lnTo>
                  <a:lnTo>
                    <a:pt x="233" y="14"/>
                  </a:lnTo>
                  <a:lnTo>
                    <a:pt x="232" y="20"/>
                  </a:lnTo>
                  <a:lnTo>
                    <a:pt x="231" y="25"/>
                  </a:lnTo>
                  <a:lnTo>
                    <a:pt x="229" y="31"/>
                  </a:lnTo>
                  <a:lnTo>
                    <a:pt x="223" y="43"/>
                  </a:lnTo>
                  <a:lnTo>
                    <a:pt x="214" y="55"/>
                  </a:lnTo>
                  <a:lnTo>
                    <a:pt x="202" y="67"/>
                  </a:lnTo>
                  <a:lnTo>
                    <a:pt x="189" y="78"/>
                  </a:lnTo>
                  <a:lnTo>
                    <a:pt x="174" y="88"/>
                  </a:lnTo>
                  <a:lnTo>
                    <a:pt x="174" y="88"/>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155" name="Freeform 13"/>
            <p:cNvSpPr>
              <a:spLocks/>
            </p:cNvSpPr>
            <p:nvPr/>
          </p:nvSpPr>
          <p:spPr bwMode="auto">
            <a:xfrm>
              <a:off x="4072036" y="2484979"/>
              <a:ext cx="57329" cy="73095"/>
            </a:xfrm>
            <a:custGeom>
              <a:avLst/>
              <a:gdLst>
                <a:gd name="T0" fmla="*/ 343 w 355"/>
                <a:gd name="T1" fmla="*/ 336 h 457"/>
                <a:gd name="T2" fmla="*/ 136 w 355"/>
                <a:gd name="T3" fmla="*/ 0 h 457"/>
                <a:gd name="T4" fmla="*/ 136 w 355"/>
                <a:gd name="T5" fmla="*/ 0 h 457"/>
                <a:gd name="T6" fmla="*/ 121 w 355"/>
                <a:gd name="T7" fmla="*/ 13 h 457"/>
                <a:gd name="T8" fmla="*/ 105 w 355"/>
                <a:gd name="T9" fmla="*/ 25 h 457"/>
                <a:gd name="T10" fmla="*/ 36 w 355"/>
                <a:gd name="T11" fmla="*/ 67 h 457"/>
                <a:gd name="T12" fmla="*/ 36 w 355"/>
                <a:gd name="T13" fmla="*/ 67 h 457"/>
                <a:gd name="T14" fmla="*/ 18 w 355"/>
                <a:gd name="T15" fmla="*/ 76 h 457"/>
                <a:gd name="T16" fmla="*/ 0 w 355"/>
                <a:gd name="T17" fmla="*/ 84 h 457"/>
                <a:gd name="T18" fmla="*/ 207 w 355"/>
                <a:gd name="T19" fmla="*/ 419 h 457"/>
                <a:gd name="T20" fmla="*/ 207 w 355"/>
                <a:gd name="T21" fmla="*/ 419 h 457"/>
                <a:gd name="T22" fmla="*/ 212 w 355"/>
                <a:gd name="T23" fmla="*/ 427 h 457"/>
                <a:gd name="T24" fmla="*/ 217 w 355"/>
                <a:gd name="T25" fmla="*/ 432 h 457"/>
                <a:gd name="T26" fmla="*/ 223 w 355"/>
                <a:gd name="T27" fmla="*/ 438 h 457"/>
                <a:gd name="T28" fmla="*/ 228 w 355"/>
                <a:gd name="T29" fmla="*/ 442 h 457"/>
                <a:gd name="T30" fmla="*/ 235 w 355"/>
                <a:gd name="T31" fmla="*/ 446 h 457"/>
                <a:gd name="T32" fmla="*/ 241 w 355"/>
                <a:gd name="T33" fmla="*/ 450 h 457"/>
                <a:gd name="T34" fmla="*/ 249 w 355"/>
                <a:gd name="T35" fmla="*/ 453 h 457"/>
                <a:gd name="T36" fmla="*/ 256 w 355"/>
                <a:gd name="T37" fmla="*/ 455 h 457"/>
                <a:gd name="T38" fmla="*/ 263 w 355"/>
                <a:gd name="T39" fmla="*/ 456 h 457"/>
                <a:gd name="T40" fmla="*/ 271 w 355"/>
                <a:gd name="T41" fmla="*/ 457 h 457"/>
                <a:gd name="T42" fmla="*/ 279 w 355"/>
                <a:gd name="T43" fmla="*/ 457 h 457"/>
                <a:gd name="T44" fmla="*/ 286 w 355"/>
                <a:gd name="T45" fmla="*/ 456 h 457"/>
                <a:gd name="T46" fmla="*/ 294 w 355"/>
                <a:gd name="T47" fmla="*/ 455 h 457"/>
                <a:gd name="T48" fmla="*/ 302 w 355"/>
                <a:gd name="T49" fmla="*/ 452 h 457"/>
                <a:gd name="T50" fmla="*/ 309 w 355"/>
                <a:gd name="T51" fmla="*/ 450 h 457"/>
                <a:gd name="T52" fmla="*/ 316 w 355"/>
                <a:gd name="T53" fmla="*/ 445 h 457"/>
                <a:gd name="T54" fmla="*/ 317 w 355"/>
                <a:gd name="T55" fmla="*/ 444 h 457"/>
                <a:gd name="T56" fmla="*/ 317 w 355"/>
                <a:gd name="T57" fmla="*/ 444 h 457"/>
                <a:gd name="T58" fmla="*/ 323 w 355"/>
                <a:gd name="T59" fmla="*/ 440 h 457"/>
                <a:gd name="T60" fmla="*/ 330 w 355"/>
                <a:gd name="T61" fmla="*/ 434 h 457"/>
                <a:gd name="T62" fmla="*/ 335 w 355"/>
                <a:gd name="T63" fmla="*/ 429 h 457"/>
                <a:gd name="T64" fmla="*/ 340 w 355"/>
                <a:gd name="T65" fmla="*/ 423 h 457"/>
                <a:gd name="T66" fmla="*/ 344 w 355"/>
                <a:gd name="T67" fmla="*/ 417 h 457"/>
                <a:gd name="T68" fmla="*/ 347 w 355"/>
                <a:gd name="T69" fmla="*/ 410 h 457"/>
                <a:gd name="T70" fmla="*/ 351 w 355"/>
                <a:gd name="T71" fmla="*/ 403 h 457"/>
                <a:gd name="T72" fmla="*/ 353 w 355"/>
                <a:gd name="T73" fmla="*/ 396 h 457"/>
                <a:gd name="T74" fmla="*/ 354 w 355"/>
                <a:gd name="T75" fmla="*/ 389 h 457"/>
                <a:gd name="T76" fmla="*/ 355 w 355"/>
                <a:gd name="T77" fmla="*/ 381 h 457"/>
                <a:gd name="T78" fmla="*/ 355 w 355"/>
                <a:gd name="T79" fmla="*/ 373 h 457"/>
                <a:gd name="T80" fmla="*/ 354 w 355"/>
                <a:gd name="T81" fmla="*/ 366 h 457"/>
                <a:gd name="T82" fmla="*/ 353 w 355"/>
                <a:gd name="T83" fmla="*/ 358 h 457"/>
                <a:gd name="T84" fmla="*/ 350 w 355"/>
                <a:gd name="T85" fmla="*/ 350 h 457"/>
                <a:gd name="T86" fmla="*/ 347 w 355"/>
                <a:gd name="T87" fmla="*/ 343 h 457"/>
                <a:gd name="T88" fmla="*/ 343 w 355"/>
                <a:gd name="T89" fmla="*/ 336 h 457"/>
                <a:gd name="T90" fmla="*/ 343 w 355"/>
                <a:gd name="T91" fmla="*/ 33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5" h="457">
                  <a:moveTo>
                    <a:pt x="343" y="336"/>
                  </a:moveTo>
                  <a:lnTo>
                    <a:pt x="136" y="0"/>
                  </a:lnTo>
                  <a:lnTo>
                    <a:pt x="136" y="0"/>
                  </a:lnTo>
                  <a:lnTo>
                    <a:pt x="121" y="13"/>
                  </a:lnTo>
                  <a:lnTo>
                    <a:pt x="105" y="25"/>
                  </a:lnTo>
                  <a:lnTo>
                    <a:pt x="36" y="67"/>
                  </a:lnTo>
                  <a:lnTo>
                    <a:pt x="36" y="67"/>
                  </a:lnTo>
                  <a:lnTo>
                    <a:pt x="18" y="76"/>
                  </a:lnTo>
                  <a:lnTo>
                    <a:pt x="0" y="84"/>
                  </a:lnTo>
                  <a:lnTo>
                    <a:pt x="207" y="419"/>
                  </a:lnTo>
                  <a:lnTo>
                    <a:pt x="207" y="419"/>
                  </a:lnTo>
                  <a:lnTo>
                    <a:pt x="212" y="427"/>
                  </a:lnTo>
                  <a:lnTo>
                    <a:pt x="217" y="432"/>
                  </a:lnTo>
                  <a:lnTo>
                    <a:pt x="223" y="438"/>
                  </a:lnTo>
                  <a:lnTo>
                    <a:pt x="228" y="442"/>
                  </a:lnTo>
                  <a:lnTo>
                    <a:pt x="235" y="446"/>
                  </a:lnTo>
                  <a:lnTo>
                    <a:pt x="241" y="450"/>
                  </a:lnTo>
                  <a:lnTo>
                    <a:pt x="249" y="453"/>
                  </a:lnTo>
                  <a:lnTo>
                    <a:pt x="256" y="455"/>
                  </a:lnTo>
                  <a:lnTo>
                    <a:pt x="263" y="456"/>
                  </a:lnTo>
                  <a:lnTo>
                    <a:pt x="271" y="457"/>
                  </a:lnTo>
                  <a:lnTo>
                    <a:pt x="279" y="457"/>
                  </a:lnTo>
                  <a:lnTo>
                    <a:pt x="286" y="456"/>
                  </a:lnTo>
                  <a:lnTo>
                    <a:pt x="294" y="455"/>
                  </a:lnTo>
                  <a:lnTo>
                    <a:pt x="302" y="452"/>
                  </a:lnTo>
                  <a:lnTo>
                    <a:pt x="309" y="450"/>
                  </a:lnTo>
                  <a:lnTo>
                    <a:pt x="316" y="445"/>
                  </a:lnTo>
                  <a:lnTo>
                    <a:pt x="317" y="444"/>
                  </a:lnTo>
                  <a:lnTo>
                    <a:pt x="317" y="444"/>
                  </a:lnTo>
                  <a:lnTo>
                    <a:pt x="323" y="440"/>
                  </a:lnTo>
                  <a:lnTo>
                    <a:pt x="330" y="434"/>
                  </a:lnTo>
                  <a:lnTo>
                    <a:pt x="335" y="429"/>
                  </a:lnTo>
                  <a:lnTo>
                    <a:pt x="340" y="423"/>
                  </a:lnTo>
                  <a:lnTo>
                    <a:pt x="344" y="417"/>
                  </a:lnTo>
                  <a:lnTo>
                    <a:pt x="347" y="410"/>
                  </a:lnTo>
                  <a:lnTo>
                    <a:pt x="351" y="403"/>
                  </a:lnTo>
                  <a:lnTo>
                    <a:pt x="353" y="396"/>
                  </a:lnTo>
                  <a:lnTo>
                    <a:pt x="354" y="389"/>
                  </a:lnTo>
                  <a:lnTo>
                    <a:pt x="355" y="381"/>
                  </a:lnTo>
                  <a:lnTo>
                    <a:pt x="355" y="373"/>
                  </a:lnTo>
                  <a:lnTo>
                    <a:pt x="354" y="366"/>
                  </a:lnTo>
                  <a:lnTo>
                    <a:pt x="353" y="358"/>
                  </a:lnTo>
                  <a:lnTo>
                    <a:pt x="350" y="350"/>
                  </a:lnTo>
                  <a:lnTo>
                    <a:pt x="347" y="343"/>
                  </a:lnTo>
                  <a:lnTo>
                    <a:pt x="343" y="336"/>
                  </a:lnTo>
                  <a:lnTo>
                    <a:pt x="343" y="336"/>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grpSp>
      <p:sp>
        <p:nvSpPr>
          <p:cNvPr id="156" name="AutoShape 1"/>
          <p:cNvSpPr>
            <a:spLocks/>
          </p:cNvSpPr>
          <p:nvPr/>
        </p:nvSpPr>
        <p:spPr bwMode="auto">
          <a:xfrm>
            <a:off x="559984" y="5110605"/>
            <a:ext cx="205910" cy="203512"/>
          </a:xfrm>
          <a:custGeom>
            <a:avLst/>
            <a:gdLst/>
            <a:ahLst/>
            <a:cxnLst/>
            <a:rect l="0" t="0" r="r" b="b"/>
            <a:pathLst>
              <a:path w="21509" h="21600">
                <a:moveTo>
                  <a:pt x="21509" y="21600"/>
                </a:moveTo>
                <a:cubicBezTo>
                  <a:pt x="21294" y="20859"/>
                  <a:pt x="20722" y="19170"/>
                  <a:pt x="19888" y="18756"/>
                </a:cubicBezTo>
                <a:cubicBezTo>
                  <a:pt x="19244" y="18430"/>
                  <a:pt x="18648" y="18222"/>
                  <a:pt x="18577" y="17926"/>
                </a:cubicBezTo>
                <a:cubicBezTo>
                  <a:pt x="18505" y="17659"/>
                  <a:pt x="18672" y="17481"/>
                  <a:pt x="18910" y="17126"/>
                </a:cubicBezTo>
                <a:cubicBezTo>
                  <a:pt x="19268" y="16563"/>
                  <a:pt x="19506" y="15763"/>
                  <a:pt x="19506" y="14993"/>
                </a:cubicBezTo>
                <a:cubicBezTo>
                  <a:pt x="19506" y="13452"/>
                  <a:pt x="18624" y="12474"/>
                  <a:pt x="17551" y="12474"/>
                </a:cubicBezTo>
                <a:cubicBezTo>
                  <a:pt x="16479" y="12474"/>
                  <a:pt x="15596" y="13452"/>
                  <a:pt x="15596" y="14993"/>
                </a:cubicBezTo>
                <a:cubicBezTo>
                  <a:pt x="15596" y="15763"/>
                  <a:pt x="15835" y="16563"/>
                  <a:pt x="16192" y="17126"/>
                </a:cubicBezTo>
                <a:cubicBezTo>
                  <a:pt x="16431" y="17481"/>
                  <a:pt x="16574" y="17659"/>
                  <a:pt x="16526" y="17926"/>
                </a:cubicBezTo>
                <a:cubicBezTo>
                  <a:pt x="16502" y="18044"/>
                  <a:pt x="16359" y="18193"/>
                  <a:pt x="16145" y="18311"/>
                </a:cubicBezTo>
                <a:cubicBezTo>
                  <a:pt x="15954" y="18193"/>
                  <a:pt x="15739" y="18104"/>
                  <a:pt x="15573" y="18015"/>
                </a:cubicBezTo>
                <a:cubicBezTo>
                  <a:pt x="14738" y="17659"/>
                  <a:pt x="14023" y="17333"/>
                  <a:pt x="13928" y="16978"/>
                </a:cubicBezTo>
                <a:cubicBezTo>
                  <a:pt x="13856" y="16652"/>
                  <a:pt x="14047" y="16444"/>
                  <a:pt x="14333" y="15970"/>
                </a:cubicBezTo>
                <a:cubicBezTo>
                  <a:pt x="14810" y="15259"/>
                  <a:pt x="15096" y="14281"/>
                  <a:pt x="15096" y="13274"/>
                </a:cubicBezTo>
                <a:cubicBezTo>
                  <a:pt x="15096" y="11348"/>
                  <a:pt x="13999" y="10104"/>
                  <a:pt x="12640" y="10104"/>
                </a:cubicBezTo>
                <a:cubicBezTo>
                  <a:pt x="11281" y="10104"/>
                  <a:pt x="10184" y="11319"/>
                  <a:pt x="10184" y="13274"/>
                </a:cubicBezTo>
                <a:cubicBezTo>
                  <a:pt x="10184" y="14252"/>
                  <a:pt x="10471" y="15230"/>
                  <a:pt x="10947" y="15970"/>
                </a:cubicBezTo>
                <a:cubicBezTo>
                  <a:pt x="11234" y="16444"/>
                  <a:pt x="11448" y="16622"/>
                  <a:pt x="11353" y="16978"/>
                </a:cubicBezTo>
                <a:cubicBezTo>
                  <a:pt x="11305" y="17126"/>
                  <a:pt x="11162" y="17274"/>
                  <a:pt x="10924" y="17422"/>
                </a:cubicBezTo>
                <a:cubicBezTo>
                  <a:pt x="10852" y="17452"/>
                  <a:pt x="10781" y="17511"/>
                  <a:pt x="10709" y="17541"/>
                </a:cubicBezTo>
                <a:cubicBezTo>
                  <a:pt x="10709" y="17541"/>
                  <a:pt x="10709" y="17541"/>
                  <a:pt x="10709" y="17541"/>
                </a:cubicBezTo>
                <a:cubicBezTo>
                  <a:pt x="10685" y="17541"/>
                  <a:pt x="10399" y="17689"/>
                  <a:pt x="10351" y="17719"/>
                </a:cubicBezTo>
                <a:cubicBezTo>
                  <a:pt x="10161" y="17807"/>
                  <a:pt x="9922" y="17896"/>
                  <a:pt x="9708" y="18015"/>
                </a:cubicBezTo>
                <a:cubicBezTo>
                  <a:pt x="9708" y="18015"/>
                  <a:pt x="9684" y="18015"/>
                  <a:pt x="9684" y="18044"/>
                </a:cubicBezTo>
                <a:cubicBezTo>
                  <a:pt x="9231" y="17837"/>
                  <a:pt x="8873" y="17659"/>
                  <a:pt x="8826" y="17422"/>
                </a:cubicBezTo>
                <a:cubicBezTo>
                  <a:pt x="8778" y="17156"/>
                  <a:pt x="8921" y="17007"/>
                  <a:pt x="9135" y="16681"/>
                </a:cubicBezTo>
                <a:cubicBezTo>
                  <a:pt x="9493" y="16148"/>
                  <a:pt x="9708" y="15407"/>
                  <a:pt x="9708" y="14667"/>
                </a:cubicBezTo>
                <a:cubicBezTo>
                  <a:pt x="9708" y="13244"/>
                  <a:pt x="8897" y="12326"/>
                  <a:pt x="7872" y="12326"/>
                </a:cubicBezTo>
                <a:cubicBezTo>
                  <a:pt x="6847" y="12326"/>
                  <a:pt x="6036" y="13244"/>
                  <a:pt x="6036" y="14667"/>
                </a:cubicBezTo>
                <a:cubicBezTo>
                  <a:pt x="6036" y="15407"/>
                  <a:pt x="6251" y="16119"/>
                  <a:pt x="6608" y="16681"/>
                </a:cubicBezTo>
                <a:cubicBezTo>
                  <a:pt x="6823" y="17037"/>
                  <a:pt x="6966" y="17185"/>
                  <a:pt x="6918" y="17422"/>
                </a:cubicBezTo>
                <a:cubicBezTo>
                  <a:pt x="6871" y="17630"/>
                  <a:pt x="6561" y="17807"/>
                  <a:pt x="6132" y="17985"/>
                </a:cubicBezTo>
                <a:cubicBezTo>
                  <a:pt x="5202" y="15230"/>
                  <a:pt x="3294" y="9481"/>
                  <a:pt x="3294" y="9481"/>
                </a:cubicBezTo>
                <a:cubicBezTo>
                  <a:pt x="3342" y="9630"/>
                  <a:pt x="4272" y="9689"/>
                  <a:pt x="4415" y="9719"/>
                </a:cubicBezTo>
                <a:cubicBezTo>
                  <a:pt x="5512" y="9867"/>
                  <a:pt x="6632" y="9867"/>
                  <a:pt x="7681" y="9541"/>
                </a:cubicBezTo>
                <a:cubicBezTo>
                  <a:pt x="9088" y="9096"/>
                  <a:pt x="9803" y="7970"/>
                  <a:pt x="10494" y="6844"/>
                </a:cubicBezTo>
                <a:cubicBezTo>
                  <a:pt x="11353" y="5481"/>
                  <a:pt x="12354" y="4356"/>
                  <a:pt x="13832" y="4356"/>
                </a:cubicBezTo>
                <a:cubicBezTo>
                  <a:pt x="14834" y="4356"/>
                  <a:pt x="16026" y="4800"/>
                  <a:pt x="17313" y="5630"/>
                </a:cubicBezTo>
                <a:cubicBezTo>
                  <a:pt x="17384" y="5689"/>
                  <a:pt x="17504" y="5659"/>
                  <a:pt x="17551" y="5570"/>
                </a:cubicBezTo>
                <a:cubicBezTo>
                  <a:pt x="17623" y="5481"/>
                  <a:pt x="17623" y="5363"/>
                  <a:pt x="17599" y="5274"/>
                </a:cubicBezTo>
                <a:lnTo>
                  <a:pt x="16431" y="2370"/>
                </a:lnTo>
                <a:cubicBezTo>
                  <a:pt x="16097" y="1511"/>
                  <a:pt x="13713" y="207"/>
                  <a:pt x="12092" y="30"/>
                </a:cubicBezTo>
                <a:cubicBezTo>
                  <a:pt x="11901" y="0"/>
                  <a:pt x="11734" y="0"/>
                  <a:pt x="11543" y="0"/>
                </a:cubicBezTo>
                <a:cubicBezTo>
                  <a:pt x="9827" y="0"/>
                  <a:pt x="8539" y="1333"/>
                  <a:pt x="7157" y="2400"/>
                </a:cubicBezTo>
                <a:cubicBezTo>
                  <a:pt x="6728" y="2726"/>
                  <a:pt x="6275" y="3022"/>
                  <a:pt x="5822" y="3259"/>
                </a:cubicBezTo>
                <a:cubicBezTo>
                  <a:pt x="4391" y="3970"/>
                  <a:pt x="2746" y="3733"/>
                  <a:pt x="1316" y="3052"/>
                </a:cubicBezTo>
                <a:cubicBezTo>
                  <a:pt x="1196" y="2993"/>
                  <a:pt x="1077" y="2933"/>
                  <a:pt x="958" y="2874"/>
                </a:cubicBezTo>
                <a:cubicBezTo>
                  <a:pt x="958" y="2874"/>
                  <a:pt x="958" y="2874"/>
                  <a:pt x="934" y="2874"/>
                </a:cubicBezTo>
                <a:cubicBezTo>
                  <a:pt x="767" y="2756"/>
                  <a:pt x="577" y="2756"/>
                  <a:pt x="386" y="2844"/>
                </a:cubicBezTo>
                <a:cubicBezTo>
                  <a:pt x="76" y="3022"/>
                  <a:pt x="-91" y="3467"/>
                  <a:pt x="52" y="3852"/>
                </a:cubicBezTo>
                <a:lnTo>
                  <a:pt x="5965" y="21570"/>
                </a:lnTo>
                <a:lnTo>
                  <a:pt x="13022" y="21570"/>
                </a:lnTo>
                <a:lnTo>
                  <a:pt x="13022" y="21600"/>
                </a:lnTo>
                <a:lnTo>
                  <a:pt x="21509" y="21600"/>
                </a:lnTo>
                <a:close/>
                <a:moveTo>
                  <a:pt x="21509" y="21600"/>
                </a:moveTo>
              </a:path>
            </a:pathLst>
          </a:custGeom>
          <a:solidFill>
            <a:schemeClr val="tx1"/>
          </a:solidFill>
          <a:ln>
            <a:noFill/>
          </a:ln>
        </p:spPr>
        <p:txBody>
          <a:bodyPr lIns="0" tIns="0" rIns="0" bIns="0"/>
          <a:lstStyle/>
          <a:p>
            <a:endParaRPr lang="en-US" sz="2489">
              <a:solidFill>
                <a:srgbClr val="000000"/>
              </a:solidFill>
            </a:endParaRPr>
          </a:p>
        </p:txBody>
      </p:sp>
      <p:grpSp>
        <p:nvGrpSpPr>
          <p:cNvPr id="157" name="Group 156"/>
          <p:cNvGrpSpPr/>
          <p:nvPr/>
        </p:nvGrpSpPr>
        <p:grpSpPr>
          <a:xfrm>
            <a:off x="4467625" y="5065765"/>
            <a:ext cx="173698" cy="198930"/>
            <a:chOff x="165100" y="139700"/>
            <a:chExt cx="874713" cy="977900"/>
          </a:xfrm>
          <a:solidFill>
            <a:schemeClr val="tx1"/>
          </a:solidFill>
        </p:grpSpPr>
        <p:sp>
          <p:nvSpPr>
            <p:cNvPr id="158" name="AutoShape 1"/>
            <p:cNvSpPr>
              <a:spLocks/>
            </p:cNvSpPr>
            <p:nvPr/>
          </p:nvSpPr>
          <p:spPr bwMode="auto">
            <a:xfrm>
              <a:off x="279400" y="139700"/>
              <a:ext cx="639763" cy="593725"/>
            </a:xfrm>
            <a:custGeom>
              <a:avLst/>
              <a:gdLst/>
              <a:ahLst/>
              <a:cxnLst/>
              <a:rect l="0" t="0" r="r" b="b"/>
              <a:pathLst>
                <a:path w="21600" h="21600">
                  <a:moveTo>
                    <a:pt x="21600" y="20492"/>
                  </a:moveTo>
                  <a:cubicBezTo>
                    <a:pt x="21600" y="20262"/>
                    <a:pt x="21514" y="19938"/>
                    <a:pt x="21086" y="19800"/>
                  </a:cubicBezTo>
                  <a:cubicBezTo>
                    <a:pt x="20700" y="19662"/>
                    <a:pt x="20229" y="19385"/>
                    <a:pt x="20100" y="18692"/>
                  </a:cubicBezTo>
                  <a:cubicBezTo>
                    <a:pt x="19757" y="16477"/>
                    <a:pt x="18600" y="14400"/>
                    <a:pt x="16800" y="12831"/>
                  </a:cubicBezTo>
                  <a:cubicBezTo>
                    <a:pt x="15729" y="11862"/>
                    <a:pt x="14486" y="11169"/>
                    <a:pt x="13200" y="10800"/>
                  </a:cubicBezTo>
                  <a:lnTo>
                    <a:pt x="13200" y="10292"/>
                  </a:lnTo>
                  <a:cubicBezTo>
                    <a:pt x="13200" y="9923"/>
                    <a:pt x="12986" y="9646"/>
                    <a:pt x="12686" y="9554"/>
                  </a:cubicBezTo>
                  <a:lnTo>
                    <a:pt x="12686" y="6831"/>
                  </a:lnTo>
                  <a:cubicBezTo>
                    <a:pt x="12986" y="6738"/>
                    <a:pt x="13200" y="6415"/>
                    <a:pt x="13200" y="6092"/>
                  </a:cubicBezTo>
                  <a:cubicBezTo>
                    <a:pt x="13200" y="5677"/>
                    <a:pt x="12857" y="5308"/>
                    <a:pt x="12471" y="5308"/>
                  </a:cubicBezTo>
                  <a:lnTo>
                    <a:pt x="12257" y="5308"/>
                  </a:lnTo>
                  <a:cubicBezTo>
                    <a:pt x="12214" y="4662"/>
                    <a:pt x="11443" y="4385"/>
                    <a:pt x="11357" y="3462"/>
                  </a:cubicBezTo>
                  <a:cubicBezTo>
                    <a:pt x="11271" y="2862"/>
                    <a:pt x="11571" y="2077"/>
                    <a:pt x="11571" y="1385"/>
                  </a:cubicBezTo>
                  <a:cubicBezTo>
                    <a:pt x="11571" y="646"/>
                    <a:pt x="11186" y="0"/>
                    <a:pt x="10800" y="0"/>
                  </a:cubicBezTo>
                  <a:cubicBezTo>
                    <a:pt x="10414" y="0"/>
                    <a:pt x="10029" y="646"/>
                    <a:pt x="10029" y="1385"/>
                  </a:cubicBezTo>
                  <a:cubicBezTo>
                    <a:pt x="10029" y="1985"/>
                    <a:pt x="10286" y="2862"/>
                    <a:pt x="10243" y="3462"/>
                  </a:cubicBezTo>
                  <a:cubicBezTo>
                    <a:pt x="10114" y="4338"/>
                    <a:pt x="9386" y="4662"/>
                    <a:pt x="9343" y="5308"/>
                  </a:cubicBezTo>
                  <a:lnTo>
                    <a:pt x="9129" y="5308"/>
                  </a:lnTo>
                  <a:cubicBezTo>
                    <a:pt x="8743" y="5308"/>
                    <a:pt x="8400" y="5677"/>
                    <a:pt x="8400" y="6092"/>
                  </a:cubicBezTo>
                  <a:cubicBezTo>
                    <a:pt x="8400" y="6462"/>
                    <a:pt x="8614" y="6738"/>
                    <a:pt x="8914" y="6831"/>
                  </a:cubicBezTo>
                  <a:lnTo>
                    <a:pt x="8914" y="9554"/>
                  </a:lnTo>
                  <a:cubicBezTo>
                    <a:pt x="8614" y="9646"/>
                    <a:pt x="8400" y="9969"/>
                    <a:pt x="8400" y="10292"/>
                  </a:cubicBezTo>
                  <a:lnTo>
                    <a:pt x="8400" y="10800"/>
                  </a:lnTo>
                  <a:cubicBezTo>
                    <a:pt x="7114" y="11169"/>
                    <a:pt x="5871" y="11862"/>
                    <a:pt x="4800" y="12831"/>
                  </a:cubicBezTo>
                  <a:cubicBezTo>
                    <a:pt x="3043" y="14400"/>
                    <a:pt x="1886" y="16477"/>
                    <a:pt x="1500" y="18692"/>
                  </a:cubicBezTo>
                  <a:cubicBezTo>
                    <a:pt x="1414" y="19385"/>
                    <a:pt x="900" y="19662"/>
                    <a:pt x="514" y="19800"/>
                  </a:cubicBezTo>
                  <a:cubicBezTo>
                    <a:pt x="86" y="19938"/>
                    <a:pt x="0" y="20262"/>
                    <a:pt x="0" y="20492"/>
                  </a:cubicBezTo>
                  <a:lnTo>
                    <a:pt x="0" y="21600"/>
                  </a:lnTo>
                  <a:lnTo>
                    <a:pt x="21600" y="21600"/>
                  </a:lnTo>
                  <a:lnTo>
                    <a:pt x="21600" y="20492"/>
                  </a:lnTo>
                  <a:close/>
                  <a:moveTo>
                    <a:pt x="11186" y="9508"/>
                  </a:moveTo>
                  <a:lnTo>
                    <a:pt x="10329" y="9508"/>
                  </a:lnTo>
                  <a:lnTo>
                    <a:pt x="10329" y="6831"/>
                  </a:lnTo>
                  <a:lnTo>
                    <a:pt x="11186" y="6831"/>
                  </a:lnTo>
                  <a:lnTo>
                    <a:pt x="11186" y="9508"/>
                  </a:lnTo>
                  <a:close/>
                  <a:moveTo>
                    <a:pt x="11186" y="9508"/>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89">
                <a:solidFill>
                  <a:srgbClr val="000000"/>
                </a:solidFill>
              </a:endParaRPr>
            </a:p>
          </p:txBody>
        </p:sp>
        <p:sp>
          <p:nvSpPr>
            <p:cNvPr id="159" name="AutoShape 2"/>
            <p:cNvSpPr>
              <a:spLocks/>
            </p:cNvSpPr>
            <p:nvPr/>
          </p:nvSpPr>
          <p:spPr bwMode="auto">
            <a:xfrm>
              <a:off x="227013" y="787400"/>
              <a:ext cx="742950" cy="215900"/>
            </a:xfrm>
            <a:custGeom>
              <a:avLst/>
              <a:gdLst/>
              <a:ahLst/>
              <a:cxnLst/>
              <a:rect l="0" t="0" r="r" b="b"/>
              <a:pathLst>
                <a:path w="21600" h="21600">
                  <a:moveTo>
                    <a:pt x="592" y="5972"/>
                  </a:moveTo>
                  <a:lnTo>
                    <a:pt x="592" y="21600"/>
                  </a:lnTo>
                  <a:lnTo>
                    <a:pt x="3366" y="21600"/>
                  </a:lnTo>
                  <a:lnTo>
                    <a:pt x="3366" y="10927"/>
                  </a:lnTo>
                  <a:cubicBezTo>
                    <a:pt x="3366" y="9021"/>
                    <a:pt x="3810" y="7496"/>
                    <a:pt x="4364" y="7496"/>
                  </a:cubicBezTo>
                  <a:cubicBezTo>
                    <a:pt x="4919" y="7496"/>
                    <a:pt x="5363" y="9021"/>
                    <a:pt x="5363" y="10927"/>
                  </a:cubicBezTo>
                  <a:lnTo>
                    <a:pt x="5363" y="21600"/>
                  </a:lnTo>
                  <a:lnTo>
                    <a:pt x="7656" y="21600"/>
                  </a:lnTo>
                  <a:lnTo>
                    <a:pt x="7656" y="10927"/>
                  </a:lnTo>
                  <a:cubicBezTo>
                    <a:pt x="7656" y="9021"/>
                    <a:pt x="8100" y="7496"/>
                    <a:pt x="8655" y="7496"/>
                  </a:cubicBezTo>
                  <a:cubicBezTo>
                    <a:pt x="9210" y="7496"/>
                    <a:pt x="9653" y="9021"/>
                    <a:pt x="9653" y="10927"/>
                  </a:cubicBezTo>
                  <a:lnTo>
                    <a:pt x="9653" y="21600"/>
                  </a:lnTo>
                  <a:lnTo>
                    <a:pt x="11947" y="21600"/>
                  </a:lnTo>
                  <a:lnTo>
                    <a:pt x="11947" y="10927"/>
                  </a:lnTo>
                  <a:cubicBezTo>
                    <a:pt x="11947" y="9021"/>
                    <a:pt x="12390" y="7496"/>
                    <a:pt x="12945" y="7496"/>
                  </a:cubicBezTo>
                  <a:cubicBezTo>
                    <a:pt x="13500" y="7496"/>
                    <a:pt x="13944" y="9021"/>
                    <a:pt x="13944" y="10927"/>
                  </a:cubicBezTo>
                  <a:lnTo>
                    <a:pt x="13944" y="21600"/>
                  </a:lnTo>
                  <a:lnTo>
                    <a:pt x="16237" y="21600"/>
                  </a:lnTo>
                  <a:lnTo>
                    <a:pt x="16237" y="10927"/>
                  </a:lnTo>
                  <a:cubicBezTo>
                    <a:pt x="16237" y="9021"/>
                    <a:pt x="16681" y="7496"/>
                    <a:pt x="17236" y="7496"/>
                  </a:cubicBezTo>
                  <a:cubicBezTo>
                    <a:pt x="17790" y="7496"/>
                    <a:pt x="18234" y="9021"/>
                    <a:pt x="18234" y="10927"/>
                  </a:cubicBezTo>
                  <a:lnTo>
                    <a:pt x="18234" y="21600"/>
                  </a:lnTo>
                  <a:lnTo>
                    <a:pt x="21008" y="21600"/>
                  </a:lnTo>
                  <a:lnTo>
                    <a:pt x="21008" y="6099"/>
                  </a:lnTo>
                  <a:cubicBezTo>
                    <a:pt x="21341" y="5591"/>
                    <a:pt x="21600" y="4447"/>
                    <a:pt x="21600" y="3176"/>
                  </a:cubicBezTo>
                  <a:cubicBezTo>
                    <a:pt x="21600" y="1398"/>
                    <a:pt x="21193" y="0"/>
                    <a:pt x="20675" y="0"/>
                  </a:cubicBezTo>
                  <a:lnTo>
                    <a:pt x="925" y="0"/>
                  </a:lnTo>
                  <a:cubicBezTo>
                    <a:pt x="407" y="0"/>
                    <a:pt x="0" y="1398"/>
                    <a:pt x="0" y="3176"/>
                  </a:cubicBezTo>
                  <a:cubicBezTo>
                    <a:pt x="0" y="4447"/>
                    <a:pt x="259" y="5591"/>
                    <a:pt x="592" y="5972"/>
                  </a:cubicBezTo>
                  <a:close/>
                  <a:moveTo>
                    <a:pt x="592" y="597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89">
                <a:solidFill>
                  <a:srgbClr val="000000"/>
                </a:solidFill>
              </a:endParaRPr>
            </a:p>
          </p:txBody>
        </p:sp>
        <p:sp>
          <p:nvSpPr>
            <p:cNvPr id="160" name="AutoShape 3"/>
            <p:cNvSpPr>
              <a:spLocks/>
            </p:cNvSpPr>
            <p:nvPr/>
          </p:nvSpPr>
          <p:spPr bwMode="auto">
            <a:xfrm>
              <a:off x="165100" y="1054100"/>
              <a:ext cx="874713" cy="63500"/>
            </a:xfrm>
            <a:custGeom>
              <a:avLst/>
              <a:gdLst/>
              <a:ahLst/>
              <a:cxnLst/>
              <a:rect l="0" t="0" r="r" b="b"/>
              <a:pathLst>
                <a:path w="21600" h="21600">
                  <a:moveTo>
                    <a:pt x="533" y="20753"/>
                  </a:moveTo>
                  <a:lnTo>
                    <a:pt x="533" y="21600"/>
                  </a:lnTo>
                  <a:lnTo>
                    <a:pt x="21067" y="21600"/>
                  </a:lnTo>
                  <a:lnTo>
                    <a:pt x="21067" y="20753"/>
                  </a:lnTo>
                  <a:cubicBezTo>
                    <a:pt x="21381" y="19482"/>
                    <a:pt x="21600" y="15247"/>
                    <a:pt x="21600" y="10588"/>
                  </a:cubicBezTo>
                  <a:cubicBezTo>
                    <a:pt x="21600" y="4659"/>
                    <a:pt x="21255" y="0"/>
                    <a:pt x="20816" y="0"/>
                  </a:cubicBezTo>
                  <a:lnTo>
                    <a:pt x="784" y="0"/>
                  </a:lnTo>
                  <a:cubicBezTo>
                    <a:pt x="345" y="0"/>
                    <a:pt x="0" y="4659"/>
                    <a:pt x="0" y="10588"/>
                  </a:cubicBezTo>
                  <a:cubicBezTo>
                    <a:pt x="0" y="15247"/>
                    <a:pt x="219" y="19482"/>
                    <a:pt x="533" y="20753"/>
                  </a:cubicBezTo>
                  <a:close/>
                  <a:moveTo>
                    <a:pt x="533" y="20753"/>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89">
                <a:solidFill>
                  <a:srgbClr val="000000"/>
                </a:solidFill>
              </a:endParaRPr>
            </a:p>
          </p:txBody>
        </p:sp>
      </p:grpSp>
      <p:sp>
        <p:nvSpPr>
          <p:cNvPr id="2" name="Title 1"/>
          <p:cNvSpPr>
            <a:spLocks noGrp="1"/>
          </p:cNvSpPr>
          <p:nvPr>
            <p:ph type="title"/>
          </p:nvPr>
        </p:nvSpPr>
        <p:spPr>
          <a:xfrm>
            <a:off x="507999" y="525261"/>
            <a:ext cx="9140968" cy="462477"/>
          </a:xfrm>
        </p:spPr>
        <p:txBody>
          <a:bodyPr/>
          <a:lstStyle/>
          <a:p>
            <a:r>
              <a:rPr lang="en-US" dirty="0"/>
              <a:t>Trust Crisis Deepens Amongst Low Income Households And Hits High Net Worth For First Time</a:t>
            </a:r>
          </a:p>
        </p:txBody>
      </p:sp>
      <p:sp>
        <p:nvSpPr>
          <p:cNvPr id="3" name="Footer Placeholder 2"/>
          <p:cNvSpPr>
            <a:spLocks noGrp="1"/>
          </p:cNvSpPr>
          <p:nvPr>
            <p:ph type="ftr" sz="quarter" idx="10"/>
          </p:nvPr>
        </p:nvSpPr>
        <p:spPr>
          <a:xfrm>
            <a:off x="507999" y="6087227"/>
            <a:ext cx="10177722" cy="472624"/>
          </a:xfrm>
        </p:spPr>
        <p:txBody>
          <a:bodyPr/>
          <a:lstStyle/>
          <a:p>
            <a:r>
              <a:rPr lang="en-US" dirty="0"/>
              <a:t>Source: 2016 Edelman Trust Barometer UK Supplement Q11-14 Below is a list of institutions. For each one, please indicate how much you trust that institution to do what is right using a nine-point scale, where one means that you “do not trust them at all” and nine means that you “trust them a great deal.” (Top 4 Box, Trust) Low income households (n250), General population (n1000), High net worth (n100) // 2017 Edelman Trust Barometer UK Supplement Q1. Below is a list of institutions. For each one, please indicate how much you trust that institution to do what is right using a nine-point scale, where one means that you “do not trust them at all” and nine means that you “trust them a great deal.” (Top 4 Box, Trust) Low income households (n485), General population (n1,150), High net worth (n116) </a:t>
            </a:r>
          </a:p>
        </p:txBody>
      </p:sp>
      <p:sp>
        <p:nvSpPr>
          <p:cNvPr id="4" name="Slide Number Placeholder 3"/>
          <p:cNvSpPr>
            <a:spLocks noGrp="1"/>
          </p:cNvSpPr>
          <p:nvPr>
            <p:ph type="sldNum" sz="quarter" idx="11"/>
          </p:nvPr>
        </p:nvSpPr>
        <p:spPr/>
        <p:txBody>
          <a:bodyPr/>
          <a:lstStyle/>
          <a:p>
            <a:fld id="{BCC4CEDB-9067-4CC6-8430-AA5729AC2E63}" type="slidenum">
              <a:rPr lang="en-US" smtClean="0"/>
              <a:pPr/>
              <a:t>10</a:t>
            </a:fld>
            <a:endParaRPr lang="en-US" dirty="0"/>
          </a:p>
        </p:txBody>
      </p:sp>
      <p:sp>
        <p:nvSpPr>
          <p:cNvPr id="5" name="Text Placeholder 4"/>
          <p:cNvSpPr>
            <a:spLocks noGrp="1"/>
          </p:cNvSpPr>
          <p:nvPr>
            <p:ph type="body" sz="quarter" idx="12"/>
          </p:nvPr>
        </p:nvSpPr>
        <p:spPr>
          <a:xfrm>
            <a:off x="477819" y="1483954"/>
            <a:ext cx="11168534" cy="531055"/>
          </a:xfrm>
        </p:spPr>
        <p:txBody>
          <a:bodyPr/>
          <a:lstStyle/>
          <a:p>
            <a:r>
              <a:rPr lang="en-US" dirty="0"/>
              <a:t>Percent trust in the four institutions of government, business, media and NGOs</a:t>
            </a:r>
          </a:p>
        </p:txBody>
      </p:sp>
      <p:grpSp>
        <p:nvGrpSpPr>
          <p:cNvPr id="12" name="Group 11"/>
          <p:cNvGrpSpPr/>
          <p:nvPr/>
        </p:nvGrpSpPr>
        <p:grpSpPr>
          <a:xfrm>
            <a:off x="10094882" y="671982"/>
            <a:ext cx="2091070" cy="1033574"/>
            <a:chOff x="10100930" y="940481"/>
            <a:chExt cx="2091070" cy="1033574"/>
          </a:xfrm>
        </p:grpSpPr>
        <p:sp>
          <p:nvSpPr>
            <p:cNvPr id="69" name="Rectangle 68"/>
            <p:cNvSpPr/>
            <p:nvPr/>
          </p:nvSpPr>
          <p:spPr>
            <a:xfrm>
              <a:off x="10100930" y="940481"/>
              <a:ext cx="2091070" cy="1033574"/>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7" name="Group 6"/>
            <p:cNvGrpSpPr/>
            <p:nvPr/>
          </p:nvGrpSpPr>
          <p:grpSpPr>
            <a:xfrm>
              <a:off x="10239707" y="1064841"/>
              <a:ext cx="1946245" cy="820734"/>
              <a:chOff x="10016455" y="1488506"/>
              <a:chExt cx="1946245" cy="820734"/>
            </a:xfrm>
          </p:grpSpPr>
          <p:sp>
            <p:nvSpPr>
              <p:cNvPr id="129" name="Content Placeholder 20"/>
              <p:cNvSpPr txBox="1">
                <a:spLocks/>
              </p:cNvSpPr>
              <p:nvPr/>
            </p:nvSpPr>
            <p:spPr>
              <a:xfrm>
                <a:off x="10298673" y="1512307"/>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Low Income Households</a:t>
                </a:r>
              </a:p>
            </p:txBody>
          </p:sp>
          <p:sp>
            <p:nvSpPr>
              <p:cNvPr id="6" name="TextBox 5"/>
              <p:cNvSpPr txBox="1"/>
              <p:nvPr/>
            </p:nvSpPr>
            <p:spPr>
              <a:xfrm>
                <a:off x="10016455" y="1488506"/>
                <a:ext cx="192947" cy="197681"/>
              </a:xfrm>
              <a:prstGeom prst="rect">
                <a:avLst/>
              </a:prstGeom>
              <a:solidFill>
                <a:srgbClr val="0078FF"/>
              </a:solidFill>
            </p:spPr>
            <p:txBody>
              <a:bodyPr wrap="square" lIns="0" tIns="0" rIns="0" bIns="0" rtlCol="0">
                <a:noAutofit/>
              </a:bodyPr>
              <a:lstStyle/>
              <a:p>
                <a:endParaRPr lang="en-GB" sz="1400" dirty="0">
                  <a:latin typeface="Helvetica Neue"/>
                </a:endParaRPr>
              </a:p>
            </p:txBody>
          </p:sp>
          <p:sp>
            <p:nvSpPr>
              <p:cNvPr id="87" name="Content Placeholder 20"/>
              <p:cNvSpPr txBox="1">
                <a:spLocks/>
              </p:cNvSpPr>
              <p:nvPr/>
            </p:nvSpPr>
            <p:spPr>
              <a:xfrm>
                <a:off x="10298673" y="182672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General Population</a:t>
                </a:r>
              </a:p>
            </p:txBody>
          </p:sp>
          <p:sp>
            <p:nvSpPr>
              <p:cNvPr id="96" name="TextBox 95"/>
              <p:cNvSpPr txBox="1"/>
              <p:nvPr/>
            </p:nvSpPr>
            <p:spPr>
              <a:xfrm>
                <a:off x="10016455" y="1802919"/>
                <a:ext cx="192947" cy="197681"/>
              </a:xfrm>
              <a:prstGeom prst="rect">
                <a:avLst/>
              </a:prstGeom>
              <a:solidFill>
                <a:schemeClr val="tx2"/>
              </a:solidFill>
            </p:spPr>
            <p:txBody>
              <a:bodyPr wrap="square" lIns="0" tIns="0" rIns="0" bIns="0" rtlCol="0">
                <a:noAutofit/>
              </a:bodyPr>
              <a:lstStyle/>
              <a:p>
                <a:endParaRPr lang="en-GB" sz="1400" dirty="0">
                  <a:latin typeface="Helvetica Neue"/>
                </a:endParaRPr>
              </a:p>
            </p:txBody>
          </p:sp>
          <p:sp>
            <p:nvSpPr>
              <p:cNvPr id="98" name="Content Placeholder 20"/>
              <p:cNvSpPr txBox="1">
                <a:spLocks/>
              </p:cNvSpPr>
              <p:nvPr/>
            </p:nvSpPr>
            <p:spPr>
              <a:xfrm>
                <a:off x="10298673" y="213536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High Net Worth</a:t>
                </a:r>
              </a:p>
            </p:txBody>
          </p:sp>
          <p:sp>
            <p:nvSpPr>
              <p:cNvPr id="99" name="TextBox 98"/>
              <p:cNvSpPr txBox="1"/>
              <p:nvPr/>
            </p:nvSpPr>
            <p:spPr>
              <a:xfrm>
                <a:off x="10016455" y="2111559"/>
                <a:ext cx="192947" cy="197681"/>
              </a:xfrm>
              <a:prstGeom prst="rect">
                <a:avLst/>
              </a:prstGeom>
              <a:solidFill>
                <a:schemeClr val="accent5"/>
              </a:solidFill>
            </p:spPr>
            <p:txBody>
              <a:bodyPr wrap="square" lIns="0" tIns="0" rIns="0" bIns="0" rtlCol="0">
                <a:noAutofit/>
              </a:bodyPr>
              <a:lstStyle/>
              <a:p>
                <a:endParaRPr lang="en-GB" sz="1400" dirty="0">
                  <a:latin typeface="Helvetica Neue"/>
                </a:endParaRPr>
              </a:p>
            </p:txBody>
          </p:sp>
        </p:grpSp>
      </p:grpSp>
      <p:sp>
        <p:nvSpPr>
          <p:cNvPr id="41" name="Round Same Side Corner Rectangle 40"/>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42" name="Picture 41"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aphicFrame>
        <p:nvGraphicFramePr>
          <p:cNvPr id="43" name="Chart 42"/>
          <p:cNvGraphicFramePr/>
          <p:nvPr>
            <p:extLst/>
          </p:nvPr>
        </p:nvGraphicFramePr>
        <p:xfrm>
          <a:off x="6198856" y="2725939"/>
          <a:ext cx="5447497" cy="2741749"/>
        </p:xfrm>
        <a:graphic>
          <a:graphicData uri="http://schemas.openxmlformats.org/drawingml/2006/chart">
            <c:chart xmlns:c="http://schemas.openxmlformats.org/drawingml/2006/chart" xmlns:r="http://schemas.openxmlformats.org/officeDocument/2006/relationships" r:id="rId5"/>
          </a:graphicData>
        </a:graphic>
      </p:graphicFrame>
      <p:sp>
        <p:nvSpPr>
          <p:cNvPr id="44" name="TextBox 43"/>
          <p:cNvSpPr txBox="1"/>
          <p:nvPr/>
        </p:nvSpPr>
        <p:spPr>
          <a:xfrm>
            <a:off x="6476335" y="5144344"/>
            <a:ext cx="938717" cy="201313"/>
          </a:xfrm>
          <a:prstGeom prst="rect">
            <a:avLst/>
          </a:prstGeom>
          <a:noFill/>
        </p:spPr>
        <p:txBody>
          <a:bodyPr wrap="none" lIns="0" tIns="0" rIns="0" bIns="0" rtlCol="0">
            <a:noAutofit/>
          </a:bodyPr>
          <a:lstStyle/>
          <a:p>
            <a:pPr algn="ctr"/>
            <a:r>
              <a:rPr lang="en-US" sz="1300" b="1" dirty="0"/>
              <a:t>NGOs</a:t>
            </a:r>
          </a:p>
        </p:txBody>
      </p:sp>
      <p:sp>
        <p:nvSpPr>
          <p:cNvPr id="45" name="TextBox 44"/>
          <p:cNvSpPr txBox="1"/>
          <p:nvPr/>
        </p:nvSpPr>
        <p:spPr>
          <a:xfrm>
            <a:off x="7906474" y="5123850"/>
            <a:ext cx="938717" cy="201313"/>
          </a:xfrm>
          <a:prstGeom prst="rect">
            <a:avLst/>
          </a:prstGeom>
          <a:noFill/>
        </p:spPr>
        <p:txBody>
          <a:bodyPr wrap="none" lIns="0" tIns="0" rIns="0" bIns="0" rtlCol="0">
            <a:noAutofit/>
          </a:bodyPr>
          <a:lstStyle/>
          <a:p>
            <a:pPr algn="ctr"/>
            <a:r>
              <a:rPr lang="en-US" sz="1300" b="1" dirty="0"/>
              <a:t>Business</a:t>
            </a:r>
          </a:p>
        </p:txBody>
      </p:sp>
      <p:sp>
        <p:nvSpPr>
          <p:cNvPr id="46" name="TextBox 45"/>
          <p:cNvSpPr txBox="1"/>
          <p:nvPr/>
        </p:nvSpPr>
        <p:spPr>
          <a:xfrm>
            <a:off x="9242191" y="5100191"/>
            <a:ext cx="938717" cy="201313"/>
          </a:xfrm>
          <a:prstGeom prst="rect">
            <a:avLst/>
          </a:prstGeom>
          <a:noFill/>
        </p:spPr>
        <p:txBody>
          <a:bodyPr wrap="none" lIns="0" tIns="0" rIns="0" bIns="0" rtlCol="0">
            <a:noAutofit/>
          </a:bodyPr>
          <a:lstStyle/>
          <a:p>
            <a:pPr algn="ctr"/>
            <a:r>
              <a:rPr lang="en-US" sz="1300" b="1" dirty="0"/>
              <a:t>Media</a:t>
            </a:r>
          </a:p>
        </p:txBody>
      </p:sp>
      <p:sp>
        <p:nvSpPr>
          <p:cNvPr id="47" name="TextBox 46"/>
          <p:cNvSpPr txBox="1"/>
          <p:nvPr/>
        </p:nvSpPr>
        <p:spPr>
          <a:xfrm>
            <a:off x="10588801" y="5094922"/>
            <a:ext cx="938717" cy="201313"/>
          </a:xfrm>
          <a:prstGeom prst="rect">
            <a:avLst/>
          </a:prstGeom>
          <a:noFill/>
        </p:spPr>
        <p:txBody>
          <a:bodyPr wrap="none" lIns="0" tIns="0" rIns="0" bIns="0" rtlCol="0">
            <a:noAutofit/>
          </a:bodyPr>
          <a:lstStyle/>
          <a:p>
            <a:pPr algn="ctr"/>
            <a:r>
              <a:rPr lang="en-US" sz="1300" b="1" dirty="0"/>
              <a:t>Government</a:t>
            </a:r>
          </a:p>
        </p:txBody>
      </p:sp>
      <p:sp>
        <p:nvSpPr>
          <p:cNvPr id="48" name="AutoShape 1"/>
          <p:cNvSpPr>
            <a:spLocks/>
          </p:cNvSpPr>
          <p:nvPr/>
        </p:nvSpPr>
        <p:spPr bwMode="auto">
          <a:xfrm>
            <a:off x="7748383" y="5119354"/>
            <a:ext cx="209854" cy="176881"/>
          </a:xfrm>
          <a:custGeom>
            <a:avLst/>
            <a:gdLst/>
            <a:ahLst/>
            <a:cxnLst/>
            <a:rect l="0" t="0" r="r" b="b"/>
            <a:pathLst>
              <a:path w="21600" h="21600">
                <a:moveTo>
                  <a:pt x="19455" y="20490"/>
                </a:moveTo>
                <a:lnTo>
                  <a:pt x="19455" y="8453"/>
                </a:lnTo>
                <a:cubicBezTo>
                  <a:pt x="19455" y="8176"/>
                  <a:pt x="19233" y="7974"/>
                  <a:pt x="18986" y="7974"/>
                </a:cubicBezTo>
                <a:lnTo>
                  <a:pt x="15140" y="7974"/>
                </a:lnTo>
                <a:lnTo>
                  <a:pt x="15140" y="656"/>
                </a:lnTo>
                <a:cubicBezTo>
                  <a:pt x="15140" y="303"/>
                  <a:pt x="14844" y="0"/>
                  <a:pt x="14499" y="0"/>
                </a:cubicBezTo>
                <a:lnTo>
                  <a:pt x="7940" y="0"/>
                </a:lnTo>
                <a:cubicBezTo>
                  <a:pt x="7595" y="0"/>
                  <a:pt x="7299" y="303"/>
                  <a:pt x="7299" y="656"/>
                </a:cubicBezTo>
                <a:lnTo>
                  <a:pt x="7299" y="2725"/>
                </a:lnTo>
                <a:lnTo>
                  <a:pt x="2860" y="2725"/>
                </a:lnTo>
                <a:cubicBezTo>
                  <a:pt x="2466" y="2725"/>
                  <a:pt x="2170" y="3053"/>
                  <a:pt x="2170" y="3432"/>
                </a:cubicBezTo>
                <a:lnTo>
                  <a:pt x="2170" y="20515"/>
                </a:lnTo>
                <a:lnTo>
                  <a:pt x="0" y="20515"/>
                </a:lnTo>
                <a:lnTo>
                  <a:pt x="0" y="21600"/>
                </a:lnTo>
                <a:lnTo>
                  <a:pt x="21600" y="21600"/>
                </a:lnTo>
                <a:lnTo>
                  <a:pt x="21600" y="20515"/>
                </a:lnTo>
                <a:lnTo>
                  <a:pt x="19455" y="20515"/>
                </a:lnTo>
                <a:close/>
                <a:moveTo>
                  <a:pt x="17038" y="9034"/>
                </a:moveTo>
                <a:lnTo>
                  <a:pt x="18666" y="9034"/>
                </a:lnTo>
                <a:lnTo>
                  <a:pt x="18666" y="10699"/>
                </a:lnTo>
                <a:lnTo>
                  <a:pt x="17038" y="10699"/>
                </a:lnTo>
                <a:lnTo>
                  <a:pt x="17038" y="9034"/>
                </a:lnTo>
                <a:close/>
                <a:moveTo>
                  <a:pt x="17038" y="11279"/>
                </a:moveTo>
                <a:lnTo>
                  <a:pt x="18666" y="11279"/>
                </a:lnTo>
                <a:lnTo>
                  <a:pt x="18666" y="12945"/>
                </a:lnTo>
                <a:lnTo>
                  <a:pt x="17038" y="12945"/>
                </a:lnTo>
                <a:lnTo>
                  <a:pt x="17038" y="11279"/>
                </a:lnTo>
                <a:close/>
                <a:moveTo>
                  <a:pt x="17038" y="13475"/>
                </a:moveTo>
                <a:lnTo>
                  <a:pt x="18666" y="13475"/>
                </a:lnTo>
                <a:lnTo>
                  <a:pt x="18666" y="15140"/>
                </a:lnTo>
                <a:lnTo>
                  <a:pt x="17038" y="15140"/>
                </a:lnTo>
                <a:lnTo>
                  <a:pt x="17038" y="13475"/>
                </a:lnTo>
                <a:close/>
                <a:moveTo>
                  <a:pt x="14326" y="9034"/>
                </a:moveTo>
                <a:lnTo>
                  <a:pt x="15953" y="9034"/>
                </a:lnTo>
                <a:lnTo>
                  <a:pt x="15953" y="10699"/>
                </a:lnTo>
                <a:lnTo>
                  <a:pt x="14326" y="10699"/>
                </a:lnTo>
                <a:lnTo>
                  <a:pt x="14326" y="9034"/>
                </a:lnTo>
                <a:close/>
                <a:moveTo>
                  <a:pt x="14326" y="11279"/>
                </a:moveTo>
                <a:lnTo>
                  <a:pt x="15953" y="11279"/>
                </a:lnTo>
                <a:lnTo>
                  <a:pt x="15953" y="12945"/>
                </a:lnTo>
                <a:lnTo>
                  <a:pt x="14326" y="12945"/>
                </a:lnTo>
                <a:lnTo>
                  <a:pt x="14326" y="11279"/>
                </a:lnTo>
                <a:close/>
                <a:moveTo>
                  <a:pt x="14326" y="13475"/>
                </a:moveTo>
                <a:lnTo>
                  <a:pt x="15953" y="13475"/>
                </a:lnTo>
                <a:lnTo>
                  <a:pt x="15953" y="15140"/>
                </a:lnTo>
                <a:lnTo>
                  <a:pt x="14326" y="15140"/>
                </a:lnTo>
                <a:lnTo>
                  <a:pt x="14326" y="13475"/>
                </a:lnTo>
                <a:close/>
                <a:moveTo>
                  <a:pt x="16225" y="16780"/>
                </a:moveTo>
                <a:lnTo>
                  <a:pt x="16225" y="20490"/>
                </a:lnTo>
                <a:lnTo>
                  <a:pt x="14055" y="20490"/>
                </a:lnTo>
                <a:lnTo>
                  <a:pt x="14055" y="16780"/>
                </a:lnTo>
                <a:lnTo>
                  <a:pt x="16225" y="16780"/>
                </a:lnTo>
                <a:close/>
                <a:moveTo>
                  <a:pt x="9740" y="6031"/>
                </a:moveTo>
                <a:lnTo>
                  <a:pt x="9740" y="7696"/>
                </a:lnTo>
                <a:lnTo>
                  <a:pt x="8384" y="7696"/>
                </a:lnTo>
                <a:lnTo>
                  <a:pt x="8384" y="6031"/>
                </a:lnTo>
                <a:lnTo>
                  <a:pt x="9740" y="6031"/>
                </a:lnTo>
                <a:close/>
                <a:moveTo>
                  <a:pt x="8408" y="5476"/>
                </a:moveTo>
                <a:lnTo>
                  <a:pt x="8408" y="4088"/>
                </a:lnTo>
                <a:lnTo>
                  <a:pt x="9764" y="4088"/>
                </a:lnTo>
                <a:lnTo>
                  <a:pt x="9764" y="5476"/>
                </a:lnTo>
                <a:lnTo>
                  <a:pt x="8408" y="5476"/>
                </a:lnTo>
                <a:close/>
                <a:moveTo>
                  <a:pt x="9740" y="8226"/>
                </a:moveTo>
                <a:lnTo>
                  <a:pt x="9740" y="9892"/>
                </a:lnTo>
                <a:lnTo>
                  <a:pt x="8384" y="9892"/>
                </a:lnTo>
                <a:lnTo>
                  <a:pt x="8384" y="8226"/>
                </a:lnTo>
                <a:lnTo>
                  <a:pt x="9740" y="8226"/>
                </a:lnTo>
                <a:close/>
                <a:moveTo>
                  <a:pt x="9740" y="10447"/>
                </a:moveTo>
                <a:lnTo>
                  <a:pt x="9740" y="12112"/>
                </a:lnTo>
                <a:lnTo>
                  <a:pt x="8384" y="12112"/>
                </a:lnTo>
                <a:lnTo>
                  <a:pt x="8384" y="10447"/>
                </a:lnTo>
                <a:lnTo>
                  <a:pt x="9740" y="10447"/>
                </a:lnTo>
                <a:close/>
                <a:moveTo>
                  <a:pt x="9740" y="12642"/>
                </a:moveTo>
                <a:lnTo>
                  <a:pt x="9740" y="14030"/>
                </a:lnTo>
                <a:lnTo>
                  <a:pt x="8384" y="14030"/>
                </a:lnTo>
                <a:lnTo>
                  <a:pt x="8384" y="12642"/>
                </a:lnTo>
                <a:lnTo>
                  <a:pt x="9740" y="12642"/>
                </a:lnTo>
                <a:close/>
                <a:moveTo>
                  <a:pt x="9740" y="14585"/>
                </a:moveTo>
                <a:lnTo>
                  <a:pt x="9740" y="16250"/>
                </a:lnTo>
                <a:lnTo>
                  <a:pt x="8384" y="16250"/>
                </a:lnTo>
                <a:lnTo>
                  <a:pt x="8384" y="14585"/>
                </a:lnTo>
                <a:lnTo>
                  <a:pt x="9740" y="14585"/>
                </a:lnTo>
                <a:close/>
                <a:moveTo>
                  <a:pt x="11638" y="9034"/>
                </a:moveTo>
                <a:lnTo>
                  <a:pt x="13266" y="9034"/>
                </a:lnTo>
                <a:lnTo>
                  <a:pt x="13266" y="10699"/>
                </a:lnTo>
                <a:lnTo>
                  <a:pt x="11638" y="10699"/>
                </a:lnTo>
                <a:lnTo>
                  <a:pt x="11638" y="9034"/>
                </a:lnTo>
                <a:close/>
                <a:moveTo>
                  <a:pt x="11638" y="11279"/>
                </a:moveTo>
                <a:lnTo>
                  <a:pt x="13266" y="11279"/>
                </a:lnTo>
                <a:lnTo>
                  <a:pt x="13266" y="12945"/>
                </a:lnTo>
                <a:lnTo>
                  <a:pt x="11638" y="12945"/>
                </a:lnTo>
                <a:lnTo>
                  <a:pt x="11638" y="11279"/>
                </a:lnTo>
                <a:close/>
                <a:moveTo>
                  <a:pt x="11638" y="13475"/>
                </a:moveTo>
                <a:lnTo>
                  <a:pt x="13266" y="13475"/>
                </a:lnTo>
                <a:lnTo>
                  <a:pt x="13266" y="15140"/>
                </a:lnTo>
                <a:lnTo>
                  <a:pt x="11638" y="15140"/>
                </a:lnTo>
                <a:lnTo>
                  <a:pt x="11638" y="13475"/>
                </a:lnTo>
                <a:close/>
                <a:moveTo>
                  <a:pt x="5795" y="4088"/>
                </a:moveTo>
                <a:lnTo>
                  <a:pt x="7151" y="4088"/>
                </a:lnTo>
                <a:lnTo>
                  <a:pt x="7151" y="5476"/>
                </a:lnTo>
                <a:lnTo>
                  <a:pt x="5795" y="5476"/>
                </a:lnTo>
                <a:lnTo>
                  <a:pt x="5795" y="4088"/>
                </a:lnTo>
                <a:close/>
                <a:moveTo>
                  <a:pt x="5795" y="6031"/>
                </a:moveTo>
                <a:lnTo>
                  <a:pt x="7151" y="6031"/>
                </a:lnTo>
                <a:lnTo>
                  <a:pt x="7151" y="7696"/>
                </a:lnTo>
                <a:lnTo>
                  <a:pt x="5795" y="7696"/>
                </a:lnTo>
                <a:lnTo>
                  <a:pt x="5795" y="6031"/>
                </a:lnTo>
                <a:close/>
                <a:moveTo>
                  <a:pt x="5795" y="8226"/>
                </a:moveTo>
                <a:lnTo>
                  <a:pt x="7151" y="8226"/>
                </a:lnTo>
                <a:lnTo>
                  <a:pt x="7151" y="9892"/>
                </a:lnTo>
                <a:lnTo>
                  <a:pt x="5795" y="9892"/>
                </a:lnTo>
                <a:lnTo>
                  <a:pt x="5795" y="8226"/>
                </a:lnTo>
                <a:close/>
                <a:moveTo>
                  <a:pt x="5795" y="10447"/>
                </a:moveTo>
                <a:lnTo>
                  <a:pt x="7151" y="10447"/>
                </a:lnTo>
                <a:lnTo>
                  <a:pt x="7151" y="12112"/>
                </a:lnTo>
                <a:lnTo>
                  <a:pt x="5795" y="12112"/>
                </a:lnTo>
                <a:lnTo>
                  <a:pt x="5795" y="10447"/>
                </a:lnTo>
                <a:close/>
                <a:moveTo>
                  <a:pt x="5795" y="12642"/>
                </a:moveTo>
                <a:lnTo>
                  <a:pt x="7151" y="12642"/>
                </a:lnTo>
                <a:lnTo>
                  <a:pt x="7151" y="14030"/>
                </a:lnTo>
                <a:lnTo>
                  <a:pt x="5795" y="14030"/>
                </a:lnTo>
                <a:lnTo>
                  <a:pt x="5795" y="12642"/>
                </a:lnTo>
                <a:close/>
                <a:moveTo>
                  <a:pt x="5795" y="14585"/>
                </a:moveTo>
                <a:lnTo>
                  <a:pt x="7151" y="14585"/>
                </a:lnTo>
                <a:lnTo>
                  <a:pt x="7151" y="16250"/>
                </a:lnTo>
                <a:lnTo>
                  <a:pt x="5795" y="16250"/>
                </a:lnTo>
                <a:lnTo>
                  <a:pt x="5795" y="14585"/>
                </a:lnTo>
                <a:close/>
                <a:moveTo>
                  <a:pt x="3279" y="4088"/>
                </a:moveTo>
                <a:lnTo>
                  <a:pt x="4636" y="4088"/>
                </a:lnTo>
                <a:lnTo>
                  <a:pt x="4636" y="5476"/>
                </a:lnTo>
                <a:lnTo>
                  <a:pt x="3279" y="5476"/>
                </a:lnTo>
                <a:lnTo>
                  <a:pt x="3279" y="4088"/>
                </a:lnTo>
                <a:close/>
                <a:moveTo>
                  <a:pt x="3279" y="6031"/>
                </a:moveTo>
                <a:lnTo>
                  <a:pt x="4636" y="6031"/>
                </a:lnTo>
                <a:lnTo>
                  <a:pt x="4636" y="7696"/>
                </a:lnTo>
                <a:lnTo>
                  <a:pt x="3279" y="7696"/>
                </a:lnTo>
                <a:lnTo>
                  <a:pt x="3279" y="6031"/>
                </a:lnTo>
                <a:close/>
                <a:moveTo>
                  <a:pt x="3279" y="8226"/>
                </a:moveTo>
                <a:lnTo>
                  <a:pt x="4636" y="8226"/>
                </a:lnTo>
                <a:lnTo>
                  <a:pt x="4636" y="9892"/>
                </a:lnTo>
                <a:lnTo>
                  <a:pt x="3279" y="9892"/>
                </a:lnTo>
                <a:lnTo>
                  <a:pt x="3279" y="8226"/>
                </a:lnTo>
                <a:close/>
                <a:moveTo>
                  <a:pt x="3279" y="10447"/>
                </a:moveTo>
                <a:lnTo>
                  <a:pt x="4636" y="10447"/>
                </a:lnTo>
                <a:lnTo>
                  <a:pt x="4636" y="12112"/>
                </a:lnTo>
                <a:lnTo>
                  <a:pt x="3279" y="12112"/>
                </a:lnTo>
                <a:lnTo>
                  <a:pt x="3279" y="10447"/>
                </a:lnTo>
                <a:close/>
                <a:moveTo>
                  <a:pt x="3279" y="12642"/>
                </a:moveTo>
                <a:lnTo>
                  <a:pt x="4636" y="12642"/>
                </a:lnTo>
                <a:lnTo>
                  <a:pt x="4636" y="14030"/>
                </a:lnTo>
                <a:lnTo>
                  <a:pt x="3279" y="14030"/>
                </a:lnTo>
                <a:lnTo>
                  <a:pt x="3279" y="12642"/>
                </a:lnTo>
                <a:close/>
                <a:moveTo>
                  <a:pt x="3279" y="14585"/>
                </a:moveTo>
                <a:lnTo>
                  <a:pt x="4636" y="14585"/>
                </a:lnTo>
                <a:lnTo>
                  <a:pt x="4636" y="16250"/>
                </a:lnTo>
                <a:lnTo>
                  <a:pt x="3279" y="16250"/>
                </a:lnTo>
                <a:lnTo>
                  <a:pt x="3279" y="14585"/>
                </a:lnTo>
                <a:close/>
                <a:moveTo>
                  <a:pt x="3279" y="14585"/>
                </a:moveTo>
              </a:path>
            </a:pathLst>
          </a:custGeom>
          <a:solidFill>
            <a:schemeClr val="tx1"/>
          </a:solidFill>
          <a:ln>
            <a:noFill/>
          </a:ln>
        </p:spPr>
        <p:txBody>
          <a:bodyPr lIns="0" tIns="0" rIns="0" bIns="0"/>
          <a:lstStyle/>
          <a:p>
            <a:endParaRPr lang="en-US" sz="2489">
              <a:solidFill>
                <a:srgbClr val="000000"/>
              </a:solidFill>
            </a:endParaRPr>
          </a:p>
        </p:txBody>
      </p:sp>
      <p:grpSp>
        <p:nvGrpSpPr>
          <p:cNvPr id="49" name="Group 48"/>
          <p:cNvGrpSpPr>
            <a:grpSpLocks noChangeAspect="1"/>
          </p:cNvGrpSpPr>
          <p:nvPr/>
        </p:nvGrpSpPr>
        <p:grpSpPr>
          <a:xfrm>
            <a:off x="9270480" y="5053898"/>
            <a:ext cx="130278" cy="218678"/>
            <a:chOff x="3818354" y="2115205"/>
            <a:chExt cx="321043" cy="538895"/>
          </a:xfrm>
          <a:solidFill>
            <a:schemeClr val="tx1"/>
          </a:solidFill>
        </p:grpSpPr>
        <p:sp>
          <p:nvSpPr>
            <p:cNvPr id="50" name="Freeform 5"/>
            <p:cNvSpPr>
              <a:spLocks/>
            </p:cNvSpPr>
            <p:nvPr/>
          </p:nvSpPr>
          <p:spPr bwMode="auto">
            <a:xfrm>
              <a:off x="4010407" y="2275727"/>
              <a:ext cx="67362" cy="48730"/>
            </a:xfrm>
            <a:custGeom>
              <a:avLst/>
              <a:gdLst>
                <a:gd name="T0" fmla="*/ 64 w 420"/>
                <a:gd name="T1" fmla="*/ 298 h 298"/>
                <a:gd name="T2" fmla="*/ 420 w 420"/>
                <a:gd name="T3" fmla="*/ 103 h 298"/>
                <a:gd name="T4" fmla="*/ 363 w 420"/>
                <a:gd name="T5" fmla="*/ 0 h 298"/>
                <a:gd name="T6" fmla="*/ 0 w 420"/>
                <a:gd name="T7" fmla="*/ 199 h 298"/>
                <a:gd name="T8" fmla="*/ 0 w 420"/>
                <a:gd name="T9" fmla="*/ 199 h 298"/>
                <a:gd name="T10" fmla="*/ 10 w 420"/>
                <a:gd name="T11" fmla="*/ 210 h 298"/>
                <a:gd name="T12" fmla="*/ 20 w 420"/>
                <a:gd name="T13" fmla="*/ 220 h 298"/>
                <a:gd name="T14" fmla="*/ 29 w 420"/>
                <a:gd name="T15" fmla="*/ 232 h 298"/>
                <a:gd name="T16" fmla="*/ 38 w 420"/>
                <a:gd name="T17" fmla="*/ 244 h 298"/>
                <a:gd name="T18" fmla="*/ 45 w 420"/>
                <a:gd name="T19" fmla="*/ 258 h 298"/>
                <a:gd name="T20" fmla="*/ 52 w 420"/>
                <a:gd name="T21" fmla="*/ 271 h 298"/>
                <a:gd name="T22" fmla="*/ 58 w 420"/>
                <a:gd name="T23" fmla="*/ 284 h 298"/>
                <a:gd name="T24" fmla="*/ 64 w 420"/>
                <a:gd name="T25" fmla="*/ 298 h 298"/>
                <a:gd name="T26" fmla="*/ 64 w 420"/>
                <a:gd name="T2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98">
                  <a:moveTo>
                    <a:pt x="64" y="298"/>
                  </a:moveTo>
                  <a:lnTo>
                    <a:pt x="420" y="103"/>
                  </a:lnTo>
                  <a:lnTo>
                    <a:pt x="363" y="0"/>
                  </a:lnTo>
                  <a:lnTo>
                    <a:pt x="0" y="199"/>
                  </a:lnTo>
                  <a:lnTo>
                    <a:pt x="0" y="199"/>
                  </a:lnTo>
                  <a:lnTo>
                    <a:pt x="10" y="210"/>
                  </a:lnTo>
                  <a:lnTo>
                    <a:pt x="20" y="220"/>
                  </a:lnTo>
                  <a:lnTo>
                    <a:pt x="29" y="232"/>
                  </a:lnTo>
                  <a:lnTo>
                    <a:pt x="38" y="244"/>
                  </a:lnTo>
                  <a:lnTo>
                    <a:pt x="45" y="258"/>
                  </a:lnTo>
                  <a:lnTo>
                    <a:pt x="52" y="271"/>
                  </a:lnTo>
                  <a:lnTo>
                    <a:pt x="58" y="284"/>
                  </a:lnTo>
                  <a:lnTo>
                    <a:pt x="64" y="298"/>
                  </a:lnTo>
                  <a:lnTo>
                    <a:pt x="64" y="298"/>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51" name="Freeform 6"/>
            <p:cNvSpPr>
              <a:spLocks/>
            </p:cNvSpPr>
            <p:nvPr/>
          </p:nvSpPr>
          <p:spPr bwMode="auto">
            <a:xfrm>
              <a:off x="3902915" y="2350255"/>
              <a:ext cx="31531" cy="32964"/>
            </a:xfrm>
            <a:custGeom>
              <a:avLst/>
              <a:gdLst>
                <a:gd name="T0" fmla="*/ 195 w 195"/>
                <a:gd name="T1" fmla="*/ 0 h 209"/>
                <a:gd name="T2" fmla="*/ 0 w 195"/>
                <a:gd name="T3" fmla="*/ 107 h 209"/>
                <a:gd name="T4" fmla="*/ 57 w 195"/>
                <a:gd name="T5" fmla="*/ 209 h 209"/>
                <a:gd name="T6" fmla="*/ 195 w 195"/>
                <a:gd name="T7" fmla="*/ 134 h 209"/>
                <a:gd name="T8" fmla="*/ 195 w 195"/>
                <a:gd name="T9" fmla="*/ 0 h 209"/>
              </a:gdLst>
              <a:ahLst/>
              <a:cxnLst>
                <a:cxn ang="0">
                  <a:pos x="T0" y="T1"/>
                </a:cxn>
                <a:cxn ang="0">
                  <a:pos x="T2" y="T3"/>
                </a:cxn>
                <a:cxn ang="0">
                  <a:pos x="T4" y="T5"/>
                </a:cxn>
                <a:cxn ang="0">
                  <a:pos x="T6" y="T7"/>
                </a:cxn>
                <a:cxn ang="0">
                  <a:pos x="T8" y="T9"/>
                </a:cxn>
              </a:cxnLst>
              <a:rect l="0" t="0" r="r" b="b"/>
              <a:pathLst>
                <a:path w="195" h="209">
                  <a:moveTo>
                    <a:pt x="195" y="0"/>
                  </a:moveTo>
                  <a:lnTo>
                    <a:pt x="0" y="107"/>
                  </a:lnTo>
                  <a:lnTo>
                    <a:pt x="57" y="209"/>
                  </a:lnTo>
                  <a:lnTo>
                    <a:pt x="195" y="134"/>
                  </a:lnTo>
                  <a:lnTo>
                    <a:pt x="195" y="0"/>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52" name="Freeform 7"/>
            <p:cNvSpPr>
              <a:spLocks/>
            </p:cNvSpPr>
            <p:nvPr/>
          </p:nvSpPr>
          <p:spPr bwMode="auto">
            <a:xfrm>
              <a:off x="3921546" y="2393252"/>
              <a:ext cx="12899" cy="22932"/>
            </a:xfrm>
            <a:custGeom>
              <a:avLst/>
              <a:gdLst>
                <a:gd name="T0" fmla="*/ 81 w 81"/>
                <a:gd name="T1" fmla="*/ 0 h 148"/>
                <a:gd name="T2" fmla="*/ 0 w 81"/>
                <a:gd name="T3" fmla="*/ 44 h 148"/>
                <a:gd name="T4" fmla="*/ 57 w 81"/>
                <a:gd name="T5" fmla="*/ 148 h 148"/>
                <a:gd name="T6" fmla="*/ 81 w 81"/>
                <a:gd name="T7" fmla="*/ 135 h 148"/>
                <a:gd name="T8" fmla="*/ 81 w 81"/>
                <a:gd name="T9" fmla="*/ 0 h 148"/>
              </a:gdLst>
              <a:ahLst/>
              <a:cxnLst>
                <a:cxn ang="0">
                  <a:pos x="T0" y="T1"/>
                </a:cxn>
                <a:cxn ang="0">
                  <a:pos x="T2" y="T3"/>
                </a:cxn>
                <a:cxn ang="0">
                  <a:pos x="T4" y="T5"/>
                </a:cxn>
                <a:cxn ang="0">
                  <a:pos x="T6" y="T7"/>
                </a:cxn>
                <a:cxn ang="0">
                  <a:pos x="T8" y="T9"/>
                </a:cxn>
              </a:cxnLst>
              <a:rect l="0" t="0" r="r" b="b"/>
              <a:pathLst>
                <a:path w="81" h="148">
                  <a:moveTo>
                    <a:pt x="81" y="0"/>
                  </a:moveTo>
                  <a:lnTo>
                    <a:pt x="0" y="44"/>
                  </a:lnTo>
                  <a:lnTo>
                    <a:pt x="57" y="148"/>
                  </a:lnTo>
                  <a:lnTo>
                    <a:pt x="81" y="135"/>
                  </a:lnTo>
                  <a:lnTo>
                    <a:pt x="81" y="0"/>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53" name="Freeform 8"/>
            <p:cNvSpPr>
              <a:spLocks/>
            </p:cNvSpPr>
            <p:nvPr/>
          </p:nvSpPr>
          <p:spPr bwMode="auto">
            <a:xfrm>
              <a:off x="3818354" y="2626869"/>
              <a:ext cx="321043" cy="27231"/>
            </a:xfrm>
            <a:custGeom>
              <a:avLst/>
              <a:gdLst>
                <a:gd name="T0" fmla="*/ 1906 w 2012"/>
                <a:gd name="T1" fmla="*/ 51 h 170"/>
                <a:gd name="T2" fmla="*/ 1903 w 2012"/>
                <a:gd name="T3" fmla="*/ 41 h 170"/>
                <a:gd name="T4" fmla="*/ 1898 w 2012"/>
                <a:gd name="T5" fmla="*/ 31 h 170"/>
                <a:gd name="T6" fmla="*/ 1888 w 2012"/>
                <a:gd name="T7" fmla="*/ 23 h 170"/>
                <a:gd name="T8" fmla="*/ 1859 w 2012"/>
                <a:gd name="T9" fmla="*/ 8 h 170"/>
                <a:gd name="T10" fmla="*/ 1822 w 2012"/>
                <a:gd name="T11" fmla="*/ 1 h 170"/>
                <a:gd name="T12" fmla="*/ 215 w 2012"/>
                <a:gd name="T13" fmla="*/ 0 h 170"/>
                <a:gd name="T14" fmla="*/ 195 w 2012"/>
                <a:gd name="T15" fmla="*/ 1 h 170"/>
                <a:gd name="T16" fmla="*/ 157 w 2012"/>
                <a:gd name="T17" fmla="*/ 8 h 170"/>
                <a:gd name="T18" fmla="*/ 129 w 2012"/>
                <a:gd name="T19" fmla="*/ 23 h 170"/>
                <a:gd name="T20" fmla="*/ 119 w 2012"/>
                <a:gd name="T21" fmla="*/ 31 h 170"/>
                <a:gd name="T22" fmla="*/ 114 w 2012"/>
                <a:gd name="T23" fmla="*/ 41 h 170"/>
                <a:gd name="T24" fmla="*/ 110 w 2012"/>
                <a:gd name="T25" fmla="*/ 51 h 170"/>
                <a:gd name="T26" fmla="*/ 100 w 2012"/>
                <a:gd name="T27" fmla="*/ 52 h 170"/>
                <a:gd name="T28" fmla="*/ 78 w 2012"/>
                <a:gd name="T29" fmla="*/ 58 h 170"/>
                <a:gd name="T30" fmla="*/ 58 w 2012"/>
                <a:gd name="T31" fmla="*/ 67 h 170"/>
                <a:gd name="T32" fmla="*/ 40 w 2012"/>
                <a:gd name="T33" fmla="*/ 79 h 170"/>
                <a:gd name="T34" fmla="*/ 25 w 2012"/>
                <a:gd name="T35" fmla="*/ 96 h 170"/>
                <a:gd name="T36" fmla="*/ 13 w 2012"/>
                <a:gd name="T37" fmla="*/ 113 h 170"/>
                <a:gd name="T38" fmla="*/ 4 w 2012"/>
                <a:gd name="T39" fmla="*/ 134 h 170"/>
                <a:gd name="T40" fmla="*/ 0 w 2012"/>
                <a:gd name="T41" fmla="*/ 156 h 170"/>
                <a:gd name="T42" fmla="*/ 0 w 2012"/>
                <a:gd name="T43" fmla="*/ 170 h 170"/>
                <a:gd name="T44" fmla="*/ 2012 w 2012"/>
                <a:gd name="T45" fmla="*/ 168 h 170"/>
                <a:gd name="T46" fmla="*/ 2012 w 2012"/>
                <a:gd name="T47" fmla="*/ 157 h 170"/>
                <a:gd name="T48" fmla="*/ 2008 w 2012"/>
                <a:gd name="T49" fmla="*/ 135 h 170"/>
                <a:gd name="T50" fmla="*/ 2000 w 2012"/>
                <a:gd name="T51" fmla="*/ 114 h 170"/>
                <a:gd name="T52" fmla="*/ 1988 w 2012"/>
                <a:gd name="T53" fmla="*/ 97 h 170"/>
                <a:gd name="T54" fmla="*/ 1974 w 2012"/>
                <a:gd name="T55" fmla="*/ 82 h 170"/>
                <a:gd name="T56" fmla="*/ 1957 w 2012"/>
                <a:gd name="T57" fmla="*/ 68 h 170"/>
                <a:gd name="T58" fmla="*/ 1938 w 2012"/>
                <a:gd name="T59" fmla="*/ 59 h 170"/>
                <a:gd name="T60" fmla="*/ 1917 w 2012"/>
                <a:gd name="T61" fmla="*/ 53 h 170"/>
                <a:gd name="T62" fmla="*/ 1906 w 2012"/>
                <a:gd name="T63" fmla="*/ 5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2" h="170">
                  <a:moveTo>
                    <a:pt x="1906" y="51"/>
                  </a:moveTo>
                  <a:lnTo>
                    <a:pt x="1906" y="51"/>
                  </a:lnTo>
                  <a:lnTo>
                    <a:pt x="1905" y="47"/>
                  </a:lnTo>
                  <a:lnTo>
                    <a:pt x="1903" y="41"/>
                  </a:lnTo>
                  <a:lnTo>
                    <a:pt x="1901" y="36"/>
                  </a:lnTo>
                  <a:lnTo>
                    <a:pt x="1898" y="31"/>
                  </a:lnTo>
                  <a:lnTo>
                    <a:pt x="1893" y="27"/>
                  </a:lnTo>
                  <a:lnTo>
                    <a:pt x="1888" y="23"/>
                  </a:lnTo>
                  <a:lnTo>
                    <a:pt x="1875" y="15"/>
                  </a:lnTo>
                  <a:lnTo>
                    <a:pt x="1859" y="8"/>
                  </a:lnTo>
                  <a:lnTo>
                    <a:pt x="1842" y="4"/>
                  </a:lnTo>
                  <a:lnTo>
                    <a:pt x="1822" y="1"/>
                  </a:lnTo>
                  <a:lnTo>
                    <a:pt x="1801" y="0"/>
                  </a:lnTo>
                  <a:lnTo>
                    <a:pt x="215" y="0"/>
                  </a:lnTo>
                  <a:lnTo>
                    <a:pt x="215" y="0"/>
                  </a:lnTo>
                  <a:lnTo>
                    <a:pt x="195" y="1"/>
                  </a:lnTo>
                  <a:lnTo>
                    <a:pt x="175" y="4"/>
                  </a:lnTo>
                  <a:lnTo>
                    <a:pt x="157" y="8"/>
                  </a:lnTo>
                  <a:lnTo>
                    <a:pt x="142" y="15"/>
                  </a:lnTo>
                  <a:lnTo>
                    <a:pt x="129" y="23"/>
                  </a:lnTo>
                  <a:lnTo>
                    <a:pt x="125" y="27"/>
                  </a:lnTo>
                  <a:lnTo>
                    <a:pt x="119" y="31"/>
                  </a:lnTo>
                  <a:lnTo>
                    <a:pt x="116" y="36"/>
                  </a:lnTo>
                  <a:lnTo>
                    <a:pt x="114" y="41"/>
                  </a:lnTo>
                  <a:lnTo>
                    <a:pt x="112" y="46"/>
                  </a:lnTo>
                  <a:lnTo>
                    <a:pt x="110" y="51"/>
                  </a:lnTo>
                  <a:lnTo>
                    <a:pt x="110" y="51"/>
                  </a:lnTo>
                  <a:lnTo>
                    <a:pt x="100" y="52"/>
                  </a:lnTo>
                  <a:lnTo>
                    <a:pt x="89" y="54"/>
                  </a:lnTo>
                  <a:lnTo>
                    <a:pt x="78" y="58"/>
                  </a:lnTo>
                  <a:lnTo>
                    <a:pt x="68" y="62"/>
                  </a:lnTo>
                  <a:lnTo>
                    <a:pt x="58" y="67"/>
                  </a:lnTo>
                  <a:lnTo>
                    <a:pt x="48" y="73"/>
                  </a:lnTo>
                  <a:lnTo>
                    <a:pt x="40" y="79"/>
                  </a:lnTo>
                  <a:lnTo>
                    <a:pt x="32" y="87"/>
                  </a:lnTo>
                  <a:lnTo>
                    <a:pt x="25" y="96"/>
                  </a:lnTo>
                  <a:lnTo>
                    <a:pt x="19" y="105"/>
                  </a:lnTo>
                  <a:lnTo>
                    <a:pt x="13" y="113"/>
                  </a:lnTo>
                  <a:lnTo>
                    <a:pt x="9" y="123"/>
                  </a:lnTo>
                  <a:lnTo>
                    <a:pt x="4" y="134"/>
                  </a:lnTo>
                  <a:lnTo>
                    <a:pt x="2" y="145"/>
                  </a:lnTo>
                  <a:lnTo>
                    <a:pt x="0" y="156"/>
                  </a:lnTo>
                  <a:lnTo>
                    <a:pt x="0" y="168"/>
                  </a:lnTo>
                  <a:lnTo>
                    <a:pt x="0" y="170"/>
                  </a:lnTo>
                  <a:lnTo>
                    <a:pt x="2012" y="170"/>
                  </a:lnTo>
                  <a:lnTo>
                    <a:pt x="2012" y="168"/>
                  </a:lnTo>
                  <a:lnTo>
                    <a:pt x="2012" y="168"/>
                  </a:lnTo>
                  <a:lnTo>
                    <a:pt x="2012" y="157"/>
                  </a:lnTo>
                  <a:lnTo>
                    <a:pt x="2010" y="145"/>
                  </a:lnTo>
                  <a:lnTo>
                    <a:pt x="2008" y="135"/>
                  </a:lnTo>
                  <a:lnTo>
                    <a:pt x="2005" y="124"/>
                  </a:lnTo>
                  <a:lnTo>
                    <a:pt x="2000" y="114"/>
                  </a:lnTo>
                  <a:lnTo>
                    <a:pt x="1995" y="106"/>
                  </a:lnTo>
                  <a:lnTo>
                    <a:pt x="1988" y="97"/>
                  </a:lnTo>
                  <a:lnTo>
                    <a:pt x="1982" y="88"/>
                  </a:lnTo>
                  <a:lnTo>
                    <a:pt x="1974" y="82"/>
                  </a:lnTo>
                  <a:lnTo>
                    <a:pt x="1966" y="74"/>
                  </a:lnTo>
                  <a:lnTo>
                    <a:pt x="1957" y="68"/>
                  </a:lnTo>
                  <a:lnTo>
                    <a:pt x="1948" y="63"/>
                  </a:lnTo>
                  <a:lnTo>
                    <a:pt x="1938" y="59"/>
                  </a:lnTo>
                  <a:lnTo>
                    <a:pt x="1927" y="55"/>
                  </a:lnTo>
                  <a:lnTo>
                    <a:pt x="1917" y="53"/>
                  </a:lnTo>
                  <a:lnTo>
                    <a:pt x="1906" y="51"/>
                  </a:lnTo>
                  <a:lnTo>
                    <a:pt x="1906" y="51"/>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54" name="Freeform 9"/>
            <p:cNvSpPr>
              <a:spLocks noEditPoints="1"/>
            </p:cNvSpPr>
            <p:nvPr/>
          </p:nvSpPr>
          <p:spPr bwMode="auto">
            <a:xfrm>
              <a:off x="3829820" y="2115205"/>
              <a:ext cx="229317" cy="235050"/>
            </a:xfrm>
            <a:custGeom>
              <a:avLst/>
              <a:gdLst>
                <a:gd name="T0" fmla="*/ 988 w 1443"/>
                <a:gd name="T1" fmla="*/ 1017 h 1477"/>
                <a:gd name="T2" fmla="*/ 937 w 1443"/>
                <a:gd name="T3" fmla="*/ 997 h 1477"/>
                <a:gd name="T4" fmla="*/ 923 w 1443"/>
                <a:gd name="T5" fmla="*/ 964 h 1477"/>
                <a:gd name="T6" fmla="*/ 943 w 1443"/>
                <a:gd name="T7" fmla="*/ 914 h 1477"/>
                <a:gd name="T8" fmla="*/ 896 w 1443"/>
                <a:gd name="T9" fmla="*/ 803 h 1477"/>
                <a:gd name="T10" fmla="*/ 841 w 1443"/>
                <a:gd name="T11" fmla="*/ 805 h 1477"/>
                <a:gd name="T12" fmla="*/ 816 w 1443"/>
                <a:gd name="T13" fmla="*/ 779 h 1477"/>
                <a:gd name="T14" fmla="*/ 816 w 1443"/>
                <a:gd name="T15" fmla="*/ 725 h 1477"/>
                <a:gd name="T16" fmla="*/ 1159 w 1443"/>
                <a:gd name="T17" fmla="*/ 391 h 1477"/>
                <a:gd name="T18" fmla="*/ 749 w 1443"/>
                <a:gd name="T19" fmla="*/ 604 h 1477"/>
                <a:gd name="T20" fmla="*/ 703 w 1443"/>
                <a:gd name="T21" fmla="*/ 573 h 1477"/>
                <a:gd name="T22" fmla="*/ 696 w 1443"/>
                <a:gd name="T23" fmla="*/ 539 h 1477"/>
                <a:gd name="T24" fmla="*/ 726 w 1443"/>
                <a:gd name="T25" fmla="*/ 493 h 1477"/>
                <a:gd name="T26" fmla="*/ 1052 w 1443"/>
                <a:gd name="T27" fmla="*/ 216 h 1477"/>
                <a:gd name="T28" fmla="*/ 950 w 1443"/>
                <a:gd name="T29" fmla="*/ 118 h 1477"/>
                <a:gd name="T30" fmla="*/ 830 w 1443"/>
                <a:gd name="T31" fmla="*/ 48 h 1477"/>
                <a:gd name="T32" fmla="*/ 699 w 1443"/>
                <a:gd name="T33" fmla="*/ 9 h 1477"/>
                <a:gd name="T34" fmla="*/ 560 w 1443"/>
                <a:gd name="T35" fmla="*/ 1 h 1477"/>
                <a:gd name="T36" fmla="*/ 422 w 1443"/>
                <a:gd name="T37" fmla="*/ 26 h 1477"/>
                <a:gd name="T38" fmla="*/ 304 w 1443"/>
                <a:gd name="T39" fmla="*/ 78 h 1477"/>
                <a:gd name="T40" fmla="*/ 208 w 1443"/>
                <a:gd name="T41" fmla="*/ 143 h 1477"/>
                <a:gd name="T42" fmla="*/ 113 w 1443"/>
                <a:gd name="T43" fmla="*/ 247 h 1477"/>
                <a:gd name="T44" fmla="*/ 45 w 1443"/>
                <a:gd name="T45" fmla="*/ 367 h 1477"/>
                <a:gd name="T46" fmla="*/ 7 w 1443"/>
                <a:gd name="T47" fmla="*/ 499 h 1477"/>
                <a:gd name="T48" fmla="*/ 1 w 1443"/>
                <a:gd name="T49" fmla="*/ 638 h 1477"/>
                <a:gd name="T50" fmla="*/ 30 w 1443"/>
                <a:gd name="T51" fmla="*/ 775 h 1477"/>
                <a:gd name="T52" fmla="*/ 439 w 1443"/>
                <a:gd name="T53" fmla="*/ 650 h 1477"/>
                <a:gd name="T54" fmla="*/ 494 w 1443"/>
                <a:gd name="T55" fmla="*/ 650 h 1477"/>
                <a:gd name="T56" fmla="*/ 518 w 1443"/>
                <a:gd name="T57" fmla="*/ 675 h 1477"/>
                <a:gd name="T58" fmla="*/ 520 w 1443"/>
                <a:gd name="T59" fmla="*/ 729 h 1477"/>
                <a:gd name="T60" fmla="*/ 176 w 1443"/>
                <a:gd name="T61" fmla="*/ 1063 h 1477"/>
                <a:gd name="T62" fmla="*/ 586 w 1443"/>
                <a:gd name="T63" fmla="*/ 850 h 1477"/>
                <a:gd name="T64" fmla="*/ 632 w 1443"/>
                <a:gd name="T65" fmla="*/ 880 h 1477"/>
                <a:gd name="T66" fmla="*/ 640 w 1443"/>
                <a:gd name="T67" fmla="*/ 915 h 1477"/>
                <a:gd name="T68" fmla="*/ 609 w 1443"/>
                <a:gd name="T69" fmla="*/ 961 h 1477"/>
                <a:gd name="T70" fmla="*/ 677 w 1443"/>
                <a:gd name="T71" fmla="*/ 1059 h 1477"/>
                <a:gd name="T72" fmla="*/ 731 w 1443"/>
                <a:gd name="T73" fmla="*/ 1070 h 1477"/>
                <a:gd name="T74" fmla="*/ 751 w 1443"/>
                <a:gd name="T75" fmla="*/ 1099 h 1477"/>
                <a:gd name="T76" fmla="*/ 740 w 1443"/>
                <a:gd name="T77" fmla="*/ 1153 h 1477"/>
                <a:gd name="T78" fmla="*/ 665 w 1443"/>
                <a:gd name="T79" fmla="*/ 1334 h 1477"/>
                <a:gd name="T80" fmla="*/ 702 w 1443"/>
                <a:gd name="T81" fmla="*/ 1252 h 1477"/>
                <a:gd name="T82" fmla="*/ 782 w 1443"/>
                <a:gd name="T83" fmla="*/ 1173 h 1477"/>
                <a:gd name="T84" fmla="*/ 887 w 1443"/>
                <a:gd name="T85" fmla="*/ 1132 h 1477"/>
                <a:gd name="T86" fmla="*/ 965 w 1443"/>
                <a:gd name="T87" fmla="*/ 1130 h 1477"/>
                <a:gd name="T88" fmla="*/ 1043 w 1443"/>
                <a:gd name="T89" fmla="*/ 1137 h 1477"/>
                <a:gd name="T90" fmla="*/ 1386 w 1443"/>
                <a:gd name="T91" fmla="*/ 805 h 1477"/>
                <a:gd name="T92" fmla="*/ 492 w 1443"/>
                <a:gd name="T93" fmla="*/ 87 h 1477"/>
                <a:gd name="T94" fmla="*/ 348 w 1443"/>
                <a:gd name="T95" fmla="*/ 123 h 1477"/>
                <a:gd name="T96" fmla="*/ 218 w 1443"/>
                <a:gd name="T97" fmla="*/ 188 h 1477"/>
                <a:gd name="T98" fmla="*/ 168 w 1443"/>
                <a:gd name="T99" fmla="*/ 217 h 1477"/>
                <a:gd name="T100" fmla="*/ 288 w 1443"/>
                <a:gd name="T101" fmla="*/ 127 h 1477"/>
                <a:gd name="T102" fmla="*/ 428 w 1443"/>
                <a:gd name="T103" fmla="*/ 68 h 1477"/>
                <a:gd name="T104" fmla="*/ 584 w 1443"/>
                <a:gd name="T105" fmla="*/ 47 h 1477"/>
                <a:gd name="T106" fmla="*/ 709 w 1443"/>
                <a:gd name="T107" fmla="*/ 61 h 1477"/>
                <a:gd name="T108" fmla="*/ 852 w 1443"/>
                <a:gd name="T109" fmla="*/ 111 h 1477"/>
                <a:gd name="T110" fmla="*/ 976 w 1443"/>
                <a:gd name="T111" fmla="*/ 195 h 1477"/>
                <a:gd name="T112" fmla="*/ 973 w 1443"/>
                <a:gd name="T113" fmla="*/ 203 h 1477"/>
                <a:gd name="T114" fmla="*/ 847 w 1443"/>
                <a:gd name="T115" fmla="*/ 133 h 1477"/>
                <a:gd name="T116" fmla="*/ 705 w 1443"/>
                <a:gd name="T117" fmla="*/ 92 h 1477"/>
                <a:gd name="T118" fmla="*/ 584 w 1443"/>
                <a:gd name="T119" fmla="*/ 82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3" h="1477">
                  <a:moveTo>
                    <a:pt x="1386" y="805"/>
                  </a:moveTo>
                  <a:lnTo>
                    <a:pt x="1009" y="1011"/>
                  </a:lnTo>
                  <a:lnTo>
                    <a:pt x="1009" y="1011"/>
                  </a:lnTo>
                  <a:lnTo>
                    <a:pt x="999" y="1015"/>
                  </a:lnTo>
                  <a:lnTo>
                    <a:pt x="988" y="1017"/>
                  </a:lnTo>
                  <a:lnTo>
                    <a:pt x="977" y="1017"/>
                  </a:lnTo>
                  <a:lnTo>
                    <a:pt x="966" y="1015"/>
                  </a:lnTo>
                  <a:lnTo>
                    <a:pt x="955" y="1011"/>
                  </a:lnTo>
                  <a:lnTo>
                    <a:pt x="945" y="1005"/>
                  </a:lnTo>
                  <a:lnTo>
                    <a:pt x="937" y="997"/>
                  </a:lnTo>
                  <a:lnTo>
                    <a:pt x="931" y="987"/>
                  </a:lnTo>
                  <a:lnTo>
                    <a:pt x="930" y="986"/>
                  </a:lnTo>
                  <a:lnTo>
                    <a:pt x="930" y="986"/>
                  </a:lnTo>
                  <a:lnTo>
                    <a:pt x="925" y="976"/>
                  </a:lnTo>
                  <a:lnTo>
                    <a:pt x="923" y="964"/>
                  </a:lnTo>
                  <a:lnTo>
                    <a:pt x="923" y="953"/>
                  </a:lnTo>
                  <a:lnTo>
                    <a:pt x="925" y="942"/>
                  </a:lnTo>
                  <a:lnTo>
                    <a:pt x="930" y="931"/>
                  </a:lnTo>
                  <a:lnTo>
                    <a:pt x="935" y="922"/>
                  </a:lnTo>
                  <a:lnTo>
                    <a:pt x="943" y="914"/>
                  </a:lnTo>
                  <a:lnTo>
                    <a:pt x="953" y="907"/>
                  </a:lnTo>
                  <a:lnTo>
                    <a:pt x="1329" y="701"/>
                  </a:lnTo>
                  <a:lnTo>
                    <a:pt x="1272" y="597"/>
                  </a:lnTo>
                  <a:lnTo>
                    <a:pt x="896" y="803"/>
                  </a:lnTo>
                  <a:lnTo>
                    <a:pt x="896" y="803"/>
                  </a:lnTo>
                  <a:lnTo>
                    <a:pt x="885" y="808"/>
                  </a:lnTo>
                  <a:lnTo>
                    <a:pt x="874" y="810"/>
                  </a:lnTo>
                  <a:lnTo>
                    <a:pt x="863" y="810"/>
                  </a:lnTo>
                  <a:lnTo>
                    <a:pt x="852" y="808"/>
                  </a:lnTo>
                  <a:lnTo>
                    <a:pt x="841" y="805"/>
                  </a:lnTo>
                  <a:lnTo>
                    <a:pt x="831" y="798"/>
                  </a:lnTo>
                  <a:lnTo>
                    <a:pt x="824" y="790"/>
                  </a:lnTo>
                  <a:lnTo>
                    <a:pt x="817" y="781"/>
                  </a:lnTo>
                  <a:lnTo>
                    <a:pt x="816" y="779"/>
                  </a:lnTo>
                  <a:lnTo>
                    <a:pt x="816" y="779"/>
                  </a:lnTo>
                  <a:lnTo>
                    <a:pt x="812" y="768"/>
                  </a:lnTo>
                  <a:lnTo>
                    <a:pt x="809" y="758"/>
                  </a:lnTo>
                  <a:lnTo>
                    <a:pt x="809" y="746"/>
                  </a:lnTo>
                  <a:lnTo>
                    <a:pt x="812" y="735"/>
                  </a:lnTo>
                  <a:lnTo>
                    <a:pt x="816" y="725"/>
                  </a:lnTo>
                  <a:lnTo>
                    <a:pt x="821" y="715"/>
                  </a:lnTo>
                  <a:lnTo>
                    <a:pt x="830" y="706"/>
                  </a:lnTo>
                  <a:lnTo>
                    <a:pt x="839" y="700"/>
                  </a:lnTo>
                  <a:lnTo>
                    <a:pt x="1215" y="495"/>
                  </a:lnTo>
                  <a:lnTo>
                    <a:pt x="1159" y="391"/>
                  </a:lnTo>
                  <a:lnTo>
                    <a:pt x="782" y="596"/>
                  </a:lnTo>
                  <a:lnTo>
                    <a:pt x="782" y="596"/>
                  </a:lnTo>
                  <a:lnTo>
                    <a:pt x="772" y="601"/>
                  </a:lnTo>
                  <a:lnTo>
                    <a:pt x="760" y="604"/>
                  </a:lnTo>
                  <a:lnTo>
                    <a:pt x="749" y="604"/>
                  </a:lnTo>
                  <a:lnTo>
                    <a:pt x="738" y="601"/>
                  </a:lnTo>
                  <a:lnTo>
                    <a:pt x="727" y="597"/>
                  </a:lnTo>
                  <a:lnTo>
                    <a:pt x="719" y="591"/>
                  </a:lnTo>
                  <a:lnTo>
                    <a:pt x="710" y="583"/>
                  </a:lnTo>
                  <a:lnTo>
                    <a:pt x="703" y="573"/>
                  </a:lnTo>
                  <a:lnTo>
                    <a:pt x="702" y="572"/>
                  </a:lnTo>
                  <a:lnTo>
                    <a:pt x="702" y="572"/>
                  </a:lnTo>
                  <a:lnTo>
                    <a:pt x="698" y="561"/>
                  </a:lnTo>
                  <a:lnTo>
                    <a:pt x="696" y="550"/>
                  </a:lnTo>
                  <a:lnTo>
                    <a:pt x="696" y="539"/>
                  </a:lnTo>
                  <a:lnTo>
                    <a:pt x="698" y="528"/>
                  </a:lnTo>
                  <a:lnTo>
                    <a:pt x="702" y="517"/>
                  </a:lnTo>
                  <a:lnTo>
                    <a:pt x="708" y="508"/>
                  </a:lnTo>
                  <a:lnTo>
                    <a:pt x="716" y="500"/>
                  </a:lnTo>
                  <a:lnTo>
                    <a:pt x="726" y="493"/>
                  </a:lnTo>
                  <a:lnTo>
                    <a:pt x="1101" y="287"/>
                  </a:lnTo>
                  <a:lnTo>
                    <a:pt x="1101" y="287"/>
                  </a:lnTo>
                  <a:lnTo>
                    <a:pt x="1086" y="262"/>
                  </a:lnTo>
                  <a:lnTo>
                    <a:pt x="1070" y="239"/>
                  </a:lnTo>
                  <a:lnTo>
                    <a:pt x="1052" y="216"/>
                  </a:lnTo>
                  <a:lnTo>
                    <a:pt x="1034" y="194"/>
                  </a:lnTo>
                  <a:lnTo>
                    <a:pt x="1014" y="174"/>
                  </a:lnTo>
                  <a:lnTo>
                    <a:pt x="993" y="154"/>
                  </a:lnTo>
                  <a:lnTo>
                    <a:pt x="972" y="135"/>
                  </a:lnTo>
                  <a:lnTo>
                    <a:pt x="950" y="118"/>
                  </a:lnTo>
                  <a:lnTo>
                    <a:pt x="927" y="102"/>
                  </a:lnTo>
                  <a:lnTo>
                    <a:pt x="904" y="86"/>
                  </a:lnTo>
                  <a:lnTo>
                    <a:pt x="880" y="73"/>
                  </a:lnTo>
                  <a:lnTo>
                    <a:pt x="855" y="60"/>
                  </a:lnTo>
                  <a:lnTo>
                    <a:pt x="830" y="48"/>
                  </a:lnTo>
                  <a:lnTo>
                    <a:pt x="805" y="38"/>
                  </a:lnTo>
                  <a:lnTo>
                    <a:pt x="779" y="29"/>
                  </a:lnTo>
                  <a:lnTo>
                    <a:pt x="752" y="21"/>
                  </a:lnTo>
                  <a:lnTo>
                    <a:pt x="726" y="14"/>
                  </a:lnTo>
                  <a:lnTo>
                    <a:pt x="699" y="9"/>
                  </a:lnTo>
                  <a:lnTo>
                    <a:pt x="672" y="4"/>
                  </a:lnTo>
                  <a:lnTo>
                    <a:pt x="644" y="2"/>
                  </a:lnTo>
                  <a:lnTo>
                    <a:pt x="616" y="0"/>
                  </a:lnTo>
                  <a:lnTo>
                    <a:pt x="588" y="0"/>
                  </a:lnTo>
                  <a:lnTo>
                    <a:pt x="560" y="1"/>
                  </a:lnTo>
                  <a:lnTo>
                    <a:pt x="533" y="3"/>
                  </a:lnTo>
                  <a:lnTo>
                    <a:pt x="505" y="8"/>
                  </a:lnTo>
                  <a:lnTo>
                    <a:pt x="477" y="12"/>
                  </a:lnTo>
                  <a:lnTo>
                    <a:pt x="450" y="19"/>
                  </a:lnTo>
                  <a:lnTo>
                    <a:pt x="422" y="26"/>
                  </a:lnTo>
                  <a:lnTo>
                    <a:pt x="395" y="36"/>
                  </a:lnTo>
                  <a:lnTo>
                    <a:pt x="367" y="47"/>
                  </a:lnTo>
                  <a:lnTo>
                    <a:pt x="341" y="59"/>
                  </a:lnTo>
                  <a:lnTo>
                    <a:pt x="315" y="72"/>
                  </a:lnTo>
                  <a:lnTo>
                    <a:pt x="304" y="78"/>
                  </a:lnTo>
                  <a:lnTo>
                    <a:pt x="304" y="78"/>
                  </a:lnTo>
                  <a:lnTo>
                    <a:pt x="279" y="93"/>
                  </a:lnTo>
                  <a:lnTo>
                    <a:pt x="254" y="108"/>
                  </a:lnTo>
                  <a:lnTo>
                    <a:pt x="231" y="126"/>
                  </a:lnTo>
                  <a:lnTo>
                    <a:pt x="208" y="143"/>
                  </a:lnTo>
                  <a:lnTo>
                    <a:pt x="187" y="163"/>
                  </a:lnTo>
                  <a:lnTo>
                    <a:pt x="166" y="182"/>
                  </a:lnTo>
                  <a:lnTo>
                    <a:pt x="148" y="203"/>
                  </a:lnTo>
                  <a:lnTo>
                    <a:pt x="129" y="224"/>
                  </a:lnTo>
                  <a:lnTo>
                    <a:pt x="113" y="247"/>
                  </a:lnTo>
                  <a:lnTo>
                    <a:pt x="96" y="270"/>
                  </a:lnTo>
                  <a:lnTo>
                    <a:pt x="82" y="293"/>
                  </a:lnTo>
                  <a:lnTo>
                    <a:pt x="68" y="317"/>
                  </a:lnTo>
                  <a:lnTo>
                    <a:pt x="56" y="342"/>
                  </a:lnTo>
                  <a:lnTo>
                    <a:pt x="45" y="367"/>
                  </a:lnTo>
                  <a:lnTo>
                    <a:pt x="35" y="393"/>
                  </a:lnTo>
                  <a:lnTo>
                    <a:pt x="26" y="419"/>
                  </a:lnTo>
                  <a:lnTo>
                    <a:pt x="19" y="445"/>
                  </a:lnTo>
                  <a:lnTo>
                    <a:pt x="12" y="472"/>
                  </a:lnTo>
                  <a:lnTo>
                    <a:pt x="7" y="499"/>
                  </a:lnTo>
                  <a:lnTo>
                    <a:pt x="3" y="526"/>
                  </a:lnTo>
                  <a:lnTo>
                    <a:pt x="1" y="553"/>
                  </a:lnTo>
                  <a:lnTo>
                    <a:pt x="0" y="582"/>
                  </a:lnTo>
                  <a:lnTo>
                    <a:pt x="0" y="609"/>
                  </a:lnTo>
                  <a:lnTo>
                    <a:pt x="1" y="638"/>
                  </a:lnTo>
                  <a:lnTo>
                    <a:pt x="4" y="665"/>
                  </a:lnTo>
                  <a:lnTo>
                    <a:pt x="9" y="693"/>
                  </a:lnTo>
                  <a:lnTo>
                    <a:pt x="14" y="720"/>
                  </a:lnTo>
                  <a:lnTo>
                    <a:pt x="21" y="748"/>
                  </a:lnTo>
                  <a:lnTo>
                    <a:pt x="30" y="775"/>
                  </a:lnTo>
                  <a:lnTo>
                    <a:pt x="39" y="802"/>
                  </a:lnTo>
                  <a:lnTo>
                    <a:pt x="50" y="830"/>
                  </a:lnTo>
                  <a:lnTo>
                    <a:pt x="63" y="856"/>
                  </a:lnTo>
                  <a:lnTo>
                    <a:pt x="439" y="650"/>
                  </a:lnTo>
                  <a:lnTo>
                    <a:pt x="439" y="650"/>
                  </a:lnTo>
                  <a:lnTo>
                    <a:pt x="450" y="645"/>
                  </a:lnTo>
                  <a:lnTo>
                    <a:pt x="462" y="643"/>
                  </a:lnTo>
                  <a:lnTo>
                    <a:pt x="472" y="643"/>
                  </a:lnTo>
                  <a:lnTo>
                    <a:pt x="483" y="645"/>
                  </a:lnTo>
                  <a:lnTo>
                    <a:pt x="494" y="650"/>
                  </a:lnTo>
                  <a:lnTo>
                    <a:pt x="503" y="655"/>
                  </a:lnTo>
                  <a:lnTo>
                    <a:pt x="512" y="664"/>
                  </a:lnTo>
                  <a:lnTo>
                    <a:pt x="518" y="674"/>
                  </a:lnTo>
                  <a:lnTo>
                    <a:pt x="518" y="675"/>
                  </a:lnTo>
                  <a:lnTo>
                    <a:pt x="518" y="675"/>
                  </a:lnTo>
                  <a:lnTo>
                    <a:pt x="524" y="686"/>
                  </a:lnTo>
                  <a:lnTo>
                    <a:pt x="526" y="696"/>
                  </a:lnTo>
                  <a:lnTo>
                    <a:pt x="526" y="707"/>
                  </a:lnTo>
                  <a:lnTo>
                    <a:pt x="524" y="718"/>
                  </a:lnTo>
                  <a:lnTo>
                    <a:pt x="520" y="729"/>
                  </a:lnTo>
                  <a:lnTo>
                    <a:pt x="514" y="739"/>
                  </a:lnTo>
                  <a:lnTo>
                    <a:pt x="505" y="747"/>
                  </a:lnTo>
                  <a:lnTo>
                    <a:pt x="495" y="753"/>
                  </a:lnTo>
                  <a:lnTo>
                    <a:pt x="119" y="960"/>
                  </a:lnTo>
                  <a:lnTo>
                    <a:pt x="176" y="1063"/>
                  </a:lnTo>
                  <a:lnTo>
                    <a:pt x="552" y="857"/>
                  </a:lnTo>
                  <a:lnTo>
                    <a:pt x="552" y="857"/>
                  </a:lnTo>
                  <a:lnTo>
                    <a:pt x="563" y="853"/>
                  </a:lnTo>
                  <a:lnTo>
                    <a:pt x="575" y="850"/>
                  </a:lnTo>
                  <a:lnTo>
                    <a:pt x="586" y="850"/>
                  </a:lnTo>
                  <a:lnTo>
                    <a:pt x="597" y="853"/>
                  </a:lnTo>
                  <a:lnTo>
                    <a:pt x="608" y="856"/>
                  </a:lnTo>
                  <a:lnTo>
                    <a:pt x="617" y="862"/>
                  </a:lnTo>
                  <a:lnTo>
                    <a:pt x="626" y="870"/>
                  </a:lnTo>
                  <a:lnTo>
                    <a:pt x="632" y="880"/>
                  </a:lnTo>
                  <a:lnTo>
                    <a:pt x="632" y="881"/>
                  </a:lnTo>
                  <a:lnTo>
                    <a:pt x="632" y="881"/>
                  </a:lnTo>
                  <a:lnTo>
                    <a:pt x="638" y="892"/>
                  </a:lnTo>
                  <a:lnTo>
                    <a:pt x="640" y="903"/>
                  </a:lnTo>
                  <a:lnTo>
                    <a:pt x="640" y="915"/>
                  </a:lnTo>
                  <a:lnTo>
                    <a:pt x="638" y="926"/>
                  </a:lnTo>
                  <a:lnTo>
                    <a:pt x="633" y="936"/>
                  </a:lnTo>
                  <a:lnTo>
                    <a:pt x="627" y="945"/>
                  </a:lnTo>
                  <a:lnTo>
                    <a:pt x="619" y="954"/>
                  </a:lnTo>
                  <a:lnTo>
                    <a:pt x="609" y="961"/>
                  </a:lnTo>
                  <a:lnTo>
                    <a:pt x="233" y="1166"/>
                  </a:lnTo>
                  <a:lnTo>
                    <a:pt x="290" y="1270"/>
                  </a:lnTo>
                  <a:lnTo>
                    <a:pt x="666" y="1064"/>
                  </a:lnTo>
                  <a:lnTo>
                    <a:pt x="666" y="1064"/>
                  </a:lnTo>
                  <a:lnTo>
                    <a:pt x="677" y="1059"/>
                  </a:lnTo>
                  <a:lnTo>
                    <a:pt x="688" y="1057"/>
                  </a:lnTo>
                  <a:lnTo>
                    <a:pt x="700" y="1057"/>
                  </a:lnTo>
                  <a:lnTo>
                    <a:pt x="711" y="1059"/>
                  </a:lnTo>
                  <a:lnTo>
                    <a:pt x="721" y="1063"/>
                  </a:lnTo>
                  <a:lnTo>
                    <a:pt x="731" y="1070"/>
                  </a:lnTo>
                  <a:lnTo>
                    <a:pt x="739" y="1077"/>
                  </a:lnTo>
                  <a:lnTo>
                    <a:pt x="746" y="1087"/>
                  </a:lnTo>
                  <a:lnTo>
                    <a:pt x="746" y="1088"/>
                  </a:lnTo>
                  <a:lnTo>
                    <a:pt x="746" y="1088"/>
                  </a:lnTo>
                  <a:lnTo>
                    <a:pt x="751" y="1099"/>
                  </a:lnTo>
                  <a:lnTo>
                    <a:pt x="754" y="1110"/>
                  </a:lnTo>
                  <a:lnTo>
                    <a:pt x="754" y="1121"/>
                  </a:lnTo>
                  <a:lnTo>
                    <a:pt x="751" y="1132"/>
                  </a:lnTo>
                  <a:lnTo>
                    <a:pt x="747" y="1143"/>
                  </a:lnTo>
                  <a:lnTo>
                    <a:pt x="740" y="1153"/>
                  </a:lnTo>
                  <a:lnTo>
                    <a:pt x="733" y="1160"/>
                  </a:lnTo>
                  <a:lnTo>
                    <a:pt x="723" y="1167"/>
                  </a:lnTo>
                  <a:lnTo>
                    <a:pt x="347" y="1373"/>
                  </a:lnTo>
                  <a:lnTo>
                    <a:pt x="404" y="1477"/>
                  </a:lnTo>
                  <a:lnTo>
                    <a:pt x="665" y="1334"/>
                  </a:lnTo>
                  <a:lnTo>
                    <a:pt x="665" y="1334"/>
                  </a:lnTo>
                  <a:lnTo>
                    <a:pt x="672" y="1312"/>
                  </a:lnTo>
                  <a:lnTo>
                    <a:pt x="680" y="1291"/>
                  </a:lnTo>
                  <a:lnTo>
                    <a:pt x="691" y="1271"/>
                  </a:lnTo>
                  <a:lnTo>
                    <a:pt x="702" y="1252"/>
                  </a:lnTo>
                  <a:lnTo>
                    <a:pt x="715" y="1234"/>
                  </a:lnTo>
                  <a:lnTo>
                    <a:pt x="731" y="1217"/>
                  </a:lnTo>
                  <a:lnTo>
                    <a:pt x="746" y="1201"/>
                  </a:lnTo>
                  <a:lnTo>
                    <a:pt x="763" y="1187"/>
                  </a:lnTo>
                  <a:lnTo>
                    <a:pt x="782" y="1173"/>
                  </a:lnTo>
                  <a:lnTo>
                    <a:pt x="801" y="1163"/>
                  </a:lnTo>
                  <a:lnTo>
                    <a:pt x="821" y="1153"/>
                  </a:lnTo>
                  <a:lnTo>
                    <a:pt x="842" y="1144"/>
                  </a:lnTo>
                  <a:lnTo>
                    <a:pt x="864" y="1137"/>
                  </a:lnTo>
                  <a:lnTo>
                    <a:pt x="887" y="1132"/>
                  </a:lnTo>
                  <a:lnTo>
                    <a:pt x="910" y="1130"/>
                  </a:lnTo>
                  <a:lnTo>
                    <a:pt x="934" y="1129"/>
                  </a:lnTo>
                  <a:lnTo>
                    <a:pt x="938" y="1129"/>
                  </a:lnTo>
                  <a:lnTo>
                    <a:pt x="938" y="1129"/>
                  </a:lnTo>
                  <a:lnTo>
                    <a:pt x="965" y="1130"/>
                  </a:lnTo>
                  <a:lnTo>
                    <a:pt x="990" y="1133"/>
                  </a:lnTo>
                  <a:lnTo>
                    <a:pt x="1015" y="1140"/>
                  </a:lnTo>
                  <a:lnTo>
                    <a:pt x="1039" y="1147"/>
                  </a:lnTo>
                  <a:lnTo>
                    <a:pt x="1039" y="1147"/>
                  </a:lnTo>
                  <a:lnTo>
                    <a:pt x="1043" y="1137"/>
                  </a:lnTo>
                  <a:lnTo>
                    <a:pt x="1050" y="1129"/>
                  </a:lnTo>
                  <a:lnTo>
                    <a:pt x="1058" y="1120"/>
                  </a:lnTo>
                  <a:lnTo>
                    <a:pt x="1066" y="1113"/>
                  </a:lnTo>
                  <a:lnTo>
                    <a:pt x="1443" y="908"/>
                  </a:lnTo>
                  <a:lnTo>
                    <a:pt x="1386" y="805"/>
                  </a:lnTo>
                  <a:close/>
                  <a:moveTo>
                    <a:pt x="584" y="82"/>
                  </a:moveTo>
                  <a:lnTo>
                    <a:pt x="584" y="82"/>
                  </a:lnTo>
                  <a:lnTo>
                    <a:pt x="553" y="82"/>
                  </a:lnTo>
                  <a:lnTo>
                    <a:pt x="523" y="84"/>
                  </a:lnTo>
                  <a:lnTo>
                    <a:pt x="492" y="87"/>
                  </a:lnTo>
                  <a:lnTo>
                    <a:pt x="463" y="93"/>
                  </a:lnTo>
                  <a:lnTo>
                    <a:pt x="433" y="98"/>
                  </a:lnTo>
                  <a:lnTo>
                    <a:pt x="404" y="106"/>
                  </a:lnTo>
                  <a:lnTo>
                    <a:pt x="375" y="114"/>
                  </a:lnTo>
                  <a:lnTo>
                    <a:pt x="348" y="123"/>
                  </a:lnTo>
                  <a:lnTo>
                    <a:pt x="320" y="134"/>
                  </a:lnTo>
                  <a:lnTo>
                    <a:pt x="294" y="146"/>
                  </a:lnTo>
                  <a:lnTo>
                    <a:pt x="268" y="159"/>
                  </a:lnTo>
                  <a:lnTo>
                    <a:pt x="242" y="172"/>
                  </a:lnTo>
                  <a:lnTo>
                    <a:pt x="218" y="188"/>
                  </a:lnTo>
                  <a:lnTo>
                    <a:pt x="194" y="204"/>
                  </a:lnTo>
                  <a:lnTo>
                    <a:pt x="170" y="221"/>
                  </a:lnTo>
                  <a:lnTo>
                    <a:pt x="148" y="239"/>
                  </a:lnTo>
                  <a:lnTo>
                    <a:pt x="148" y="239"/>
                  </a:lnTo>
                  <a:lnTo>
                    <a:pt x="168" y="217"/>
                  </a:lnTo>
                  <a:lnTo>
                    <a:pt x="190" y="196"/>
                  </a:lnTo>
                  <a:lnTo>
                    <a:pt x="213" y="178"/>
                  </a:lnTo>
                  <a:lnTo>
                    <a:pt x="237" y="159"/>
                  </a:lnTo>
                  <a:lnTo>
                    <a:pt x="261" y="142"/>
                  </a:lnTo>
                  <a:lnTo>
                    <a:pt x="288" y="127"/>
                  </a:lnTo>
                  <a:lnTo>
                    <a:pt x="314" y="112"/>
                  </a:lnTo>
                  <a:lnTo>
                    <a:pt x="341" y="99"/>
                  </a:lnTo>
                  <a:lnTo>
                    <a:pt x="370" y="87"/>
                  </a:lnTo>
                  <a:lnTo>
                    <a:pt x="398" y="78"/>
                  </a:lnTo>
                  <a:lnTo>
                    <a:pt x="428" y="68"/>
                  </a:lnTo>
                  <a:lnTo>
                    <a:pt x="458" y="61"/>
                  </a:lnTo>
                  <a:lnTo>
                    <a:pt x="489" y="55"/>
                  </a:lnTo>
                  <a:lnTo>
                    <a:pt x="520" y="51"/>
                  </a:lnTo>
                  <a:lnTo>
                    <a:pt x="551" y="48"/>
                  </a:lnTo>
                  <a:lnTo>
                    <a:pt x="584" y="47"/>
                  </a:lnTo>
                  <a:lnTo>
                    <a:pt x="584" y="47"/>
                  </a:lnTo>
                  <a:lnTo>
                    <a:pt x="616" y="48"/>
                  </a:lnTo>
                  <a:lnTo>
                    <a:pt x="647" y="51"/>
                  </a:lnTo>
                  <a:lnTo>
                    <a:pt x="678" y="55"/>
                  </a:lnTo>
                  <a:lnTo>
                    <a:pt x="709" y="61"/>
                  </a:lnTo>
                  <a:lnTo>
                    <a:pt x="739" y="68"/>
                  </a:lnTo>
                  <a:lnTo>
                    <a:pt x="769" y="76"/>
                  </a:lnTo>
                  <a:lnTo>
                    <a:pt x="797" y="87"/>
                  </a:lnTo>
                  <a:lnTo>
                    <a:pt x="825" y="98"/>
                  </a:lnTo>
                  <a:lnTo>
                    <a:pt x="852" y="111"/>
                  </a:lnTo>
                  <a:lnTo>
                    <a:pt x="879" y="126"/>
                  </a:lnTo>
                  <a:lnTo>
                    <a:pt x="904" y="142"/>
                  </a:lnTo>
                  <a:lnTo>
                    <a:pt x="930" y="158"/>
                  </a:lnTo>
                  <a:lnTo>
                    <a:pt x="953" y="177"/>
                  </a:lnTo>
                  <a:lnTo>
                    <a:pt x="976" y="195"/>
                  </a:lnTo>
                  <a:lnTo>
                    <a:pt x="997" y="216"/>
                  </a:lnTo>
                  <a:lnTo>
                    <a:pt x="1018" y="237"/>
                  </a:lnTo>
                  <a:lnTo>
                    <a:pt x="1018" y="237"/>
                  </a:lnTo>
                  <a:lnTo>
                    <a:pt x="996" y="219"/>
                  </a:lnTo>
                  <a:lnTo>
                    <a:pt x="973" y="203"/>
                  </a:lnTo>
                  <a:lnTo>
                    <a:pt x="949" y="187"/>
                  </a:lnTo>
                  <a:lnTo>
                    <a:pt x="924" y="172"/>
                  </a:lnTo>
                  <a:lnTo>
                    <a:pt x="899" y="158"/>
                  </a:lnTo>
                  <a:lnTo>
                    <a:pt x="873" y="145"/>
                  </a:lnTo>
                  <a:lnTo>
                    <a:pt x="847" y="133"/>
                  </a:lnTo>
                  <a:lnTo>
                    <a:pt x="819" y="123"/>
                  </a:lnTo>
                  <a:lnTo>
                    <a:pt x="791" y="114"/>
                  </a:lnTo>
                  <a:lnTo>
                    <a:pt x="763" y="105"/>
                  </a:lnTo>
                  <a:lnTo>
                    <a:pt x="734" y="98"/>
                  </a:lnTo>
                  <a:lnTo>
                    <a:pt x="705" y="92"/>
                  </a:lnTo>
                  <a:lnTo>
                    <a:pt x="675" y="87"/>
                  </a:lnTo>
                  <a:lnTo>
                    <a:pt x="645" y="84"/>
                  </a:lnTo>
                  <a:lnTo>
                    <a:pt x="615" y="82"/>
                  </a:lnTo>
                  <a:lnTo>
                    <a:pt x="584" y="82"/>
                  </a:lnTo>
                  <a:lnTo>
                    <a:pt x="584" y="82"/>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55" name="Freeform 10"/>
            <p:cNvSpPr>
              <a:spLocks/>
            </p:cNvSpPr>
            <p:nvPr/>
          </p:nvSpPr>
          <p:spPr bwMode="auto">
            <a:xfrm>
              <a:off x="4023306" y="2308691"/>
              <a:ext cx="104626" cy="193486"/>
            </a:xfrm>
            <a:custGeom>
              <a:avLst/>
              <a:gdLst>
                <a:gd name="T0" fmla="*/ 247 w 655"/>
                <a:gd name="T1" fmla="*/ 620 h 1213"/>
                <a:gd name="T2" fmla="*/ 215 w 655"/>
                <a:gd name="T3" fmla="*/ 627 h 1213"/>
                <a:gd name="T4" fmla="*/ 183 w 655"/>
                <a:gd name="T5" fmla="*/ 615 h 1213"/>
                <a:gd name="T6" fmla="*/ 168 w 655"/>
                <a:gd name="T7" fmla="*/ 596 h 1213"/>
                <a:gd name="T8" fmla="*/ 161 w 655"/>
                <a:gd name="T9" fmla="*/ 574 h 1213"/>
                <a:gd name="T10" fmla="*/ 167 w 655"/>
                <a:gd name="T11" fmla="*/ 542 h 1213"/>
                <a:gd name="T12" fmla="*/ 191 w 655"/>
                <a:gd name="T13" fmla="*/ 517 h 1213"/>
                <a:gd name="T14" fmla="*/ 134 w 655"/>
                <a:gd name="T15" fmla="*/ 413 h 1213"/>
                <a:gd name="T16" fmla="*/ 112 w 655"/>
                <a:gd name="T17" fmla="*/ 421 h 1213"/>
                <a:gd name="T18" fmla="*/ 79 w 655"/>
                <a:gd name="T19" fmla="*/ 414 h 1213"/>
                <a:gd name="T20" fmla="*/ 55 w 655"/>
                <a:gd name="T21" fmla="*/ 390 h 1213"/>
                <a:gd name="T22" fmla="*/ 50 w 655"/>
                <a:gd name="T23" fmla="*/ 378 h 1213"/>
                <a:gd name="T24" fmla="*/ 50 w 655"/>
                <a:gd name="T25" fmla="*/ 345 h 1213"/>
                <a:gd name="T26" fmla="*/ 67 w 655"/>
                <a:gd name="T27" fmla="*/ 317 h 1213"/>
                <a:gd name="T28" fmla="*/ 396 w 655"/>
                <a:gd name="T29" fmla="*/ 0 h 1213"/>
                <a:gd name="T30" fmla="*/ 10 w 655"/>
                <a:gd name="T31" fmla="*/ 211 h 1213"/>
                <a:gd name="T32" fmla="*/ 0 w 655"/>
                <a:gd name="T33" fmla="*/ 1144 h 1213"/>
                <a:gd name="T34" fmla="*/ 50 w 655"/>
                <a:gd name="T35" fmla="*/ 1146 h 1213"/>
                <a:gd name="T36" fmla="*/ 141 w 655"/>
                <a:gd name="T37" fmla="*/ 1140 h 1213"/>
                <a:gd name="T38" fmla="*/ 229 w 655"/>
                <a:gd name="T39" fmla="*/ 1122 h 1213"/>
                <a:gd name="T40" fmla="*/ 313 w 655"/>
                <a:gd name="T41" fmla="*/ 1093 h 1213"/>
                <a:gd name="T42" fmla="*/ 391 w 655"/>
                <a:gd name="T43" fmla="*/ 1055 h 1213"/>
                <a:gd name="T44" fmla="*/ 463 w 655"/>
                <a:gd name="T45" fmla="*/ 1007 h 1213"/>
                <a:gd name="T46" fmla="*/ 465 w 655"/>
                <a:gd name="T47" fmla="*/ 1010 h 1213"/>
                <a:gd name="T48" fmla="*/ 396 w 655"/>
                <a:gd name="T49" fmla="*/ 1068 h 1213"/>
                <a:gd name="T50" fmla="*/ 319 w 655"/>
                <a:gd name="T51" fmla="*/ 1115 h 1213"/>
                <a:gd name="T52" fmla="*/ 234 w 655"/>
                <a:gd name="T53" fmla="*/ 1151 h 1213"/>
                <a:gd name="T54" fmla="*/ 145 w 655"/>
                <a:gd name="T55" fmla="*/ 1173 h 1213"/>
                <a:gd name="T56" fmla="*/ 50 w 655"/>
                <a:gd name="T57" fmla="*/ 1180 h 1213"/>
                <a:gd name="T58" fmla="*/ 0 w 655"/>
                <a:gd name="T59" fmla="*/ 1178 h 1213"/>
                <a:gd name="T60" fmla="*/ 22 w 655"/>
                <a:gd name="T61" fmla="*/ 1212 h 1213"/>
                <a:gd name="T62" fmla="*/ 87 w 655"/>
                <a:gd name="T63" fmla="*/ 1213 h 1213"/>
                <a:gd name="T64" fmla="*/ 151 w 655"/>
                <a:gd name="T65" fmla="*/ 1206 h 1213"/>
                <a:gd name="T66" fmla="*/ 216 w 655"/>
                <a:gd name="T67" fmla="*/ 1192 h 1213"/>
                <a:gd name="T68" fmla="*/ 279 w 655"/>
                <a:gd name="T69" fmla="*/ 1170 h 1213"/>
                <a:gd name="T70" fmla="*/ 340 w 655"/>
                <a:gd name="T71" fmla="*/ 1141 h 1213"/>
                <a:gd name="T72" fmla="*/ 374 w 655"/>
                <a:gd name="T73" fmla="*/ 1122 h 1213"/>
                <a:gd name="T74" fmla="*/ 441 w 655"/>
                <a:gd name="T75" fmla="*/ 1075 h 1213"/>
                <a:gd name="T76" fmla="*/ 499 w 655"/>
                <a:gd name="T77" fmla="*/ 1021 h 1213"/>
                <a:gd name="T78" fmla="*/ 548 w 655"/>
                <a:gd name="T79" fmla="*/ 960 h 1213"/>
                <a:gd name="T80" fmla="*/ 589 w 655"/>
                <a:gd name="T81" fmla="*/ 894 h 1213"/>
                <a:gd name="T82" fmla="*/ 619 w 655"/>
                <a:gd name="T83" fmla="*/ 824 h 1213"/>
                <a:gd name="T84" fmla="*/ 641 w 655"/>
                <a:gd name="T85" fmla="*/ 750 h 1213"/>
                <a:gd name="T86" fmla="*/ 653 w 655"/>
                <a:gd name="T87" fmla="*/ 674 h 1213"/>
                <a:gd name="T88" fmla="*/ 655 w 655"/>
                <a:gd name="T89" fmla="*/ 597 h 1213"/>
                <a:gd name="T90" fmla="*/ 647 w 655"/>
                <a:gd name="T91" fmla="*/ 520 h 1213"/>
                <a:gd name="T92" fmla="*/ 627 w 655"/>
                <a:gd name="T93" fmla="*/ 442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5" h="1213">
                  <a:moveTo>
                    <a:pt x="618" y="417"/>
                  </a:moveTo>
                  <a:lnTo>
                    <a:pt x="247" y="620"/>
                  </a:lnTo>
                  <a:lnTo>
                    <a:pt x="247" y="620"/>
                  </a:lnTo>
                  <a:lnTo>
                    <a:pt x="237" y="625"/>
                  </a:lnTo>
                  <a:lnTo>
                    <a:pt x="226" y="627"/>
                  </a:lnTo>
                  <a:lnTo>
                    <a:pt x="215" y="627"/>
                  </a:lnTo>
                  <a:lnTo>
                    <a:pt x="203" y="625"/>
                  </a:lnTo>
                  <a:lnTo>
                    <a:pt x="193" y="621"/>
                  </a:lnTo>
                  <a:lnTo>
                    <a:pt x="183" y="615"/>
                  </a:lnTo>
                  <a:lnTo>
                    <a:pt x="175" y="607"/>
                  </a:lnTo>
                  <a:lnTo>
                    <a:pt x="169" y="597"/>
                  </a:lnTo>
                  <a:lnTo>
                    <a:pt x="168" y="596"/>
                  </a:lnTo>
                  <a:lnTo>
                    <a:pt x="168" y="596"/>
                  </a:lnTo>
                  <a:lnTo>
                    <a:pt x="163" y="585"/>
                  </a:lnTo>
                  <a:lnTo>
                    <a:pt x="161" y="574"/>
                  </a:lnTo>
                  <a:lnTo>
                    <a:pt x="161" y="562"/>
                  </a:lnTo>
                  <a:lnTo>
                    <a:pt x="163" y="552"/>
                  </a:lnTo>
                  <a:lnTo>
                    <a:pt x="167" y="542"/>
                  </a:lnTo>
                  <a:lnTo>
                    <a:pt x="173" y="532"/>
                  </a:lnTo>
                  <a:lnTo>
                    <a:pt x="181" y="523"/>
                  </a:lnTo>
                  <a:lnTo>
                    <a:pt x="191" y="517"/>
                  </a:lnTo>
                  <a:lnTo>
                    <a:pt x="567" y="311"/>
                  </a:lnTo>
                  <a:lnTo>
                    <a:pt x="510" y="208"/>
                  </a:lnTo>
                  <a:lnTo>
                    <a:pt x="134" y="413"/>
                  </a:lnTo>
                  <a:lnTo>
                    <a:pt x="134" y="413"/>
                  </a:lnTo>
                  <a:lnTo>
                    <a:pt x="123" y="418"/>
                  </a:lnTo>
                  <a:lnTo>
                    <a:pt x="112" y="421"/>
                  </a:lnTo>
                  <a:lnTo>
                    <a:pt x="101" y="421"/>
                  </a:lnTo>
                  <a:lnTo>
                    <a:pt x="90" y="418"/>
                  </a:lnTo>
                  <a:lnTo>
                    <a:pt x="79" y="414"/>
                  </a:lnTo>
                  <a:lnTo>
                    <a:pt x="69" y="407"/>
                  </a:lnTo>
                  <a:lnTo>
                    <a:pt x="62" y="400"/>
                  </a:lnTo>
                  <a:lnTo>
                    <a:pt x="55" y="390"/>
                  </a:lnTo>
                  <a:lnTo>
                    <a:pt x="54" y="389"/>
                  </a:lnTo>
                  <a:lnTo>
                    <a:pt x="54" y="389"/>
                  </a:lnTo>
                  <a:lnTo>
                    <a:pt x="50" y="378"/>
                  </a:lnTo>
                  <a:lnTo>
                    <a:pt x="47" y="367"/>
                  </a:lnTo>
                  <a:lnTo>
                    <a:pt x="47" y="356"/>
                  </a:lnTo>
                  <a:lnTo>
                    <a:pt x="50" y="345"/>
                  </a:lnTo>
                  <a:lnTo>
                    <a:pt x="53" y="334"/>
                  </a:lnTo>
                  <a:lnTo>
                    <a:pt x="59" y="324"/>
                  </a:lnTo>
                  <a:lnTo>
                    <a:pt x="67" y="317"/>
                  </a:lnTo>
                  <a:lnTo>
                    <a:pt x="77" y="310"/>
                  </a:lnTo>
                  <a:lnTo>
                    <a:pt x="453" y="104"/>
                  </a:lnTo>
                  <a:lnTo>
                    <a:pt x="396" y="0"/>
                  </a:lnTo>
                  <a:lnTo>
                    <a:pt x="20" y="207"/>
                  </a:lnTo>
                  <a:lnTo>
                    <a:pt x="20" y="207"/>
                  </a:lnTo>
                  <a:lnTo>
                    <a:pt x="10" y="211"/>
                  </a:lnTo>
                  <a:lnTo>
                    <a:pt x="0" y="213"/>
                  </a:lnTo>
                  <a:lnTo>
                    <a:pt x="0" y="1144"/>
                  </a:lnTo>
                  <a:lnTo>
                    <a:pt x="0" y="1144"/>
                  </a:lnTo>
                  <a:lnTo>
                    <a:pt x="24" y="1145"/>
                  </a:lnTo>
                  <a:lnTo>
                    <a:pt x="50" y="1146"/>
                  </a:lnTo>
                  <a:lnTo>
                    <a:pt x="50" y="1146"/>
                  </a:lnTo>
                  <a:lnTo>
                    <a:pt x="80" y="1145"/>
                  </a:lnTo>
                  <a:lnTo>
                    <a:pt x="111" y="1143"/>
                  </a:lnTo>
                  <a:lnTo>
                    <a:pt x="141" y="1140"/>
                  </a:lnTo>
                  <a:lnTo>
                    <a:pt x="171" y="1136"/>
                  </a:lnTo>
                  <a:lnTo>
                    <a:pt x="200" y="1129"/>
                  </a:lnTo>
                  <a:lnTo>
                    <a:pt x="229" y="1122"/>
                  </a:lnTo>
                  <a:lnTo>
                    <a:pt x="257" y="1114"/>
                  </a:lnTo>
                  <a:lnTo>
                    <a:pt x="286" y="1104"/>
                  </a:lnTo>
                  <a:lnTo>
                    <a:pt x="313" y="1093"/>
                  </a:lnTo>
                  <a:lnTo>
                    <a:pt x="339" y="1082"/>
                  </a:lnTo>
                  <a:lnTo>
                    <a:pt x="366" y="1069"/>
                  </a:lnTo>
                  <a:lnTo>
                    <a:pt x="391" y="1055"/>
                  </a:lnTo>
                  <a:lnTo>
                    <a:pt x="416" y="1039"/>
                  </a:lnTo>
                  <a:lnTo>
                    <a:pt x="440" y="1023"/>
                  </a:lnTo>
                  <a:lnTo>
                    <a:pt x="463" y="1007"/>
                  </a:lnTo>
                  <a:lnTo>
                    <a:pt x="486" y="988"/>
                  </a:lnTo>
                  <a:lnTo>
                    <a:pt x="486" y="988"/>
                  </a:lnTo>
                  <a:lnTo>
                    <a:pt x="465" y="1010"/>
                  </a:lnTo>
                  <a:lnTo>
                    <a:pt x="443" y="1031"/>
                  </a:lnTo>
                  <a:lnTo>
                    <a:pt x="420" y="1050"/>
                  </a:lnTo>
                  <a:lnTo>
                    <a:pt x="396" y="1068"/>
                  </a:lnTo>
                  <a:lnTo>
                    <a:pt x="371" y="1085"/>
                  </a:lnTo>
                  <a:lnTo>
                    <a:pt x="346" y="1101"/>
                  </a:lnTo>
                  <a:lnTo>
                    <a:pt x="319" y="1115"/>
                  </a:lnTo>
                  <a:lnTo>
                    <a:pt x="291" y="1128"/>
                  </a:lnTo>
                  <a:lnTo>
                    <a:pt x="264" y="1140"/>
                  </a:lnTo>
                  <a:lnTo>
                    <a:pt x="234" y="1151"/>
                  </a:lnTo>
                  <a:lnTo>
                    <a:pt x="205" y="1160"/>
                  </a:lnTo>
                  <a:lnTo>
                    <a:pt x="175" y="1167"/>
                  </a:lnTo>
                  <a:lnTo>
                    <a:pt x="145" y="1173"/>
                  </a:lnTo>
                  <a:lnTo>
                    <a:pt x="113" y="1177"/>
                  </a:lnTo>
                  <a:lnTo>
                    <a:pt x="81" y="1179"/>
                  </a:lnTo>
                  <a:lnTo>
                    <a:pt x="50" y="1180"/>
                  </a:lnTo>
                  <a:lnTo>
                    <a:pt x="50" y="1180"/>
                  </a:lnTo>
                  <a:lnTo>
                    <a:pt x="24" y="1179"/>
                  </a:lnTo>
                  <a:lnTo>
                    <a:pt x="0" y="1178"/>
                  </a:lnTo>
                  <a:lnTo>
                    <a:pt x="0" y="1211"/>
                  </a:lnTo>
                  <a:lnTo>
                    <a:pt x="0" y="1211"/>
                  </a:lnTo>
                  <a:lnTo>
                    <a:pt x="22" y="1212"/>
                  </a:lnTo>
                  <a:lnTo>
                    <a:pt x="43" y="1213"/>
                  </a:lnTo>
                  <a:lnTo>
                    <a:pt x="65" y="1213"/>
                  </a:lnTo>
                  <a:lnTo>
                    <a:pt x="87" y="1213"/>
                  </a:lnTo>
                  <a:lnTo>
                    <a:pt x="109" y="1212"/>
                  </a:lnTo>
                  <a:lnTo>
                    <a:pt x="129" y="1210"/>
                  </a:lnTo>
                  <a:lnTo>
                    <a:pt x="151" y="1206"/>
                  </a:lnTo>
                  <a:lnTo>
                    <a:pt x="173" y="1202"/>
                  </a:lnTo>
                  <a:lnTo>
                    <a:pt x="194" y="1198"/>
                  </a:lnTo>
                  <a:lnTo>
                    <a:pt x="216" y="1192"/>
                  </a:lnTo>
                  <a:lnTo>
                    <a:pt x="237" y="1186"/>
                  </a:lnTo>
                  <a:lnTo>
                    <a:pt x="258" y="1179"/>
                  </a:lnTo>
                  <a:lnTo>
                    <a:pt x="279" y="1170"/>
                  </a:lnTo>
                  <a:lnTo>
                    <a:pt x="300" y="1162"/>
                  </a:lnTo>
                  <a:lnTo>
                    <a:pt x="321" y="1152"/>
                  </a:lnTo>
                  <a:lnTo>
                    <a:pt x="340" y="1141"/>
                  </a:lnTo>
                  <a:lnTo>
                    <a:pt x="351" y="1136"/>
                  </a:lnTo>
                  <a:lnTo>
                    <a:pt x="351" y="1136"/>
                  </a:lnTo>
                  <a:lnTo>
                    <a:pt x="374" y="1122"/>
                  </a:lnTo>
                  <a:lnTo>
                    <a:pt x="397" y="1107"/>
                  </a:lnTo>
                  <a:lnTo>
                    <a:pt x="420" y="1092"/>
                  </a:lnTo>
                  <a:lnTo>
                    <a:pt x="441" y="1075"/>
                  </a:lnTo>
                  <a:lnTo>
                    <a:pt x="461" y="1058"/>
                  </a:lnTo>
                  <a:lnTo>
                    <a:pt x="480" y="1039"/>
                  </a:lnTo>
                  <a:lnTo>
                    <a:pt x="499" y="1021"/>
                  </a:lnTo>
                  <a:lnTo>
                    <a:pt x="517" y="1001"/>
                  </a:lnTo>
                  <a:lnTo>
                    <a:pt x="533" y="982"/>
                  </a:lnTo>
                  <a:lnTo>
                    <a:pt x="548" y="960"/>
                  </a:lnTo>
                  <a:lnTo>
                    <a:pt x="562" y="939"/>
                  </a:lnTo>
                  <a:lnTo>
                    <a:pt x="576" y="917"/>
                  </a:lnTo>
                  <a:lnTo>
                    <a:pt x="589" y="894"/>
                  </a:lnTo>
                  <a:lnTo>
                    <a:pt x="600" y="871"/>
                  </a:lnTo>
                  <a:lnTo>
                    <a:pt x="611" y="847"/>
                  </a:lnTo>
                  <a:lnTo>
                    <a:pt x="619" y="824"/>
                  </a:lnTo>
                  <a:lnTo>
                    <a:pt x="628" y="799"/>
                  </a:lnTo>
                  <a:lnTo>
                    <a:pt x="636" y="775"/>
                  </a:lnTo>
                  <a:lnTo>
                    <a:pt x="641" y="750"/>
                  </a:lnTo>
                  <a:lnTo>
                    <a:pt x="647" y="725"/>
                  </a:lnTo>
                  <a:lnTo>
                    <a:pt x="651" y="700"/>
                  </a:lnTo>
                  <a:lnTo>
                    <a:pt x="653" y="674"/>
                  </a:lnTo>
                  <a:lnTo>
                    <a:pt x="655" y="649"/>
                  </a:lnTo>
                  <a:lnTo>
                    <a:pt x="655" y="622"/>
                  </a:lnTo>
                  <a:lnTo>
                    <a:pt x="655" y="597"/>
                  </a:lnTo>
                  <a:lnTo>
                    <a:pt x="653" y="571"/>
                  </a:lnTo>
                  <a:lnTo>
                    <a:pt x="651" y="545"/>
                  </a:lnTo>
                  <a:lnTo>
                    <a:pt x="647" y="520"/>
                  </a:lnTo>
                  <a:lnTo>
                    <a:pt x="641" y="494"/>
                  </a:lnTo>
                  <a:lnTo>
                    <a:pt x="635" y="469"/>
                  </a:lnTo>
                  <a:lnTo>
                    <a:pt x="627" y="442"/>
                  </a:lnTo>
                  <a:lnTo>
                    <a:pt x="618" y="417"/>
                  </a:lnTo>
                  <a:lnTo>
                    <a:pt x="618" y="417"/>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56" name="Freeform 11"/>
            <p:cNvSpPr>
              <a:spLocks noEditPoints="1"/>
            </p:cNvSpPr>
            <p:nvPr/>
          </p:nvSpPr>
          <p:spPr bwMode="auto">
            <a:xfrm>
              <a:off x="3947345" y="2308691"/>
              <a:ext cx="61629" cy="309578"/>
            </a:xfrm>
            <a:custGeom>
              <a:avLst/>
              <a:gdLst>
                <a:gd name="T0" fmla="*/ 191 w 387"/>
                <a:gd name="T1" fmla="*/ 0 h 1943"/>
                <a:gd name="T2" fmla="*/ 134 w 387"/>
                <a:gd name="T3" fmla="*/ 9 h 1943"/>
                <a:gd name="T4" fmla="*/ 84 w 387"/>
                <a:gd name="T5" fmla="*/ 33 h 1943"/>
                <a:gd name="T6" fmla="*/ 43 w 387"/>
                <a:gd name="T7" fmla="*/ 70 h 1943"/>
                <a:gd name="T8" fmla="*/ 15 w 387"/>
                <a:gd name="T9" fmla="*/ 117 h 1943"/>
                <a:gd name="T10" fmla="*/ 1 w 387"/>
                <a:gd name="T11" fmla="*/ 171 h 1943"/>
                <a:gd name="T12" fmla="*/ 0 w 387"/>
                <a:gd name="T13" fmla="*/ 1314 h 1943"/>
                <a:gd name="T14" fmla="*/ 4 w 387"/>
                <a:gd name="T15" fmla="*/ 1359 h 1943"/>
                <a:gd name="T16" fmla="*/ 19 w 387"/>
                <a:gd name="T17" fmla="*/ 1400 h 1943"/>
                <a:gd name="T18" fmla="*/ 42 w 387"/>
                <a:gd name="T19" fmla="*/ 1434 h 1943"/>
                <a:gd name="T20" fmla="*/ 72 w 387"/>
                <a:gd name="T21" fmla="*/ 1464 h 1943"/>
                <a:gd name="T22" fmla="*/ 108 w 387"/>
                <a:gd name="T23" fmla="*/ 1487 h 1943"/>
                <a:gd name="T24" fmla="*/ 265 w 387"/>
                <a:gd name="T25" fmla="*/ 1943 h 1943"/>
                <a:gd name="T26" fmla="*/ 279 w 387"/>
                <a:gd name="T27" fmla="*/ 1487 h 1943"/>
                <a:gd name="T28" fmla="*/ 315 w 387"/>
                <a:gd name="T29" fmla="*/ 1464 h 1943"/>
                <a:gd name="T30" fmla="*/ 344 w 387"/>
                <a:gd name="T31" fmla="*/ 1434 h 1943"/>
                <a:gd name="T32" fmla="*/ 367 w 387"/>
                <a:gd name="T33" fmla="*/ 1400 h 1943"/>
                <a:gd name="T34" fmla="*/ 382 w 387"/>
                <a:gd name="T35" fmla="*/ 1359 h 1943"/>
                <a:gd name="T36" fmla="*/ 387 w 387"/>
                <a:gd name="T37" fmla="*/ 1314 h 1943"/>
                <a:gd name="T38" fmla="*/ 386 w 387"/>
                <a:gd name="T39" fmla="*/ 171 h 1943"/>
                <a:gd name="T40" fmla="*/ 371 w 387"/>
                <a:gd name="T41" fmla="*/ 117 h 1943"/>
                <a:gd name="T42" fmla="*/ 343 w 387"/>
                <a:gd name="T43" fmla="*/ 70 h 1943"/>
                <a:gd name="T44" fmla="*/ 303 w 387"/>
                <a:gd name="T45" fmla="*/ 33 h 1943"/>
                <a:gd name="T46" fmla="*/ 252 w 387"/>
                <a:gd name="T47" fmla="*/ 9 h 1943"/>
                <a:gd name="T48" fmla="*/ 195 w 387"/>
                <a:gd name="T49" fmla="*/ 0 h 1943"/>
                <a:gd name="T50" fmla="*/ 207 w 387"/>
                <a:gd name="T51" fmla="*/ 1461 h 1943"/>
                <a:gd name="T52" fmla="*/ 156 w 387"/>
                <a:gd name="T53" fmla="*/ 1453 h 1943"/>
                <a:gd name="T54" fmla="*/ 109 w 387"/>
                <a:gd name="T55" fmla="*/ 1433 h 1943"/>
                <a:gd name="T56" fmla="*/ 70 w 387"/>
                <a:gd name="T57" fmla="*/ 1403 h 1943"/>
                <a:gd name="T58" fmla="*/ 39 w 387"/>
                <a:gd name="T59" fmla="*/ 1362 h 1943"/>
                <a:gd name="T60" fmla="*/ 20 w 387"/>
                <a:gd name="T61" fmla="*/ 1315 h 1943"/>
                <a:gd name="T62" fmla="*/ 24 w 387"/>
                <a:gd name="T63" fmla="*/ 1313 h 1943"/>
                <a:gd name="T64" fmla="*/ 51 w 387"/>
                <a:gd name="T65" fmla="*/ 1355 h 1943"/>
                <a:gd name="T66" fmla="*/ 86 w 387"/>
                <a:gd name="T67" fmla="*/ 1390 h 1943"/>
                <a:gd name="T68" fmla="*/ 128 w 387"/>
                <a:gd name="T69" fmla="*/ 1416 h 1943"/>
                <a:gd name="T70" fmla="*/ 175 w 387"/>
                <a:gd name="T71" fmla="*/ 1432 h 1943"/>
                <a:gd name="T72" fmla="*/ 226 w 387"/>
                <a:gd name="T73" fmla="*/ 1439 h 1943"/>
                <a:gd name="T74" fmla="*/ 257 w 387"/>
                <a:gd name="T75" fmla="*/ 1437 h 1943"/>
                <a:gd name="T76" fmla="*/ 299 w 387"/>
                <a:gd name="T77" fmla="*/ 1427 h 1943"/>
                <a:gd name="T78" fmla="*/ 339 w 387"/>
                <a:gd name="T79" fmla="*/ 1408 h 1943"/>
                <a:gd name="T80" fmla="*/ 311 w 387"/>
                <a:gd name="T81" fmla="*/ 1430 h 1943"/>
                <a:gd name="T82" fmla="*/ 262 w 387"/>
                <a:gd name="T83" fmla="*/ 1452 h 1943"/>
                <a:gd name="T84" fmla="*/ 207 w 387"/>
                <a:gd name="T85" fmla="*/ 1461 h 1943"/>
                <a:gd name="T86" fmla="*/ 176 w 387"/>
                <a:gd name="T87" fmla="*/ 43 h 1943"/>
                <a:gd name="T88" fmla="*/ 134 w 387"/>
                <a:gd name="T89" fmla="*/ 47 h 1943"/>
                <a:gd name="T90" fmla="*/ 95 w 387"/>
                <a:gd name="T91" fmla="*/ 59 h 1943"/>
                <a:gd name="T92" fmla="*/ 71 w 387"/>
                <a:gd name="T93" fmla="*/ 71 h 1943"/>
                <a:gd name="T94" fmla="*/ 111 w 387"/>
                <a:gd name="T95" fmla="*/ 43 h 1943"/>
                <a:gd name="T96" fmla="*/ 158 w 387"/>
                <a:gd name="T97" fmla="*/ 26 h 1943"/>
                <a:gd name="T98" fmla="*/ 193 w 387"/>
                <a:gd name="T99" fmla="*/ 23 h 1943"/>
                <a:gd name="T100" fmla="*/ 241 w 387"/>
                <a:gd name="T101" fmla="*/ 30 h 1943"/>
                <a:gd name="T102" fmla="*/ 285 w 387"/>
                <a:gd name="T103" fmla="*/ 48 h 1943"/>
                <a:gd name="T104" fmla="*/ 321 w 387"/>
                <a:gd name="T105" fmla="*/ 76 h 1943"/>
                <a:gd name="T106" fmla="*/ 350 w 387"/>
                <a:gd name="T107" fmla="*/ 114 h 1943"/>
                <a:gd name="T108" fmla="*/ 367 w 387"/>
                <a:gd name="T109" fmla="*/ 157 h 1943"/>
                <a:gd name="T110" fmla="*/ 364 w 387"/>
                <a:gd name="T111" fmla="*/ 159 h 1943"/>
                <a:gd name="T112" fmla="*/ 340 w 387"/>
                <a:gd name="T113" fmla="*/ 121 h 1943"/>
                <a:gd name="T114" fmla="*/ 307 w 387"/>
                <a:gd name="T115" fmla="*/ 88 h 1943"/>
                <a:gd name="T116" fmla="*/ 268 w 387"/>
                <a:gd name="T117" fmla="*/ 64 h 1943"/>
                <a:gd name="T118" fmla="*/ 224 w 387"/>
                <a:gd name="T119" fmla="*/ 48 h 1943"/>
                <a:gd name="T120" fmla="*/ 176 w 387"/>
                <a:gd name="T121" fmla="*/ 43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7" h="1943">
                  <a:moveTo>
                    <a:pt x="195" y="0"/>
                  </a:moveTo>
                  <a:lnTo>
                    <a:pt x="191" y="0"/>
                  </a:lnTo>
                  <a:lnTo>
                    <a:pt x="191" y="0"/>
                  </a:lnTo>
                  <a:lnTo>
                    <a:pt x="171" y="1"/>
                  </a:lnTo>
                  <a:lnTo>
                    <a:pt x="153" y="3"/>
                  </a:lnTo>
                  <a:lnTo>
                    <a:pt x="134" y="9"/>
                  </a:lnTo>
                  <a:lnTo>
                    <a:pt x="117" y="15"/>
                  </a:lnTo>
                  <a:lnTo>
                    <a:pt x="100" y="23"/>
                  </a:lnTo>
                  <a:lnTo>
                    <a:pt x="84" y="33"/>
                  </a:lnTo>
                  <a:lnTo>
                    <a:pt x="70" y="44"/>
                  </a:lnTo>
                  <a:lnTo>
                    <a:pt x="55" y="56"/>
                  </a:lnTo>
                  <a:lnTo>
                    <a:pt x="43" y="70"/>
                  </a:lnTo>
                  <a:lnTo>
                    <a:pt x="32" y="84"/>
                  </a:lnTo>
                  <a:lnTo>
                    <a:pt x="23" y="100"/>
                  </a:lnTo>
                  <a:lnTo>
                    <a:pt x="15" y="117"/>
                  </a:lnTo>
                  <a:lnTo>
                    <a:pt x="8" y="134"/>
                  </a:lnTo>
                  <a:lnTo>
                    <a:pt x="3" y="153"/>
                  </a:lnTo>
                  <a:lnTo>
                    <a:pt x="1" y="171"/>
                  </a:lnTo>
                  <a:lnTo>
                    <a:pt x="0" y="191"/>
                  </a:lnTo>
                  <a:lnTo>
                    <a:pt x="0" y="1314"/>
                  </a:lnTo>
                  <a:lnTo>
                    <a:pt x="0" y="1314"/>
                  </a:lnTo>
                  <a:lnTo>
                    <a:pt x="0" y="1330"/>
                  </a:lnTo>
                  <a:lnTo>
                    <a:pt x="2" y="1344"/>
                  </a:lnTo>
                  <a:lnTo>
                    <a:pt x="4" y="1359"/>
                  </a:lnTo>
                  <a:lnTo>
                    <a:pt x="8" y="1372"/>
                  </a:lnTo>
                  <a:lnTo>
                    <a:pt x="13" y="1386"/>
                  </a:lnTo>
                  <a:lnTo>
                    <a:pt x="19" y="1400"/>
                  </a:lnTo>
                  <a:lnTo>
                    <a:pt x="26" y="1412"/>
                  </a:lnTo>
                  <a:lnTo>
                    <a:pt x="34" y="1424"/>
                  </a:lnTo>
                  <a:lnTo>
                    <a:pt x="42" y="1434"/>
                  </a:lnTo>
                  <a:lnTo>
                    <a:pt x="51" y="1445"/>
                  </a:lnTo>
                  <a:lnTo>
                    <a:pt x="61" y="1455"/>
                  </a:lnTo>
                  <a:lnTo>
                    <a:pt x="72" y="1464"/>
                  </a:lnTo>
                  <a:lnTo>
                    <a:pt x="83" y="1473"/>
                  </a:lnTo>
                  <a:lnTo>
                    <a:pt x="95" y="1480"/>
                  </a:lnTo>
                  <a:lnTo>
                    <a:pt x="108" y="1487"/>
                  </a:lnTo>
                  <a:lnTo>
                    <a:pt x="121" y="1492"/>
                  </a:lnTo>
                  <a:lnTo>
                    <a:pt x="121" y="1943"/>
                  </a:lnTo>
                  <a:lnTo>
                    <a:pt x="265" y="1943"/>
                  </a:lnTo>
                  <a:lnTo>
                    <a:pt x="265" y="1492"/>
                  </a:lnTo>
                  <a:lnTo>
                    <a:pt x="265" y="1492"/>
                  </a:lnTo>
                  <a:lnTo>
                    <a:pt x="279" y="1487"/>
                  </a:lnTo>
                  <a:lnTo>
                    <a:pt x="292" y="1480"/>
                  </a:lnTo>
                  <a:lnTo>
                    <a:pt x="304" y="1473"/>
                  </a:lnTo>
                  <a:lnTo>
                    <a:pt x="315" y="1464"/>
                  </a:lnTo>
                  <a:lnTo>
                    <a:pt x="326" y="1455"/>
                  </a:lnTo>
                  <a:lnTo>
                    <a:pt x="335" y="1445"/>
                  </a:lnTo>
                  <a:lnTo>
                    <a:pt x="344" y="1434"/>
                  </a:lnTo>
                  <a:lnTo>
                    <a:pt x="353" y="1424"/>
                  </a:lnTo>
                  <a:lnTo>
                    <a:pt x="361" y="1412"/>
                  </a:lnTo>
                  <a:lnTo>
                    <a:pt x="367" y="1400"/>
                  </a:lnTo>
                  <a:lnTo>
                    <a:pt x="374" y="1386"/>
                  </a:lnTo>
                  <a:lnTo>
                    <a:pt x="378" y="1372"/>
                  </a:lnTo>
                  <a:lnTo>
                    <a:pt x="382" y="1359"/>
                  </a:lnTo>
                  <a:lnTo>
                    <a:pt x="385" y="1344"/>
                  </a:lnTo>
                  <a:lnTo>
                    <a:pt x="387" y="1330"/>
                  </a:lnTo>
                  <a:lnTo>
                    <a:pt x="387" y="1314"/>
                  </a:lnTo>
                  <a:lnTo>
                    <a:pt x="387" y="191"/>
                  </a:lnTo>
                  <a:lnTo>
                    <a:pt x="387" y="191"/>
                  </a:lnTo>
                  <a:lnTo>
                    <a:pt x="386" y="171"/>
                  </a:lnTo>
                  <a:lnTo>
                    <a:pt x="384" y="153"/>
                  </a:lnTo>
                  <a:lnTo>
                    <a:pt x="378" y="134"/>
                  </a:lnTo>
                  <a:lnTo>
                    <a:pt x="371" y="117"/>
                  </a:lnTo>
                  <a:lnTo>
                    <a:pt x="364" y="100"/>
                  </a:lnTo>
                  <a:lnTo>
                    <a:pt x="354" y="84"/>
                  </a:lnTo>
                  <a:lnTo>
                    <a:pt x="343" y="70"/>
                  </a:lnTo>
                  <a:lnTo>
                    <a:pt x="331" y="56"/>
                  </a:lnTo>
                  <a:lnTo>
                    <a:pt x="317" y="44"/>
                  </a:lnTo>
                  <a:lnTo>
                    <a:pt x="303" y="33"/>
                  </a:lnTo>
                  <a:lnTo>
                    <a:pt x="286" y="23"/>
                  </a:lnTo>
                  <a:lnTo>
                    <a:pt x="270" y="15"/>
                  </a:lnTo>
                  <a:lnTo>
                    <a:pt x="252" y="9"/>
                  </a:lnTo>
                  <a:lnTo>
                    <a:pt x="234" y="3"/>
                  </a:lnTo>
                  <a:lnTo>
                    <a:pt x="215" y="1"/>
                  </a:lnTo>
                  <a:lnTo>
                    <a:pt x="195" y="0"/>
                  </a:lnTo>
                  <a:lnTo>
                    <a:pt x="195" y="0"/>
                  </a:lnTo>
                  <a:close/>
                  <a:moveTo>
                    <a:pt x="207" y="1461"/>
                  </a:moveTo>
                  <a:lnTo>
                    <a:pt x="207" y="1461"/>
                  </a:lnTo>
                  <a:lnTo>
                    <a:pt x="190" y="1460"/>
                  </a:lnTo>
                  <a:lnTo>
                    <a:pt x="172" y="1457"/>
                  </a:lnTo>
                  <a:lnTo>
                    <a:pt x="156" y="1453"/>
                  </a:lnTo>
                  <a:lnTo>
                    <a:pt x="140" y="1448"/>
                  </a:lnTo>
                  <a:lnTo>
                    <a:pt x="124" y="1441"/>
                  </a:lnTo>
                  <a:lnTo>
                    <a:pt x="109" y="1433"/>
                  </a:lnTo>
                  <a:lnTo>
                    <a:pt x="95" y="1425"/>
                  </a:lnTo>
                  <a:lnTo>
                    <a:pt x="82" y="1414"/>
                  </a:lnTo>
                  <a:lnTo>
                    <a:pt x="70" y="1403"/>
                  </a:lnTo>
                  <a:lnTo>
                    <a:pt x="59" y="1390"/>
                  </a:lnTo>
                  <a:lnTo>
                    <a:pt x="49" y="1377"/>
                  </a:lnTo>
                  <a:lnTo>
                    <a:pt x="39" y="1362"/>
                  </a:lnTo>
                  <a:lnTo>
                    <a:pt x="31" y="1347"/>
                  </a:lnTo>
                  <a:lnTo>
                    <a:pt x="26" y="1332"/>
                  </a:lnTo>
                  <a:lnTo>
                    <a:pt x="20" y="1315"/>
                  </a:lnTo>
                  <a:lnTo>
                    <a:pt x="17" y="1299"/>
                  </a:lnTo>
                  <a:lnTo>
                    <a:pt x="17" y="1299"/>
                  </a:lnTo>
                  <a:lnTo>
                    <a:pt x="24" y="1313"/>
                  </a:lnTo>
                  <a:lnTo>
                    <a:pt x="31" y="1329"/>
                  </a:lnTo>
                  <a:lnTo>
                    <a:pt x="41" y="1342"/>
                  </a:lnTo>
                  <a:lnTo>
                    <a:pt x="51" y="1355"/>
                  </a:lnTo>
                  <a:lnTo>
                    <a:pt x="62" y="1368"/>
                  </a:lnTo>
                  <a:lnTo>
                    <a:pt x="73" y="1379"/>
                  </a:lnTo>
                  <a:lnTo>
                    <a:pt x="86" y="1390"/>
                  </a:lnTo>
                  <a:lnTo>
                    <a:pt x="99" y="1400"/>
                  </a:lnTo>
                  <a:lnTo>
                    <a:pt x="113" y="1408"/>
                  </a:lnTo>
                  <a:lnTo>
                    <a:pt x="128" y="1416"/>
                  </a:lnTo>
                  <a:lnTo>
                    <a:pt x="143" y="1422"/>
                  </a:lnTo>
                  <a:lnTo>
                    <a:pt x="158" y="1428"/>
                  </a:lnTo>
                  <a:lnTo>
                    <a:pt x="175" y="1432"/>
                  </a:lnTo>
                  <a:lnTo>
                    <a:pt x="192" y="1436"/>
                  </a:lnTo>
                  <a:lnTo>
                    <a:pt x="209" y="1438"/>
                  </a:lnTo>
                  <a:lnTo>
                    <a:pt x="226" y="1439"/>
                  </a:lnTo>
                  <a:lnTo>
                    <a:pt x="226" y="1439"/>
                  </a:lnTo>
                  <a:lnTo>
                    <a:pt x="241" y="1438"/>
                  </a:lnTo>
                  <a:lnTo>
                    <a:pt x="257" y="1437"/>
                  </a:lnTo>
                  <a:lnTo>
                    <a:pt x="271" y="1434"/>
                  </a:lnTo>
                  <a:lnTo>
                    <a:pt x="286" y="1431"/>
                  </a:lnTo>
                  <a:lnTo>
                    <a:pt x="299" y="1427"/>
                  </a:lnTo>
                  <a:lnTo>
                    <a:pt x="314" y="1421"/>
                  </a:lnTo>
                  <a:lnTo>
                    <a:pt x="327" y="1416"/>
                  </a:lnTo>
                  <a:lnTo>
                    <a:pt x="339" y="1408"/>
                  </a:lnTo>
                  <a:lnTo>
                    <a:pt x="339" y="1408"/>
                  </a:lnTo>
                  <a:lnTo>
                    <a:pt x="326" y="1420"/>
                  </a:lnTo>
                  <a:lnTo>
                    <a:pt x="311" y="1430"/>
                  </a:lnTo>
                  <a:lnTo>
                    <a:pt x="296" y="1439"/>
                  </a:lnTo>
                  <a:lnTo>
                    <a:pt x="280" y="1446"/>
                  </a:lnTo>
                  <a:lnTo>
                    <a:pt x="262" y="1452"/>
                  </a:lnTo>
                  <a:lnTo>
                    <a:pt x="245" y="1456"/>
                  </a:lnTo>
                  <a:lnTo>
                    <a:pt x="226" y="1460"/>
                  </a:lnTo>
                  <a:lnTo>
                    <a:pt x="207" y="1461"/>
                  </a:lnTo>
                  <a:lnTo>
                    <a:pt x="207" y="1461"/>
                  </a:lnTo>
                  <a:close/>
                  <a:moveTo>
                    <a:pt x="176" y="43"/>
                  </a:moveTo>
                  <a:lnTo>
                    <a:pt x="176" y="43"/>
                  </a:lnTo>
                  <a:lnTo>
                    <a:pt x="161" y="44"/>
                  </a:lnTo>
                  <a:lnTo>
                    <a:pt x="147" y="45"/>
                  </a:lnTo>
                  <a:lnTo>
                    <a:pt x="134" y="47"/>
                  </a:lnTo>
                  <a:lnTo>
                    <a:pt x="121" y="50"/>
                  </a:lnTo>
                  <a:lnTo>
                    <a:pt x="108" y="55"/>
                  </a:lnTo>
                  <a:lnTo>
                    <a:pt x="95" y="59"/>
                  </a:lnTo>
                  <a:lnTo>
                    <a:pt x="83" y="64"/>
                  </a:lnTo>
                  <a:lnTo>
                    <a:pt x="71" y="71"/>
                  </a:lnTo>
                  <a:lnTo>
                    <a:pt x="71" y="71"/>
                  </a:lnTo>
                  <a:lnTo>
                    <a:pt x="84" y="60"/>
                  </a:lnTo>
                  <a:lnTo>
                    <a:pt x="97" y="51"/>
                  </a:lnTo>
                  <a:lnTo>
                    <a:pt x="111" y="43"/>
                  </a:lnTo>
                  <a:lnTo>
                    <a:pt x="127" y="36"/>
                  </a:lnTo>
                  <a:lnTo>
                    <a:pt x="142" y="31"/>
                  </a:lnTo>
                  <a:lnTo>
                    <a:pt x="158" y="26"/>
                  </a:lnTo>
                  <a:lnTo>
                    <a:pt x="176" y="24"/>
                  </a:lnTo>
                  <a:lnTo>
                    <a:pt x="193" y="23"/>
                  </a:lnTo>
                  <a:lnTo>
                    <a:pt x="193" y="23"/>
                  </a:lnTo>
                  <a:lnTo>
                    <a:pt x="210" y="24"/>
                  </a:lnTo>
                  <a:lnTo>
                    <a:pt x="226" y="26"/>
                  </a:lnTo>
                  <a:lnTo>
                    <a:pt x="241" y="30"/>
                  </a:lnTo>
                  <a:lnTo>
                    <a:pt x="257" y="34"/>
                  </a:lnTo>
                  <a:lnTo>
                    <a:pt x="271" y="40"/>
                  </a:lnTo>
                  <a:lnTo>
                    <a:pt x="285" y="48"/>
                  </a:lnTo>
                  <a:lnTo>
                    <a:pt x="298" y="57"/>
                  </a:lnTo>
                  <a:lnTo>
                    <a:pt x="310" y="67"/>
                  </a:lnTo>
                  <a:lnTo>
                    <a:pt x="321" y="76"/>
                  </a:lnTo>
                  <a:lnTo>
                    <a:pt x="332" y="88"/>
                  </a:lnTo>
                  <a:lnTo>
                    <a:pt x="342" y="100"/>
                  </a:lnTo>
                  <a:lnTo>
                    <a:pt x="350" y="114"/>
                  </a:lnTo>
                  <a:lnTo>
                    <a:pt x="357" y="128"/>
                  </a:lnTo>
                  <a:lnTo>
                    <a:pt x="363" y="142"/>
                  </a:lnTo>
                  <a:lnTo>
                    <a:pt x="367" y="157"/>
                  </a:lnTo>
                  <a:lnTo>
                    <a:pt x="370" y="174"/>
                  </a:lnTo>
                  <a:lnTo>
                    <a:pt x="370" y="174"/>
                  </a:lnTo>
                  <a:lnTo>
                    <a:pt x="364" y="159"/>
                  </a:lnTo>
                  <a:lnTo>
                    <a:pt x="357" y="146"/>
                  </a:lnTo>
                  <a:lnTo>
                    <a:pt x="349" y="133"/>
                  </a:lnTo>
                  <a:lnTo>
                    <a:pt x="340" y="121"/>
                  </a:lnTo>
                  <a:lnTo>
                    <a:pt x="329" y="109"/>
                  </a:lnTo>
                  <a:lnTo>
                    <a:pt x="318" y="98"/>
                  </a:lnTo>
                  <a:lnTo>
                    <a:pt x="307" y="88"/>
                  </a:lnTo>
                  <a:lnTo>
                    <a:pt x="295" y="80"/>
                  </a:lnTo>
                  <a:lnTo>
                    <a:pt x="282" y="71"/>
                  </a:lnTo>
                  <a:lnTo>
                    <a:pt x="268" y="64"/>
                  </a:lnTo>
                  <a:lnTo>
                    <a:pt x="253" y="58"/>
                  </a:lnTo>
                  <a:lnTo>
                    <a:pt x="239" y="52"/>
                  </a:lnTo>
                  <a:lnTo>
                    <a:pt x="224" y="48"/>
                  </a:lnTo>
                  <a:lnTo>
                    <a:pt x="209" y="46"/>
                  </a:lnTo>
                  <a:lnTo>
                    <a:pt x="192" y="44"/>
                  </a:lnTo>
                  <a:lnTo>
                    <a:pt x="176" y="43"/>
                  </a:lnTo>
                  <a:lnTo>
                    <a:pt x="176" y="43"/>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57" name="Freeform 12"/>
            <p:cNvSpPr>
              <a:spLocks/>
            </p:cNvSpPr>
            <p:nvPr/>
          </p:nvSpPr>
          <p:spPr bwMode="auto">
            <a:xfrm>
              <a:off x="4062003" y="2476379"/>
              <a:ext cx="37264" cy="24365"/>
            </a:xfrm>
            <a:custGeom>
              <a:avLst/>
              <a:gdLst>
                <a:gd name="T0" fmla="*/ 174 w 233"/>
                <a:gd name="T1" fmla="*/ 88 h 153"/>
                <a:gd name="T2" fmla="*/ 105 w 233"/>
                <a:gd name="T3" fmla="*/ 130 h 153"/>
                <a:gd name="T4" fmla="*/ 105 w 233"/>
                <a:gd name="T5" fmla="*/ 130 h 153"/>
                <a:gd name="T6" fmla="*/ 89 w 233"/>
                <a:gd name="T7" fmla="*/ 140 h 153"/>
                <a:gd name="T8" fmla="*/ 72 w 233"/>
                <a:gd name="T9" fmla="*/ 146 h 153"/>
                <a:gd name="T10" fmla="*/ 56 w 233"/>
                <a:gd name="T11" fmla="*/ 151 h 153"/>
                <a:gd name="T12" fmla="*/ 42 w 233"/>
                <a:gd name="T13" fmla="*/ 153 h 153"/>
                <a:gd name="T14" fmla="*/ 27 w 233"/>
                <a:gd name="T15" fmla="*/ 153 h 153"/>
                <a:gd name="T16" fmla="*/ 22 w 233"/>
                <a:gd name="T17" fmla="*/ 152 h 153"/>
                <a:gd name="T18" fmla="*/ 17 w 233"/>
                <a:gd name="T19" fmla="*/ 151 h 153"/>
                <a:gd name="T20" fmla="*/ 11 w 233"/>
                <a:gd name="T21" fmla="*/ 148 h 153"/>
                <a:gd name="T22" fmla="*/ 7 w 233"/>
                <a:gd name="T23" fmla="*/ 146 h 153"/>
                <a:gd name="T24" fmla="*/ 3 w 233"/>
                <a:gd name="T25" fmla="*/ 143 h 153"/>
                <a:gd name="T26" fmla="*/ 1 w 233"/>
                <a:gd name="T27" fmla="*/ 140 h 153"/>
                <a:gd name="T28" fmla="*/ 0 w 233"/>
                <a:gd name="T29" fmla="*/ 139 h 153"/>
                <a:gd name="T30" fmla="*/ 229 w 233"/>
                <a:gd name="T31" fmla="*/ 0 h 153"/>
                <a:gd name="T32" fmla="*/ 230 w 233"/>
                <a:gd name="T33" fmla="*/ 0 h 153"/>
                <a:gd name="T34" fmla="*/ 230 w 233"/>
                <a:gd name="T35" fmla="*/ 0 h 153"/>
                <a:gd name="T36" fmla="*/ 231 w 233"/>
                <a:gd name="T37" fmla="*/ 4 h 153"/>
                <a:gd name="T38" fmla="*/ 233 w 233"/>
                <a:gd name="T39" fmla="*/ 9 h 153"/>
                <a:gd name="T40" fmla="*/ 233 w 233"/>
                <a:gd name="T41" fmla="*/ 14 h 153"/>
                <a:gd name="T42" fmla="*/ 232 w 233"/>
                <a:gd name="T43" fmla="*/ 20 h 153"/>
                <a:gd name="T44" fmla="*/ 231 w 233"/>
                <a:gd name="T45" fmla="*/ 25 h 153"/>
                <a:gd name="T46" fmla="*/ 229 w 233"/>
                <a:gd name="T47" fmla="*/ 31 h 153"/>
                <a:gd name="T48" fmla="*/ 223 w 233"/>
                <a:gd name="T49" fmla="*/ 43 h 153"/>
                <a:gd name="T50" fmla="*/ 214 w 233"/>
                <a:gd name="T51" fmla="*/ 55 h 153"/>
                <a:gd name="T52" fmla="*/ 202 w 233"/>
                <a:gd name="T53" fmla="*/ 67 h 153"/>
                <a:gd name="T54" fmla="*/ 189 w 233"/>
                <a:gd name="T55" fmla="*/ 78 h 153"/>
                <a:gd name="T56" fmla="*/ 174 w 233"/>
                <a:gd name="T57" fmla="*/ 88 h 153"/>
                <a:gd name="T58" fmla="*/ 174 w 233"/>
                <a:gd name="T59"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3" h="153">
                  <a:moveTo>
                    <a:pt x="174" y="88"/>
                  </a:moveTo>
                  <a:lnTo>
                    <a:pt x="105" y="130"/>
                  </a:lnTo>
                  <a:lnTo>
                    <a:pt x="105" y="130"/>
                  </a:lnTo>
                  <a:lnTo>
                    <a:pt x="89" y="140"/>
                  </a:lnTo>
                  <a:lnTo>
                    <a:pt x="72" y="146"/>
                  </a:lnTo>
                  <a:lnTo>
                    <a:pt x="56" y="151"/>
                  </a:lnTo>
                  <a:lnTo>
                    <a:pt x="42" y="153"/>
                  </a:lnTo>
                  <a:lnTo>
                    <a:pt x="27" y="153"/>
                  </a:lnTo>
                  <a:lnTo>
                    <a:pt x="22" y="152"/>
                  </a:lnTo>
                  <a:lnTo>
                    <a:pt x="17" y="151"/>
                  </a:lnTo>
                  <a:lnTo>
                    <a:pt x="11" y="148"/>
                  </a:lnTo>
                  <a:lnTo>
                    <a:pt x="7" y="146"/>
                  </a:lnTo>
                  <a:lnTo>
                    <a:pt x="3" y="143"/>
                  </a:lnTo>
                  <a:lnTo>
                    <a:pt x="1" y="140"/>
                  </a:lnTo>
                  <a:lnTo>
                    <a:pt x="0" y="139"/>
                  </a:lnTo>
                  <a:lnTo>
                    <a:pt x="229" y="0"/>
                  </a:lnTo>
                  <a:lnTo>
                    <a:pt x="230" y="0"/>
                  </a:lnTo>
                  <a:lnTo>
                    <a:pt x="230" y="0"/>
                  </a:lnTo>
                  <a:lnTo>
                    <a:pt x="231" y="4"/>
                  </a:lnTo>
                  <a:lnTo>
                    <a:pt x="233" y="9"/>
                  </a:lnTo>
                  <a:lnTo>
                    <a:pt x="233" y="14"/>
                  </a:lnTo>
                  <a:lnTo>
                    <a:pt x="232" y="20"/>
                  </a:lnTo>
                  <a:lnTo>
                    <a:pt x="231" y="25"/>
                  </a:lnTo>
                  <a:lnTo>
                    <a:pt x="229" y="31"/>
                  </a:lnTo>
                  <a:lnTo>
                    <a:pt x="223" y="43"/>
                  </a:lnTo>
                  <a:lnTo>
                    <a:pt x="214" y="55"/>
                  </a:lnTo>
                  <a:lnTo>
                    <a:pt x="202" y="67"/>
                  </a:lnTo>
                  <a:lnTo>
                    <a:pt x="189" y="78"/>
                  </a:lnTo>
                  <a:lnTo>
                    <a:pt x="174" y="88"/>
                  </a:lnTo>
                  <a:lnTo>
                    <a:pt x="174" y="88"/>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sp>
          <p:nvSpPr>
            <p:cNvPr id="58" name="Freeform 13"/>
            <p:cNvSpPr>
              <a:spLocks/>
            </p:cNvSpPr>
            <p:nvPr/>
          </p:nvSpPr>
          <p:spPr bwMode="auto">
            <a:xfrm>
              <a:off x="4072036" y="2484979"/>
              <a:ext cx="57329" cy="73095"/>
            </a:xfrm>
            <a:custGeom>
              <a:avLst/>
              <a:gdLst>
                <a:gd name="T0" fmla="*/ 343 w 355"/>
                <a:gd name="T1" fmla="*/ 336 h 457"/>
                <a:gd name="T2" fmla="*/ 136 w 355"/>
                <a:gd name="T3" fmla="*/ 0 h 457"/>
                <a:gd name="T4" fmla="*/ 136 w 355"/>
                <a:gd name="T5" fmla="*/ 0 h 457"/>
                <a:gd name="T6" fmla="*/ 121 w 355"/>
                <a:gd name="T7" fmla="*/ 13 h 457"/>
                <a:gd name="T8" fmla="*/ 105 w 355"/>
                <a:gd name="T9" fmla="*/ 25 h 457"/>
                <a:gd name="T10" fmla="*/ 36 w 355"/>
                <a:gd name="T11" fmla="*/ 67 h 457"/>
                <a:gd name="T12" fmla="*/ 36 w 355"/>
                <a:gd name="T13" fmla="*/ 67 h 457"/>
                <a:gd name="T14" fmla="*/ 18 w 355"/>
                <a:gd name="T15" fmla="*/ 76 h 457"/>
                <a:gd name="T16" fmla="*/ 0 w 355"/>
                <a:gd name="T17" fmla="*/ 84 h 457"/>
                <a:gd name="T18" fmla="*/ 207 w 355"/>
                <a:gd name="T19" fmla="*/ 419 h 457"/>
                <a:gd name="T20" fmla="*/ 207 w 355"/>
                <a:gd name="T21" fmla="*/ 419 h 457"/>
                <a:gd name="T22" fmla="*/ 212 w 355"/>
                <a:gd name="T23" fmla="*/ 427 h 457"/>
                <a:gd name="T24" fmla="*/ 217 w 355"/>
                <a:gd name="T25" fmla="*/ 432 h 457"/>
                <a:gd name="T26" fmla="*/ 223 w 355"/>
                <a:gd name="T27" fmla="*/ 438 h 457"/>
                <a:gd name="T28" fmla="*/ 228 w 355"/>
                <a:gd name="T29" fmla="*/ 442 h 457"/>
                <a:gd name="T30" fmla="*/ 235 w 355"/>
                <a:gd name="T31" fmla="*/ 446 h 457"/>
                <a:gd name="T32" fmla="*/ 241 w 355"/>
                <a:gd name="T33" fmla="*/ 450 h 457"/>
                <a:gd name="T34" fmla="*/ 249 w 355"/>
                <a:gd name="T35" fmla="*/ 453 h 457"/>
                <a:gd name="T36" fmla="*/ 256 w 355"/>
                <a:gd name="T37" fmla="*/ 455 h 457"/>
                <a:gd name="T38" fmla="*/ 263 w 355"/>
                <a:gd name="T39" fmla="*/ 456 h 457"/>
                <a:gd name="T40" fmla="*/ 271 w 355"/>
                <a:gd name="T41" fmla="*/ 457 h 457"/>
                <a:gd name="T42" fmla="*/ 279 w 355"/>
                <a:gd name="T43" fmla="*/ 457 h 457"/>
                <a:gd name="T44" fmla="*/ 286 w 355"/>
                <a:gd name="T45" fmla="*/ 456 h 457"/>
                <a:gd name="T46" fmla="*/ 294 w 355"/>
                <a:gd name="T47" fmla="*/ 455 h 457"/>
                <a:gd name="T48" fmla="*/ 302 w 355"/>
                <a:gd name="T49" fmla="*/ 452 h 457"/>
                <a:gd name="T50" fmla="*/ 309 w 355"/>
                <a:gd name="T51" fmla="*/ 450 h 457"/>
                <a:gd name="T52" fmla="*/ 316 w 355"/>
                <a:gd name="T53" fmla="*/ 445 h 457"/>
                <a:gd name="T54" fmla="*/ 317 w 355"/>
                <a:gd name="T55" fmla="*/ 444 h 457"/>
                <a:gd name="T56" fmla="*/ 317 w 355"/>
                <a:gd name="T57" fmla="*/ 444 h 457"/>
                <a:gd name="T58" fmla="*/ 323 w 355"/>
                <a:gd name="T59" fmla="*/ 440 h 457"/>
                <a:gd name="T60" fmla="*/ 330 w 355"/>
                <a:gd name="T61" fmla="*/ 434 h 457"/>
                <a:gd name="T62" fmla="*/ 335 w 355"/>
                <a:gd name="T63" fmla="*/ 429 h 457"/>
                <a:gd name="T64" fmla="*/ 340 w 355"/>
                <a:gd name="T65" fmla="*/ 423 h 457"/>
                <a:gd name="T66" fmla="*/ 344 w 355"/>
                <a:gd name="T67" fmla="*/ 417 h 457"/>
                <a:gd name="T68" fmla="*/ 347 w 355"/>
                <a:gd name="T69" fmla="*/ 410 h 457"/>
                <a:gd name="T70" fmla="*/ 351 w 355"/>
                <a:gd name="T71" fmla="*/ 403 h 457"/>
                <a:gd name="T72" fmla="*/ 353 w 355"/>
                <a:gd name="T73" fmla="*/ 396 h 457"/>
                <a:gd name="T74" fmla="*/ 354 w 355"/>
                <a:gd name="T75" fmla="*/ 389 h 457"/>
                <a:gd name="T76" fmla="*/ 355 w 355"/>
                <a:gd name="T77" fmla="*/ 381 h 457"/>
                <a:gd name="T78" fmla="*/ 355 w 355"/>
                <a:gd name="T79" fmla="*/ 373 h 457"/>
                <a:gd name="T80" fmla="*/ 354 w 355"/>
                <a:gd name="T81" fmla="*/ 366 h 457"/>
                <a:gd name="T82" fmla="*/ 353 w 355"/>
                <a:gd name="T83" fmla="*/ 358 h 457"/>
                <a:gd name="T84" fmla="*/ 350 w 355"/>
                <a:gd name="T85" fmla="*/ 350 h 457"/>
                <a:gd name="T86" fmla="*/ 347 w 355"/>
                <a:gd name="T87" fmla="*/ 343 h 457"/>
                <a:gd name="T88" fmla="*/ 343 w 355"/>
                <a:gd name="T89" fmla="*/ 336 h 457"/>
                <a:gd name="T90" fmla="*/ 343 w 355"/>
                <a:gd name="T91" fmla="*/ 33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5" h="457">
                  <a:moveTo>
                    <a:pt x="343" y="336"/>
                  </a:moveTo>
                  <a:lnTo>
                    <a:pt x="136" y="0"/>
                  </a:lnTo>
                  <a:lnTo>
                    <a:pt x="136" y="0"/>
                  </a:lnTo>
                  <a:lnTo>
                    <a:pt x="121" y="13"/>
                  </a:lnTo>
                  <a:lnTo>
                    <a:pt x="105" y="25"/>
                  </a:lnTo>
                  <a:lnTo>
                    <a:pt x="36" y="67"/>
                  </a:lnTo>
                  <a:lnTo>
                    <a:pt x="36" y="67"/>
                  </a:lnTo>
                  <a:lnTo>
                    <a:pt x="18" y="76"/>
                  </a:lnTo>
                  <a:lnTo>
                    <a:pt x="0" y="84"/>
                  </a:lnTo>
                  <a:lnTo>
                    <a:pt x="207" y="419"/>
                  </a:lnTo>
                  <a:lnTo>
                    <a:pt x="207" y="419"/>
                  </a:lnTo>
                  <a:lnTo>
                    <a:pt x="212" y="427"/>
                  </a:lnTo>
                  <a:lnTo>
                    <a:pt x="217" y="432"/>
                  </a:lnTo>
                  <a:lnTo>
                    <a:pt x="223" y="438"/>
                  </a:lnTo>
                  <a:lnTo>
                    <a:pt x="228" y="442"/>
                  </a:lnTo>
                  <a:lnTo>
                    <a:pt x="235" y="446"/>
                  </a:lnTo>
                  <a:lnTo>
                    <a:pt x="241" y="450"/>
                  </a:lnTo>
                  <a:lnTo>
                    <a:pt x="249" y="453"/>
                  </a:lnTo>
                  <a:lnTo>
                    <a:pt x="256" y="455"/>
                  </a:lnTo>
                  <a:lnTo>
                    <a:pt x="263" y="456"/>
                  </a:lnTo>
                  <a:lnTo>
                    <a:pt x="271" y="457"/>
                  </a:lnTo>
                  <a:lnTo>
                    <a:pt x="279" y="457"/>
                  </a:lnTo>
                  <a:lnTo>
                    <a:pt x="286" y="456"/>
                  </a:lnTo>
                  <a:lnTo>
                    <a:pt x="294" y="455"/>
                  </a:lnTo>
                  <a:lnTo>
                    <a:pt x="302" y="452"/>
                  </a:lnTo>
                  <a:lnTo>
                    <a:pt x="309" y="450"/>
                  </a:lnTo>
                  <a:lnTo>
                    <a:pt x="316" y="445"/>
                  </a:lnTo>
                  <a:lnTo>
                    <a:pt x="317" y="444"/>
                  </a:lnTo>
                  <a:lnTo>
                    <a:pt x="317" y="444"/>
                  </a:lnTo>
                  <a:lnTo>
                    <a:pt x="323" y="440"/>
                  </a:lnTo>
                  <a:lnTo>
                    <a:pt x="330" y="434"/>
                  </a:lnTo>
                  <a:lnTo>
                    <a:pt x="335" y="429"/>
                  </a:lnTo>
                  <a:lnTo>
                    <a:pt x="340" y="423"/>
                  </a:lnTo>
                  <a:lnTo>
                    <a:pt x="344" y="417"/>
                  </a:lnTo>
                  <a:lnTo>
                    <a:pt x="347" y="410"/>
                  </a:lnTo>
                  <a:lnTo>
                    <a:pt x="351" y="403"/>
                  </a:lnTo>
                  <a:lnTo>
                    <a:pt x="353" y="396"/>
                  </a:lnTo>
                  <a:lnTo>
                    <a:pt x="354" y="389"/>
                  </a:lnTo>
                  <a:lnTo>
                    <a:pt x="355" y="381"/>
                  </a:lnTo>
                  <a:lnTo>
                    <a:pt x="355" y="373"/>
                  </a:lnTo>
                  <a:lnTo>
                    <a:pt x="354" y="366"/>
                  </a:lnTo>
                  <a:lnTo>
                    <a:pt x="353" y="358"/>
                  </a:lnTo>
                  <a:lnTo>
                    <a:pt x="350" y="350"/>
                  </a:lnTo>
                  <a:lnTo>
                    <a:pt x="347" y="343"/>
                  </a:lnTo>
                  <a:lnTo>
                    <a:pt x="343" y="336"/>
                  </a:lnTo>
                  <a:lnTo>
                    <a:pt x="343" y="336"/>
                  </a:lnTo>
                  <a:close/>
                </a:path>
              </a:pathLst>
            </a:custGeom>
            <a:grpFill/>
            <a:ln>
              <a:noFill/>
            </a:ln>
            <a:extLst/>
          </p:spPr>
          <p:txBody>
            <a:bodyPr vert="horz" wrap="square" lIns="121920" tIns="60960" rIns="121920" bIns="60960" numCol="1" anchor="t" anchorCtr="0" compatLnSpc="1">
              <a:prstTxWarp prst="textNoShape">
                <a:avLst/>
              </a:prstTxWarp>
            </a:bodyPr>
            <a:lstStyle/>
            <a:p>
              <a:pPr algn="ctr"/>
              <a:endParaRPr lang="en-US">
                <a:solidFill>
                  <a:srgbClr val="0078FF"/>
                </a:solidFill>
              </a:endParaRPr>
            </a:p>
          </p:txBody>
        </p:sp>
      </p:grpSp>
      <p:sp>
        <p:nvSpPr>
          <p:cNvPr id="59" name="AutoShape 1"/>
          <p:cNvSpPr>
            <a:spLocks/>
          </p:cNvSpPr>
          <p:nvPr/>
        </p:nvSpPr>
        <p:spPr bwMode="auto">
          <a:xfrm>
            <a:off x="6443491" y="5113217"/>
            <a:ext cx="205910" cy="203512"/>
          </a:xfrm>
          <a:custGeom>
            <a:avLst/>
            <a:gdLst/>
            <a:ahLst/>
            <a:cxnLst/>
            <a:rect l="0" t="0" r="r" b="b"/>
            <a:pathLst>
              <a:path w="21509" h="21600">
                <a:moveTo>
                  <a:pt x="21509" y="21600"/>
                </a:moveTo>
                <a:cubicBezTo>
                  <a:pt x="21294" y="20859"/>
                  <a:pt x="20722" y="19170"/>
                  <a:pt x="19888" y="18756"/>
                </a:cubicBezTo>
                <a:cubicBezTo>
                  <a:pt x="19244" y="18430"/>
                  <a:pt x="18648" y="18222"/>
                  <a:pt x="18577" y="17926"/>
                </a:cubicBezTo>
                <a:cubicBezTo>
                  <a:pt x="18505" y="17659"/>
                  <a:pt x="18672" y="17481"/>
                  <a:pt x="18910" y="17126"/>
                </a:cubicBezTo>
                <a:cubicBezTo>
                  <a:pt x="19268" y="16563"/>
                  <a:pt x="19506" y="15763"/>
                  <a:pt x="19506" y="14993"/>
                </a:cubicBezTo>
                <a:cubicBezTo>
                  <a:pt x="19506" y="13452"/>
                  <a:pt x="18624" y="12474"/>
                  <a:pt x="17551" y="12474"/>
                </a:cubicBezTo>
                <a:cubicBezTo>
                  <a:pt x="16479" y="12474"/>
                  <a:pt x="15596" y="13452"/>
                  <a:pt x="15596" y="14993"/>
                </a:cubicBezTo>
                <a:cubicBezTo>
                  <a:pt x="15596" y="15763"/>
                  <a:pt x="15835" y="16563"/>
                  <a:pt x="16192" y="17126"/>
                </a:cubicBezTo>
                <a:cubicBezTo>
                  <a:pt x="16431" y="17481"/>
                  <a:pt x="16574" y="17659"/>
                  <a:pt x="16526" y="17926"/>
                </a:cubicBezTo>
                <a:cubicBezTo>
                  <a:pt x="16502" y="18044"/>
                  <a:pt x="16359" y="18193"/>
                  <a:pt x="16145" y="18311"/>
                </a:cubicBezTo>
                <a:cubicBezTo>
                  <a:pt x="15954" y="18193"/>
                  <a:pt x="15739" y="18104"/>
                  <a:pt x="15573" y="18015"/>
                </a:cubicBezTo>
                <a:cubicBezTo>
                  <a:pt x="14738" y="17659"/>
                  <a:pt x="14023" y="17333"/>
                  <a:pt x="13928" y="16978"/>
                </a:cubicBezTo>
                <a:cubicBezTo>
                  <a:pt x="13856" y="16652"/>
                  <a:pt x="14047" y="16444"/>
                  <a:pt x="14333" y="15970"/>
                </a:cubicBezTo>
                <a:cubicBezTo>
                  <a:pt x="14810" y="15259"/>
                  <a:pt x="15096" y="14281"/>
                  <a:pt x="15096" y="13274"/>
                </a:cubicBezTo>
                <a:cubicBezTo>
                  <a:pt x="15096" y="11348"/>
                  <a:pt x="13999" y="10104"/>
                  <a:pt x="12640" y="10104"/>
                </a:cubicBezTo>
                <a:cubicBezTo>
                  <a:pt x="11281" y="10104"/>
                  <a:pt x="10184" y="11319"/>
                  <a:pt x="10184" y="13274"/>
                </a:cubicBezTo>
                <a:cubicBezTo>
                  <a:pt x="10184" y="14252"/>
                  <a:pt x="10471" y="15230"/>
                  <a:pt x="10947" y="15970"/>
                </a:cubicBezTo>
                <a:cubicBezTo>
                  <a:pt x="11234" y="16444"/>
                  <a:pt x="11448" y="16622"/>
                  <a:pt x="11353" y="16978"/>
                </a:cubicBezTo>
                <a:cubicBezTo>
                  <a:pt x="11305" y="17126"/>
                  <a:pt x="11162" y="17274"/>
                  <a:pt x="10924" y="17422"/>
                </a:cubicBezTo>
                <a:cubicBezTo>
                  <a:pt x="10852" y="17452"/>
                  <a:pt x="10781" y="17511"/>
                  <a:pt x="10709" y="17541"/>
                </a:cubicBezTo>
                <a:cubicBezTo>
                  <a:pt x="10709" y="17541"/>
                  <a:pt x="10709" y="17541"/>
                  <a:pt x="10709" y="17541"/>
                </a:cubicBezTo>
                <a:cubicBezTo>
                  <a:pt x="10685" y="17541"/>
                  <a:pt x="10399" y="17689"/>
                  <a:pt x="10351" y="17719"/>
                </a:cubicBezTo>
                <a:cubicBezTo>
                  <a:pt x="10161" y="17807"/>
                  <a:pt x="9922" y="17896"/>
                  <a:pt x="9708" y="18015"/>
                </a:cubicBezTo>
                <a:cubicBezTo>
                  <a:pt x="9708" y="18015"/>
                  <a:pt x="9684" y="18015"/>
                  <a:pt x="9684" y="18044"/>
                </a:cubicBezTo>
                <a:cubicBezTo>
                  <a:pt x="9231" y="17837"/>
                  <a:pt x="8873" y="17659"/>
                  <a:pt x="8826" y="17422"/>
                </a:cubicBezTo>
                <a:cubicBezTo>
                  <a:pt x="8778" y="17156"/>
                  <a:pt x="8921" y="17007"/>
                  <a:pt x="9135" y="16681"/>
                </a:cubicBezTo>
                <a:cubicBezTo>
                  <a:pt x="9493" y="16148"/>
                  <a:pt x="9708" y="15407"/>
                  <a:pt x="9708" y="14667"/>
                </a:cubicBezTo>
                <a:cubicBezTo>
                  <a:pt x="9708" y="13244"/>
                  <a:pt x="8897" y="12326"/>
                  <a:pt x="7872" y="12326"/>
                </a:cubicBezTo>
                <a:cubicBezTo>
                  <a:pt x="6847" y="12326"/>
                  <a:pt x="6036" y="13244"/>
                  <a:pt x="6036" y="14667"/>
                </a:cubicBezTo>
                <a:cubicBezTo>
                  <a:pt x="6036" y="15407"/>
                  <a:pt x="6251" y="16119"/>
                  <a:pt x="6608" y="16681"/>
                </a:cubicBezTo>
                <a:cubicBezTo>
                  <a:pt x="6823" y="17037"/>
                  <a:pt x="6966" y="17185"/>
                  <a:pt x="6918" y="17422"/>
                </a:cubicBezTo>
                <a:cubicBezTo>
                  <a:pt x="6871" y="17630"/>
                  <a:pt x="6561" y="17807"/>
                  <a:pt x="6132" y="17985"/>
                </a:cubicBezTo>
                <a:cubicBezTo>
                  <a:pt x="5202" y="15230"/>
                  <a:pt x="3294" y="9481"/>
                  <a:pt x="3294" y="9481"/>
                </a:cubicBezTo>
                <a:cubicBezTo>
                  <a:pt x="3342" y="9630"/>
                  <a:pt x="4272" y="9689"/>
                  <a:pt x="4415" y="9719"/>
                </a:cubicBezTo>
                <a:cubicBezTo>
                  <a:pt x="5512" y="9867"/>
                  <a:pt x="6632" y="9867"/>
                  <a:pt x="7681" y="9541"/>
                </a:cubicBezTo>
                <a:cubicBezTo>
                  <a:pt x="9088" y="9096"/>
                  <a:pt x="9803" y="7970"/>
                  <a:pt x="10494" y="6844"/>
                </a:cubicBezTo>
                <a:cubicBezTo>
                  <a:pt x="11353" y="5481"/>
                  <a:pt x="12354" y="4356"/>
                  <a:pt x="13832" y="4356"/>
                </a:cubicBezTo>
                <a:cubicBezTo>
                  <a:pt x="14834" y="4356"/>
                  <a:pt x="16026" y="4800"/>
                  <a:pt x="17313" y="5630"/>
                </a:cubicBezTo>
                <a:cubicBezTo>
                  <a:pt x="17384" y="5689"/>
                  <a:pt x="17504" y="5659"/>
                  <a:pt x="17551" y="5570"/>
                </a:cubicBezTo>
                <a:cubicBezTo>
                  <a:pt x="17623" y="5481"/>
                  <a:pt x="17623" y="5363"/>
                  <a:pt x="17599" y="5274"/>
                </a:cubicBezTo>
                <a:lnTo>
                  <a:pt x="16431" y="2370"/>
                </a:lnTo>
                <a:cubicBezTo>
                  <a:pt x="16097" y="1511"/>
                  <a:pt x="13713" y="207"/>
                  <a:pt x="12092" y="30"/>
                </a:cubicBezTo>
                <a:cubicBezTo>
                  <a:pt x="11901" y="0"/>
                  <a:pt x="11734" y="0"/>
                  <a:pt x="11543" y="0"/>
                </a:cubicBezTo>
                <a:cubicBezTo>
                  <a:pt x="9827" y="0"/>
                  <a:pt x="8539" y="1333"/>
                  <a:pt x="7157" y="2400"/>
                </a:cubicBezTo>
                <a:cubicBezTo>
                  <a:pt x="6728" y="2726"/>
                  <a:pt x="6275" y="3022"/>
                  <a:pt x="5822" y="3259"/>
                </a:cubicBezTo>
                <a:cubicBezTo>
                  <a:pt x="4391" y="3970"/>
                  <a:pt x="2746" y="3733"/>
                  <a:pt x="1316" y="3052"/>
                </a:cubicBezTo>
                <a:cubicBezTo>
                  <a:pt x="1196" y="2993"/>
                  <a:pt x="1077" y="2933"/>
                  <a:pt x="958" y="2874"/>
                </a:cubicBezTo>
                <a:cubicBezTo>
                  <a:pt x="958" y="2874"/>
                  <a:pt x="958" y="2874"/>
                  <a:pt x="934" y="2874"/>
                </a:cubicBezTo>
                <a:cubicBezTo>
                  <a:pt x="767" y="2756"/>
                  <a:pt x="577" y="2756"/>
                  <a:pt x="386" y="2844"/>
                </a:cubicBezTo>
                <a:cubicBezTo>
                  <a:pt x="76" y="3022"/>
                  <a:pt x="-91" y="3467"/>
                  <a:pt x="52" y="3852"/>
                </a:cubicBezTo>
                <a:lnTo>
                  <a:pt x="5965" y="21570"/>
                </a:lnTo>
                <a:lnTo>
                  <a:pt x="13022" y="21570"/>
                </a:lnTo>
                <a:lnTo>
                  <a:pt x="13022" y="21600"/>
                </a:lnTo>
                <a:lnTo>
                  <a:pt x="21509" y="21600"/>
                </a:lnTo>
                <a:close/>
                <a:moveTo>
                  <a:pt x="21509" y="21600"/>
                </a:moveTo>
              </a:path>
            </a:pathLst>
          </a:custGeom>
          <a:solidFill>
            <a:schemeClr val="tx1"/>
          </a:solidFill>
          <a:ln>
            <a:noFill/>
          </a:ln>
        </p:spPr>
        <p:txBody>
          <a:bodyPr lIns="0" tIns="0" rIns="0" bIns="0"/>
          <a:lstStyle/>
          <a:p>
            <a:endParaRPr lang="en-US" sz="2489">
              <a:solidFill>
                <a:srgbClr val="000000"/>
              </a:solidFill>
            </a:endParaRPr>
          </a:p>
        </p:txBody>
      </p:sp>
      <p:grpSp>
        <p:nvGrpSpPr>
          <p:cNvPr id="60" name="Group 59"/>
          <p:cNvGrpSpPr/>
          <p:nvPr/>
        </p:nvGrpSpPr>
        <p:grpSpPr>
          <a:xfrm>
            <a:off x="10351132" y="5068377"/>
            <a:ext cx="173698" cy="198930"/>
            <a:chOff x="165100" y="139700"/>
            <a:chExt cx="874713" cy="977900"/>
          </a:xfrm>
          <a:solidFill>
            <a:schemeClr val="tx1"/>
          </a:solidFill>
        </p:grpSpPr>
        <p:sp>
          <p:nvSpPr>
            <p:cNvPr id="61" name="AutoShape 1"/>
            <p:cNvSpPr>
              <a:spLocks/>
            </p:cNvSpPr>
            <p:nvPr/>
          </p:nvSpPr>
          <p:spPr bwMode="auto">
            <a:xfrm>
              <a:off x="279400" y="139700"/>
              <a:ext cx="639763" cy="593725"/>
            </a:xfrm>
            <a:custGeom>
              <a:avLst/>
              <a:gdLst/>
              <a:ahLst/>
              <a:cxnLst/>
              <a:rect l="0" t="0" r="r" b="b"/>
              <a:pathLst>
                <a:path w="21600" h="21600">
                  <a:moveTo>
                    <a:pt x="21600" y="20492"/>
                  </a:moveTo>
                  <a:cubicBezTo>
                    <a:pt x="21600" y="20262"/>
                    <a:pt x="21514" y="19938"/>
                    <a:pt x="21086" y="19800"/>
                  </a:cubicBezTo>
                  <a:cubicBezTo>
                    <a:pt x="20700" y="19662"/>
                    <a:pt x="20229" y="19385"/>
                    <a:pt x="20100" y="18692"/>
                  </a:cubicBezTo>
                  <a:cubicBezTo>
                    <a:pt x="19757" y="16477"/>
                    <a:pt x="18600" y="14400"/>
                    <a:pt x="16800" y="12831"/>
                  </a:cubicBezTo>
                  <a:cubicBezTo>
                    <a:pt x="15729" y="11862"/>
                    <a:pt x="14486" y="11169"/>
                    <a:pt x="13200" y="10800"/>
                  </a:cubicBezTo>
                  <a:lnTo>
                    <a:pt x="13200" y="10292"/>
                  </a:lnTo>
                  <a:cubicBezTo>
                    <a:pt x="13200" y="9923"/>
                    <a:pt x="12986" y="9646"/>
                    <a:pt x="12686" y="9554"/>
                  </a:cubicBezTo>
                  <a:lnTo>
                    <a:pt x="12686" y="6831"/>
                  </a:lnTo>
                  <a:cubicBezTo>
                    <a:pt x="12986" y="6738"/>
                    <a:pt x="13200" y="6415"/>
                    <a:pt x="13200" y="6092"/>
                  </a:cubicBezTo>
                  <a:cubicBezTo>
                    <a:pt x="13200" y="5677"/>
                    <a:pt x="12857" y="5308"/>
                    <a:pt x="12471" y="5308"/>
                  </a:cubicBezTo>
                  <a:lnTo>
                    <a:pt x="12257" y="5308"/>
                  </a:lnTo>
                  <a:cubicBezTo>
                    <a:pt x="12214" y="4662"/>
                    <a:pt x="11443" y="4385"/>
                    <a:pt x="11357" y="3462"/>
                  </a:cubicBezTo>
                  <a:cubicBezTo>
                    <a:pt x="11271" y="2862"/>
                    <a:pt x="11571" y="2077"/>
                    <a:pt x="11571" y="1385"/>
                  </a:cubicBezTo>
                  <a:cubicBezTo>
                    <a:pt x="11571" y="646"/>
                    <a:pt x="11186" y="0"/>
                    <a:pt x="10800" y="0"/>
                  </a:cubicBezTo>
                  <a:cubicBezTo>
                    <a:pt x="10414" y="0"/>
                    <a:pt x="10029" y="646"/>
                    <a:pt x="10029" y="1385"/>
                  </a:cubicBezTo>
                  <a:cubicBezTo>
                    <a:pt x="10029" y="1985"/>
                    <a:pt x="10286" y="2862"/>
                    <a:pt x="10243" y="3462"/>
                  </a:cubicBezTo>
                  <a:cubicBezTo>
                    <a:pt x="10114" y="4338"/>
                    <a:pt x="9386" y="4662"/>
                    <a:pt x="9343" y="5308"/>
                  </a:cubicBezTo>
                  <a:lnTo>
                    <a:pt x="9129" y="5308"/>
                  </a:lnTo>
                  <a:cubicBezTo>
                    <a:pt x="8743" y="5308"/>
                    <a:pt x="8400" y="5677"/>
                    <a:pt x="8400" y="6092"/>
                  </a:cubicBezTo>
                  <a:cubicBezTo>
                    <a:pt x="8400" y="6462"/>
                    <a:pt x="8614" y="6738"/>
                    <a:pt x="8914" y="6831"/>
                  </a:cubicBezTo>
                  <a:lnTo>
                    <a:pt x="8914" y="9554"/>
                  </a:lnTo>
                  <a:cubicBezTo>
                    <a:pt x="8614" y="9646"/>
                    <a:pt x="8400" y="9969"/>
                    <a:pt x="8400" y="10292"/>
                  </a:cubicBezTo>
                  <a:lnTo>
                    <a:pt x="8400" y="10800"/>
                  </a:lnTo>
                  <a:cubicBezTo>
                    <a:pt x="7114" y="11169"/>
                    <a:pt x="5871" y="11862"/>
                    <a:pt x="4800" y="12831"/>
                  </a:cubicBezTo>
                  <a:cubicBezTo>
                    <a:pt x="3043" y="14400"/>
                    <a:pt x="1886" y="16477"/>
                    <a:pt x="1500" y="18692"/>
                  </a:cubicBezTo>
                  <a:cubicBezTo>
                    <a:pt x="1414" y="19385"/>
                    <a:pt x="900" y="19662"/>
                    <a:pt x="514" y="19800"/>
                  </a:cubicBezTo>
                  <a:cubicBezTo>
                    <a:pt x="86" y="19938"/>
                    <a:pt x="0" y="20262"/>
                    <a:pt x="0" y="20492"/>
                  </a:cubicBezTo>
                  <a:lnTo>
                    <a:pt x="0" y="21600"/>
                  </a:lnTo>
                  <a:lnTo>
                    <a:pt x="21600" y="21600"/>
                  </a:lnTo>
                  <a:lnTo>
                    <a:pt x="21600" y="20492"/>
                  </a:lnTo>
                  <a:close/>
                  <a:moveTo>
                    <a:pt x="11186" y="9508"/>
                  </a:moveTo>
                  <a:lnTo>
                    <a:pt x="10329" y="9508"/>
                  </a:lnTo>
                  <a:lnTo>
                    <a:pt x="10329" y="6831"/>
                  </a:lnTo>
                  <a:lnTo>
                    <a:pt x="11186" y="6831"/>
                  </a:lnTo>
                  <a:lnTo>
                    <a:pt x="11186" y="9508"/>
                  </a:lnTo>
                  <a:close/>
                  <a:moveTo>
                    <a:pt x="11186" y="9508"/>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89">
                <a:solidFill>
                  <a:srgbClr val="000000"/>
                </a:solidFill>
              </a:endParaRPr>
            </a:p>
          </p:txBody>
        </p:sp>
        <p:sp>
          <p:nvSpPr>
            <p:cNvPr id="62" name="AutoShape 2"/>
            <p:cNvSpPr>
              <a:spLocks/>
            </p:cNvSpPr>
            <p:nvPr/>
          </p:nvSpPr>
          <p:spPr bwMode="auto">
            <a:xfrm>
              <a:off x="227013" y="787400"/>
              <a:ext cx="742950" cy="215900"/>
            </a:xfrm>
            <a:custGeom>
              <a:avLst/>
              <a:gdLst/>
              <a:ahLst/>
              <a:cxnLst/>
              <a:rect l="0" t="0" r="r" b="b"/>
              <a:pathLst>
                <a:path w="21600" h="21600">
                  <a:moveTo>
                    <a:pt x="592" y="5972"/>
                  </a:moveTo>
                  <a:lnTo>
                    <a:pt x="592" y="21600"/>
                  </a:lnTo>
                  <a:lnTo>
                    <a:pt x="3366" y="21600"/>
                  </a:lnTo>
                  <a:lnTo>
                    <a:pt x="3366" y="10927"/>
                  </a:lnTo>
                  <a:cubicBezTo>
                    <a:pt x="3366" y="9021"/>
                    <a:pt x="3810" y="7496"/>
                    <a:pt x="4364" y="7496"/>
                  </a:cubicBezTo>
                  <a:cubicBezTo>
                    <a:pt x="4919" y="7496"/>
                    <a:pt x="5363" y="9021"/>
                    <a:pt x="5363" y="10927"/>
                  </a:cubicBezTo>
                  <a:lnTo>
                    <a:pt x="5363" y="21600"/>
                  </a:lnTo>
                  <a:lnTo>
                    <a:pt x="7656" y="21600"/>
                  </a:lnTo>
                  <a:lnTo>
                    <a:pt x="7656" y="10927"/>
                  </a:lnTo>
                  <a:cubicBezTo>
                    <a:pt x="7656" y="9021"/>
                    <a:pt x="8100" y="7496"/>
                    <a:pt x="8655" y="7496"/>
                  </a:cubicBezTo>
                  <a:cubicBezTo>
                    <a:pt x="9210" y="7496"/>
                    <a:pt x="9653" y="9021"/>
                    <a:pt x="9653" y="10927"/>
                  </a:cubicBezTo>
                  <a:lnTo>
                    <a:pt x="9653" y="21600"/>
                  </a:lnTo>
                  <a:lnTo>
                    <a:pt x="11947" y="21600"/>
                  </a:lnTo>
                  <a:lnTo>
                    <a:pt x="11947" y="10927"/>
                  </a:lnTo>
                  <a:cubicBezTo>
                    <a:pt x="11947" y="9021"/>
                    <a:pt x="12390" y="7496"/>
                    <a:pt x="12945" y="7496"/>
                  </a:cubicBezTo>
                  <a:cubicBezTo>
                    <a:pt x="13500" y="7496"/>
                    <a:pt x="13944" y="9021"/>
                    <a:pt x="13944" y="10927"/>
                  </a:cubicBezTo>
                  <a:lnTo>
                    <a:pt x="13944" y="21600"/>
                  </a:lnTo>
                  <a:lnTo>
                    <a:pt x="16237" y="21600"/>
                  </a:lnTo>
                  <a:lnTo>
                    <a:pt x="16237" y="10927"/>
                  </a:lnTo>
                  <a:cubicBezTo>
                    <a:pt x="16237" y="9021"/>
                    <a:pt x="16681" y="7496"/>
                    <a:pt x="17236" y="7496"/>
                  </a:cubicBezTo>
                  <a:cubicBezTo>
                    <a:pt x="17790" y="7496"/>
                    <a:pt x="18234" y="9021"/>
                    <a:pt x="18234" y="10927"/>
                  </a:cubicBezTo>
                  <a:lnTo>
                    <a:pt x="18234" y="21600"/>
                  </a:lnTo>
                  <a:lnTo>
                    <a:pt x="21008" y="21600"/>
                  </a:lnTo>
                  <a:lnTo>
                    <a:pt x="21008" y="6099"/>
                  </a:lnTo>
                  <a:cubicBezTo>
                    <a:pt x="21341" y="5591"/>
                    <a:pt x="21600" y="4447"/>
                    <a:pt x="21600" y="3176"/>
                  </a:cubicBezTo>
                  <a:cubicBezTo>
                    <a:pt x="21600" y="1398"/>
                    <a:pt x="21193" y="0"/>
                    <a:pt x="20675" y="0"/>
                  </a:cubicBezTo>
                  <a:lnTo>
                    <a:pt x="925" y="0"/>
                  </a:lnTo>
                  <a:cubicBezTo>
                    <a:pt x="407" y="0"/>
                    <a:pt x="0" y="1398"/>
                    <a:pt x="0" y="3176"/>
                  </a:cubicBezTo>
                  <a:cubicBezTo>
                    <a:pt x="0" y="4447"/>
                    <a:pt x="259" y="5591"/>
                    <a:pt x="592" y="5972"/>
                  </a:cubicBezTo>
                  <a:close/>
                  <a:moveTo>
                    <a:pt x="592" y="5972"/>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89">
                <a:solidFill>
                  <a:srgbClr val="000000"/>
                </a:solidFill>
              </a:endParaRPr>
            </a:p>
          </p:txBody>
        </p:sp>
        <p:sp>
          <p:nvSpPr>
            <p:cNvPr id="63" name="AutoShape 3"/>
            <p:cNvSpPr>
              <a:spLocks/>
            </p:cNvSpPr>
            <p:nvPr/>
          </p:nvSpPr>
          <p:spPr bwMode="auto">
            <a:xfrm>
              <a:off x="165100" y="1054100"/>
              <a:ext cx="874713" cy="63500"/>
            </a:xfrm>
            <a:custGeom>
              <a:avLst/>
              <a:gdLst/>
              <a:ahLst/>
              <a:cxnLst/>
              <a:rect l="0" t="0" r="r" b="b"/>
              <a:pathLst>
                <a:path w="21600" h="21600">
                  <a:moveTo>
                    <a:pt x="533" y="20753"/>
                  </a:moveTo>
                  <a:lnTo>
                    <a:pt x="533" y="21600"/>
                  </a:lnTo>
                  <a:lnTo>
                    <a:pt x="21067" y="21600"/>
                  </a:lnTo>
                  <a:lnTo>
                    <a:pt x="21067" y="20753"/>
                  </a:lnTo>
                  <a:cubicBezTo>
                    <a:pt x="21381" y="19482"/>
                    <a:pt x="21600" y="15247"/>
                    <a:pt x="21600" y="10588"/>
                  </a:cubicBezTo>
                  <a:cubicBezTo>
                    <a:pt x="21600" y="4659"/>
                    <a:pt x="21255" y="0"/>
                    <a:pt x="20816" y="0"/>
                  </a:cubicBezTo>
                  <a:lnTo>
                    <a:pt x="784" y="0"/>
                  </a:lnTo>
                  <a:cubicBezTo>
                    <a:pt x="345" y="0"/>
                    <a:pt x="0" y="4659"/>
                    <a:pt x="0" y="10588"/>
                  </a:cubicBezTo>
                  <a:cubicBezTo>
                    <a:pt x="0" y="15247"/>
                    <a:pt x="219" y="19482"/>
                    <a:pt x="533" y="20753"/>
                  </a:cubicBezTo>
                  <a:close/>
                  <a:moveTo>
                    <a:pt x="533" y="20753"/>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2489">
                <a:solidFill>
                  <a:srgbClr val="000000"/>
                </a:solidFill>
              </a:endParaRPr>
            </a:p>
          </p:txBody>
        </p:sp>
      </p:grpSp>
      <p:cxnSp>
        <p:nvCxnSpPr>
          <p:cNvPr id="10" name="Straight Connector 9"/>
          <p:cNvCxnSpPr>
            <a:stCxn id="5" idx="2"/>
          </p:cNvCxnSpPr>
          <p:nvPr/>
        </p:nvCxnSpPr>
        <p:spPr>
          <a:xfrm flipH="1">
            <a:off x="6060558" y="2015009"/>
            <a:ext cx="1528" cy="3294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7819" y="2361820"/>
            <a:ext cx="936311" cy="361507"/>
          </a:xfrm>
          <a:prstGeom prst="rect">
            <a:avLst/>
          </a:prstGeom>
          <a:noFill/>
          <a:ln>
            <a:noFill/>
          </a:ln>
          <a:effectLst/>
        </p:spPr>
        <p:txBody>
          <a:bodyPr wrap="square" lIns="0" tIns="0" rIns="0" bIns="0" rtlCol="0">
            <a:noAutofit/>
          </a:bodyPr>
          <a:lstStyle/>
          <a:p>
            <a:pPr marL="0" marR="0" indent="0" defTabSz="914377" rtl="0" eaLnBrk="1" fontAlgn="auto" latinLnBrk="0" hangingPunct="1">
              <a:lnSpc>
                <a:spcPct val="100000"/>
              </a:lnSpc>
              <a:spcBef>
                <a:spcPts val="0"/>
              </a:spcBef>
              <a:spcAft>
                <a:spcPts val="0"/>
              </a:spcAft>
              <a:buClrTx/>
              <a:buSzTx/>
              <a:buFontTx/>
              <a:buNone/>
              <a:tabLst/>
            </a:pPr>
            <a:r>
              <a:rPr kumimoji="0" lang="en-GB" b="1" u="none" strike="noStrike" kern="1200" cap="none" spc="0" normalizeH="0" baseline="0" noProof="0" dirty="0">
                <a:ln>
                  <a:noFill/>
                </a:ln>
                <a:effectLst/>
                <a:uLnTx/>
                <a:uFillTx/>
                <a:latin typeface="Helvetica Neue" charset="0"/>
                <a:ea typeface="Helvetica Neue" charset="0"/>
                <a:cs typeface="Helvetica Neue" charset="0"/>
              </a:rPr>
              <a:t>2016</a:t>
            </a:r>
          </a:p>
        </p:txBody>
      </p:sp>
      <p:sp>
        <p:nvSpPr>
          <p:cNvPr id="67" name="TextBox 66"/>
          <p:cNvSpPr txBox="1"/>
          <p:nvPr/>
        </p:nvSpPr>
        <p:spPr>
          <a:xfrm>
            <a:off x="6181245" y="2361820"/>
            <a:ext cx="936311" cy="361507"/>
          </a:xfrm>
          <a:prstGeom prst="rect">
            <a:avLst/>
          </a:prstGeom>
          <a:noFill/>
          <a:ln>
            <a:noFill/>
          </a:ln>
          <a:effectLst/>
        </p:spPr>
        <p:txBody>
          <a:bodyPr wrap="square" lIns="0" tIns="0" rIns="0" bIns="0" rtlCol="0">
            <a:noAutofit/>
          </a:bodyPr>
          <a:lstStyle/>
          <a:p>
            <a:pPr marL="0" marR="0" indent="0" defTabSz="914377" rtl="0" eaLnBrk="1" fontAlgn="auto" latinLnBrk="0" hangingPunct="1">
              <a:lnSpc>
                <a:spcPct val="100000"/>
              </a:lnSpc>
              <a:spcBef>
                <a:spcPts val="0"/>
              </a:spcBef>
              <a:spcAft>
                <a:spcPts val="0"/>
              </a:spcAft>
              <a:buClrTx/>
              <a:buSzTx/>
              <a:buFontTx/>
              <a:buNone/>
              <a:tabLst/>
            </a:pPr>
            <a:r>
              <a:rPr kumimoji="0" lang="en-GB" b="1" u="none" strike="noStrike" kern="1200" cap="none" spc="0" normalizeH="0" baseline="0" noProof="0" dirty="0">
                <a:ln>
                  <a:noFill/>
                </a:ln>
                <a:effectLst/>
                <a:uLnTx/>
                <a:uFillTx/>
                <a:latin typeface="Helvetica Neue" charset="0"/>
                <a:ea typeface="Helvetica Neue" charset="0"/>
                <a:cs typeface="Helvetica Neue" charset="0"/>
              </a:rPr>
              <a:t>2017</a:t>
            </a:r>
          </a:p>
        </p:txBody>
      </p:sp>
      <p:sp>
        <p:nvSpPr>
          <p:cNvPr id="68" name="Rectangle 67"/>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spTree>
    <p:extLst>
      <p:ext uri="{BB962C8B-B14F-4D97-AF65-F5344CB8AC3E}">
        <p14:creationId xmlns:p14="http://schemas.microsoft.com/office/powerpoint/2010/main" val="1864982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offset_comp02.jpg"/>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13" name="Rectangle 12"/>
          <p:cNvSpPr/>
          <p:nvPr/>
        </p:nvSpPr>
        <p:spPr>
          <a:xfrm>
            <a:off x="0" y="0"/>
            <a:ext cx="9869214" cy="6858000"/>
          </a:xfrm>
          <a:prstGeom prst="rect">
            <a:avLst/>
          </a:prstGeom>
          <a:gradFill>
            <a:gsLst>
              <a:gs pos="0">
                <a:schemeClr val="tx1">
                  <a:alpha val="90000"/>
                </a:schemeClr>
              </a:gs>
              <a:gs pos="100000">
                <a:schemeClr val="tx1">
                  <a:alpha val="0"/>
                </a:schemeClr>
              </a:gs>
            </a:gsLst>
            <a:lin ang="0" scaled="0"/>
          </a:gradFill>
        </p:spPr>
        <p:txBody>
          <a:bodyPr wrap="square" lIns="0" tIns="0" rIns="0" bIns="0" rtlCol="0" anchor="ctr">
            <a:noAutofit/>
          </a:bodyPr>
          <a:lstStyle/>
          <a:p>
            <a:pPr algn="ctr">
              <a:spcAft>
                <a:spcPts val="600"/>
              </a:spcAft>
            </a:pPr>
            <a:endParaRPr lang="en-US" sz="1200" b="1"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9714"/>
          </a:xfrm>
          <a:prstGeom prst="rect">
            <a:avLst/>
          </a:prstGeom>
        </p:spPr>
      </p:pic>
      <p:sp>
        <p:nvSpPr>
          <p:cNvPr id="14" name="TextBox 13"/>
          <p:cNvSpPr txBox="1"/>
          <p:nvPr/>
        </p:nvSpPr>
        <p:spPr>
          <a:xfrm>
            <a:off x="962481" y="3053614"/>
            <a:ext cx="4355499" cy="1994392"/>
          </a:xfrm>
          <a:prstGeom prst="rect">
            <a:avLst/>
          </a:prstGeom>
          <a:noFill/>
        </p:spPr>
        <p:txBody>
          <a:bodyPr wrap="square" lIns="0" tIns="0" rIns="0" bIns="0" rtlCol="0" anchor="t">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Helvetica"/>
              </a:rPr>
              <a:t>Post Brexit</a:t>
            </a:r>
            <a:endParaRPr kumimoji="0" lang="en-US" sz="7200" b="1" i="0" u="none" strike="noStrike" kern="1200" cap="none" spc="0" normalizeH="0" baseline="0" noProof="0" dirty="0">
              <a:ln>
                <a:noFill/>
              </a:ln>
              <a:solidFill>
                <a:srgbClr val="F8F8F8"/>
              </a:solidFill>
              <a:effectLst/>
              <a:uLnTx/>
              <a:uFillTx/>
              <a:latin typeface="Helvetica"/>
            </a:endParaRPr>
          </a:p>
        </p:txBody>
      </p:sp>
    </p:spTree>
    <p:extLst>
      <p:ext uri="{BB962C8B-B14F-4D97-AF65-F5344CB8AC3E}">
        <p14:creationId xmlns:p14="http://schemas.microsoft.com/office/powerpoint/2010/main" val="3608635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525261"/>
            <a:ext cx="9120095" cy="462477"/>
          </a:xfrm>
        </p:spPr>
        <p:txBody>
          <a:bodyPr/>
          <a:lstStyle/>
          <a:p>
            <a:r>
              <a:rPr lang="en-US" dirty="0">
                <a:solidFill>
                  <a:srgbClr val="000000"/>
                </a:solidFill>
                <a:latin typeface="Helvetica Neue" charset="0"/>
              </a:rPr>
              <a:t>If We Ran the Referendum Again, People Think We’d Get a Different Outcome. We Would Not.</a:t>
            </a:r>
            <a:br>
              <a:rPr lang="en-US" dirty="0">
                <a:solidFill>
                  <a:srgbClr val="000000"/>
                </a:solidFill>
                <a:latin typeface="Helvetica Neue" charset="0"/>
              </a:rPr>
            </a:br>
            <a:endParaRPr lang="en-GB" dirty="0"/>
          </a:p>
        </p:txBody>
      </p:sp>
      <p:sp>
        <p:nvSpPr>
          <p:cNvPr id="3" name="Footer Placeholder 2"/>
          <p:cNvSpPr>
            <a:spLocks noGrp="1"/>
          </p:cNvSpPr>
          <p:nvPr>
            <p:ph type="ftr" sz="quarter" idx="10"/>
          </p:nvPr>
        </p:nvSpPr>
        <p:spPr/>
        <p:txBody>
          <a:bodyPr/>
          <a:lstStyle/>
          <a:p>
            <a:r>
              <a:rPr lang="en-US" dirty="0"/>
              <a:t>Source: 2017 Edelman Trust Barometer </a:t>
            </a:r>
            <a:r>
              <a:rPr lang="en-GB" dirty="0"/>
              <a:t>UK Supplement Q15. Did you vote...? Base: UK General Population (n=960), Informed Public (n=99), Mass Population (n=861) // Q16. 6 months after the referendum, would you say...? Base: Those who voted leave (n=476), Those who voted remain (n=474)</a:t>
            </a:r>
            <a:endParaRPr lang="en-US" dirty="0"/>
          </a:p>
          <a:p>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12</a:t>
            </a:fld>
            <a:endParaRPr lang="en-US" dirty="0"/>
          </a:p>
        </p:txBody>
      </p:sp>
      <p:sp>
        <p:nvSpPr>
          <p:cNvPr id="5" name="Text Placeholder 4"/>
          <p:cNvSpPr>
            <a:spLocks noGrp="1"/>
          </p:cNvSpPr>
          <p:nvPr>
            <p:ph type="body" sz="quarter" idx="12"/>
          </p:nvPr>
        </p:nvSpPr>
        <p:spPr>
          <a:xfrm>
            <a:off x="507998" y="1406124"/>
            <a:ext cx="8421624" cy="530352"/>
          </a:xfrm>
        </p:spPr>
        <p:txBody>
          <a:bodyPr/>
          <a:lstStyle/>
          <a:p>
            <a:r>
              <a:rPr lang="en-GB" dirty="0"/>
              <a:t>Percent who voted for the UK to leave/remain in the European Union</a:t>
            </a:r>
          </a:p>
          <a:p>
            <a:endParaRPr lang="en-GB" dirty="0"/>
          </a:p>
        </p:txBody>
      </p:sp>
      <p:graphicFrame>
        <p:nvGraphicFramePr>
          <p:cNvPr id="22" name="Chart 21"/>
          <p:cNvGraphicFramePr/>
          <p:nvPr>
            <p:extLst/>
          </p:nvPr>
        </p:nvGraphicFramePr>
        <p:xfrm>
          <a:off x="5160578" y="1961017"/>
          <a:ext cx="6631203" cy="2902339"/>
        </p:xfrm>
        <a:graphic>
          <a:graphicData uri="http://schemas.openxmlformats.org/drawingml/2006/chart">
            <c:chart xmlns:c="http://schemas.openxmlformats.org/drawingml/2006/chart" xmlns:r="http://schemas.openxmlformats.org/officeDocument/2006/relationships" r:id="rId2"/>
          </a:graphicData>
        </a:graphic>
      </p:graphicFrame>
      <p:sp>
        <p:nvSpPr>
          <p:cNvPr id="43" name="TextBox 42"/>
          <p:cNvSpPr txBox="1"/>
          <p:nvPr/>
        </p:nvSpPr>
        <p:spPr>
          <a:xfrm>
            <a:off x="6429850" y="4946275"/>
            <a:ext cx="1127834" cy="511161"/>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Helvetica Neue"/>
              </a:rPr>
              <a:t>Leave</a:t>
            </a:r>
          </a:p>
        </p:txBody>
      </p:sp>
      <p:sp>
        <p:nvSpPr>
          <p:cNvPr id="44" name="TextBox 43"/>
          <p:cNvSpPr txBox="1"/>
          <p:nvPr/>
        </p:nvSpPr>
        <p:spPr>
          <a:xfrm>
            <a:off x="9628094" y="4946276"/>
            <a:ext cx="1127834" cy="511161"/>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Helvetica Neue"/>
              </a:rPr>
              <a:t>Remain</a:t>
            </a:r>
          </a:p>
        </p:txBody>
      </p:sp>
      <p:grpSp>
        <p:nvGrpSpPr>
          <p:cNvPr id="25" name="Group 24"/>
          <p:cNvGrpSpPr/>
          <p:nvPr/>
        </p:nvGrpSpPr>
        <p:grpSpPr>
          <a:xfrm>
            <a:off x="10094882" y="671982"/>
            <a:ext cx="2091070" cy="1033574"/>
            <a:chOff x="10100930" y="940481"/>
            <a:chExt cx="2091070" cy="1033574"/>
          </a:xfrm>
        </p:grpSpPr>
        <p:sp>
          <p:nvSpPr>
            <p:cNvPr id="26" name="Rectangle 25"/>
            <p:cNvSpPr/>
            <p:nvPr/>
          </p:nvSpPr>
          <p:spPr>
            <a:xfrm>
              <a:off x="10100930" y="940481"/>
              <a:ext cx="2091070" cy="1033574"/>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40" name="Group 39"/>
            <p:cNvGrpSpPr/>
            <p:nvPr/>
          </p:nvGrpSpPr>
          <p:grpSpPr>
            <a:xfrm>
              <a:off x="10239707" y="1064841"/>
              <a:ext cx="1946245" cy="820734"/>
              <a:chOff x="10016455" y="1488506"/>
              <a:chExt cx="1946245" cy="820734"/>
            </a:xfrm>
          </p:grpSpPr>
          <p:sp>
            <p:nvSpPr>
              <p:cNvPr id="41" name="Content Placeholder 20"/>
              <p:cNvSpPr txBox="1">
                <a:spLocks/>
              </p:cNvSpPr>
              <p:nvPr/>
            </p:nvSpPr>
            <p:spPr>
              <a:xfrm>
                <a:off x="10298673" y="1512307"/>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General Population</a:t>
                </a:r>
              </a:p>
            </p:txBody>
          </p:sp>
          <p:sp>
            <p:nvSpPr>
              <p:cNvPr id="46" name="TextBox 45"/>
              <p:cNvSpPr txBox="1"/>
              <p:nvPr/>
            </p:nvSpPr>
            <p:spPr>
              <a:xfrm>
                <a:off x="10016455" y="1488506"/>
                <a:ext cx="192947" cy="197681"/>
              </a:xfrm>
              <a:prstGeom prst="rect">
                <a:avLst/>
              </a:prstGeom>
              <a:solidFill>
                <a:srgbClr val="768489"/>
              </a:solidFill>
            </p:spPr>
            <p:txBody>
              <a:bodyPr wrap="square" lIns="0" tIns="0" rIns="0" bIns="0" rtlCol="0">
                <a:noAutofit/>
              </a:bodyPr>
              <a:lstStyle/>
              <a:p>
                <a:endParaRPr lang="en-GB" sz="1400" dirty="0">
                  <a:latin typeface="Helvetica Neue"/>
                </a:endParaRPr>
              </a:p>
            </p:txBody>
          </p:sp>
          <p:sp>
            <p:nvSpPr>
              <p:cNvPr id="47" name="Content Placeholder 20"/>
              <p:cNvSpPr txBox="1">
                <a:spLocks/>
              </p:cNvSpPr>
              <p:nvPr/>
            </p:nvSpPr>
            <p:spPr>
              <a:xfrm>
                <a:off x="10298673" y="182672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Informed Public</a:t>
                </a:r>
              </a:p>
            </p:txBody>
          </p:sp>
          <p:sp>
            <p:nvSpPr>
              <p:cNvPr id="48" name="TextBox 47"/>
              <p:cNvSpPr txBox="1"/>
              <p:nvPr/>
            </p:nvSpPr>
            <p:spPr>
              <a:xfrm>
                <a:off x="10016455" y="1802919"/>
                <a:ext cx="192947" cy="197681"/>
              </a:xfrm>
              <a:prstGeom prst="rect">
                <a:avLst/>
              </a:prstGeom>
              <a:solidFill>
                <a:schemeClr val="tx1"/>
              </a:solidFill>
            </p:spPr>
            <p:txBody>
              <a:bodyPr wrap="square" lIns="0" tIns="0" rIns="0" bIns="0" rtlCol="0">
                <a:noAutofit/>
              </a:bodyPr>
              <a:lstStyle/>
              <a:p>
                <a:endParaRPr lang="en-GB" sz="1400" dirty="0">
                  <a:latin typeface="Helvetica Neue"/>
                </a:endParaRPr>
              </a:p>
            </p:txBody>
          </p:sp>
          <p:sp>
            <p:nvSpPr>
              <p:cNvPr id="49" name="Content Placeholder 20"/>
              <p:cNvSpPr txBox="1">
                <a:spLocks/>
              </p:cNvSpPr>
              <p:nvPr/>
            </p:nvSpPr>
            <p:spPr>
              <a:xfrm>
                <a:off x="10298673" y="213536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Mass Population</a:t>
                </a:r>
              </a:p>
            </p:txBody>
          </p:sp>
          <p:sp>
            <p:nvSpPr>
              <p:cNvPr id="50" name="TextBox 49"/>
              <p:cNvSpPr txBox="1"/>
              <p:nvPr/>
            </p:nvSpPr>
            <p:spPr>
              <a:xfrm>
                <a:off x="10016455" y="2111559"/>
                <a:ext cx="192947" cy="197681"/>
              </a:xfrm>
              <a:prstGeom prst="rect">
                <a:avLst/>
              </a:prstGeom>
              <a:solidFill>
                <a:schemeClr val="accent3"/>
              </a:solidFill>
            </p:spPr>
            <p:txBody>
              <a:bodyPr wrap="square" lIns="0" tIns="0" rIns="0" bIns="0" rtlCol="0">
                <a:noAutofit/>
              </a:bodyPr>
              <a:lstStyle/>
              <a:p>
                <a:endParaRPr lang="en-GB" sz="1400" dirty="0">
                  <a:latin typeface="Helvetica Neue"/>
                </a:endParaRPr>
              </a:p>
            </p:txBody>
          </p:sp>
        </p:grpSp>
      </p:grpSp>
      <p:sp>
        <p:nvSpPr>
          <p:cNvPr id="51" name="Rectangle 50"/>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grpSp>
        <p:nvGrpSpPr>
          <p:cNvPr id="58" name="Group 57"/>
          <p:cNvGrpSpPr/>
          <p:nvPr/>
        </p:nvGrpSpPr>
        <p:grpSpPr>
          <a:xfrm>
            <a:off x="11652250" y="5237238"/>
            <a:ext cx="533701" cy="454634"/>
            <a:chOff x="11652250" y="5237238"/>
            <a:chExt cx="533701" cy="454634"/>
          </a:xfrm>
        </p:grpSpPr>
        <p:sp>
          <p:nvSpPr>
            <p:cNvPr id="59" name="Round Same Side Corner Rectangle 17"/>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60" name="Picture 59" descr="http://flagspot.net/images/g/gb.gif"/>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
        <p:nvSpPr>
          <p:cNvPr id="33" name="Rectangle 32"/>
          <p:cNvSpPr/>
          <p:nvPr/>
        </p:nvSpPr>
        <p:spPr>
          <a:xfrm>
            <a:off x="661598" y="2656820"/>
            <a:ext cx="4381642" cy="1946382"/>
          </a:xfrm>
          <a:prstGeom prst="rect">
            <a:avLst/>
          </a:prstGeom>
          <a:gradFill flip="none" rotWithShape="1">
            <a:gsLst>
              <a:gs pos="0">
                <a:srgbClr val="FFFFFF"/>
              </a:gs>
              <a:gs pos="63000">
                <a:schemeClr val="bg2">
                  <a:alpha val="74000"/>
                </a:schemeClr>
              </a:gs>
              <a:gs pos="100000">
                <a:schemeClr val="bg2">
                  <a:alpha val="0"/>
                </a:schemeClr>
              </a:gs>
            </a:gsLst>
            <a:lin ang="5400000" scaled="0"/>
            <a:tileRect/>
          </a:gradFill>
          <a:ln>
            <a:noFill/>
          </a:ln>
          <a:effectLst>
            <a:outerShdw blurRad="127000" dist="38100" algn="l" rotWithShape="0">
              <a:prstClr val="black">
                <a:alpha val="14000"/>
              </a:prstClr>
            </a:outerShdw>
          </a:effectLst>
        </p:spPr>
        <p:txBody>
          <a:bodyPr wrap="square" lIns="0" tIns="0" rIns="0" bIns="0" rtlCol="0">
            <a:noAutofit/>
          </a:bodyPr>
          <a:lstStyle/>
          <a:p>
            <a:pPr defTabSz="914377">
              <a:defRPr/>
            </a:pPr>
            <a:endParaRPr lang="en-US" sz="850" dirty="0">
              <a:solidFill>
                <a:srgbClr val="768489"/>
              </a:solidFill>
              <a:latin typeface="Helvetica"/>
            </a:endParaRPr>
          </a:p>
        </p:txBody>
      </p:sp>
      <p:sp>
        <p:nvSpPr>
          <p:cNvPr id="34" name="Rectangle 33"/>
          <p:cNvSpPr/>
          <p:nvPr/>
        </p:nvSpPr>
        <p:spPr>
          <a:xfrm>
            <a:off x="723736" y="2771456"/>
            <a:ext cx="4436842" cy="1692771"/>
          </a:xfrm>
          <a:prstGeom prst="rect">
            <a:avLst/>
          </a:prstGeom>
          <a:noFill/>
        </p:spPr>
        <p:txBody>
          <a:bodyPr wrap="square" lIns="45720" rIns="4572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87%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of those who voted to leave, and</a:t>
            </a:r>
            <a:endParaRPr lang="en-US" sz="1600" b="1" dirty="0">
              <a:solidFill>
                <a:srgbClr val="000000"/>
              </a:solidFill>
              <a:latin typeface="Helvetica Neue" charset="0"/>
            </a:endParaRPr>
          </a:p>
          <a:p>
            <a:pPr marL="0" marR="0" lvl="0" indent="0" defTabSz="914377"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Helvetica Neue" charset="0"/>
              </a:rPr>
              <a:t>88%</a:t>
            </a:r>
            <a:r>
              <a:rPr kumimoji="0" lang="en-US" sz="1600" b="1" i="0" u="none" strike="noStrike" kern="1200" cap="none" spc="0" normalizeH="0" baseline="0" noProof="0" dirty="0">
                <a:ln>
                  <a:noFill/>
                </a:ln>
                <a:solidFill>
                  <a:srgbClr val="000000"/>
                </a:solidFill>
                <a:effectLst/>
                <a:uLnTx/>
                <a:uFillTx/>
                <a:latin typeface="Helvetica Neue" charset="0"/>
                <a:ea typeface="+mn-ea"/>
                <a:cs typeface="+mn-cs"/>
              </a:rPr>
              <a:t>of those who voted to remain</a:t>
            </a:r>
          </a:p>
          <a:p>
            <a:pPr marL="0" marR="0" lvl="0" indent="0" defTabSz="914377"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Helvetica Neue" charset="0"/>
              </a:rPr>
              <a:t>Are sure of their decision six months after the vote</a:t>
            </a:r>
            <a:endParaRPr kumimoji="0" lang="en-US" sz="1600" b="0" i="0" u="none" strike="noStrike" kern="1200" cap="none" spc="0" normalizeH="0" baseline="0" noProof="0" dirty="0">
              <a:ln>
                <a:noFill/>
              </a:ln>
              <a:solidFill>
                <a:srgbClr val="000000"/>
              </a:solidFill>
              <a:effectLst/>
              <a:uLnTx/>
              <a:uFillTx/>
              <a:latin typeface="Helvetica"/>
              <a:ea typeface="+mn-ea"/>
              <a:cs typeface="+mn-cs"/>
            </a:endParaRPr>
          </a:p>
        </p:txBody>
      </p:sp>
      <p:cxnSp>
        <p:nvCxnSpPr>
          <p:cNvPr id="35" name="Straight Connector 34"/>
          <p:cNvCxnSpPr>
            <a:cxnSpLocks/>
          </p:cNvCxnSpPr>
          <p:nvPr/>
        </p:nvCxnSpPr>
        <p:spPr>
          <a:xfrm>
            <a:off x="723736" y="2771456"/>
            <a:ext cx="4232168" cy="0"/>
          </a:xfrm>
          <a:prstGeom prst="line">
            <a:avLst/>
          </a:prstGeom>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813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525261"/>
            <a:ext cx="9120095" cy="462477"/>
          </a:xfrm>
        </p:spPr>
        <p:txBody>
          <a:bodyPr/>
          <a:lstStyle/>
          <a:p>
            <a:r>
              <a:rPr lang="en-US" dirty="0"/>
              <a:t>Even High Net Worth Split Over Brexit Vote</a:t>
            </a:r>
            <a:endParaRPr lang="en-GB" dirty="0"/>
          </a:p>
        </p:txBody>
      </p:sp>
      <p:sp>
        <p:nvSpPr>
          <p:cNvPr id="3" name="Footer Placeholder 2"/>
          <p:cNvSpPr>
            <a:spLocks noGrp="1"/>
          </p:cNvSpPr>
          <p:nvPr>
            <p:ph type="ftr" sz="quarter" idx="10"/>
          </p:nvPr>
        </p:nvSpPr>
        <p:spPr/>
        <p:txBody>
          <a:bodyPr/>
          <a:lstStyle/>
          <a:p>
            <a:r>
              <a:rPr lang="en-US" dirty="0"/>
              <a:t>Source: 2017 Edelman Trust Barometer </a:t>
            </a:r>
            <a:r>
              <a:rPr lang="en-GB" dirty="0"/>
              <a:t>UK Supplement Q15. Did you vote...? Base: General Population (n=960), Low Income Households (n=377), High Net Worth (n=107)</a:t>
            </a:r>
          </a:p>
        </p:txBody>
      </p:sp>
      <p:sp>
        <p:nvSpPr>
          <p:cNvPr id="4" name="Slide Number Placeholder 3"/>
          <p:cNvSpPr>
            <a:spLocks noGrp="1"/>
          </p:cNvSpPr>
          <p:nvPr>
            <p:ph type="sldNum" sz="quarter" idx="11"/>
          </p:nvPr>
        </p:nvSpPr>
        <p:spPr/>
        <p:txBody>
          <a:bodyPr/>
          <a:lstStyle/>
          <a:p>
            <a:fld id="{BCC4CEDB-9067-4CC6-8430-AA5729AC2E63}" type="slidenum">
              <a:rPr lang="en-US" smtClean="0"/>
              <a:pPr/>
              <a:t>13</a:t>
            </a:fld>
            <a:endParaRPr lang="en-US" dirty="0"/>
          </a:p>
        </p:txBody>
      </p:sp>
      <p:sp>
        <p:nvSpPr>
          <p:cNvPr id="5" name="Text Placeholder 4"/>
          <p:cNvSpPr>
            <a:spLocks noGrp="1"/>
          </p:cNvSpPr>
          <p:nvPr>
            <p:ph type="body" sz="quarter" idx="12"/>
          </p:nvPr>
        </p:nvSpPr>
        <p:spPr>
          <a:xfrm>
            <a:off x="507998" y="1026052"/>
            <a:ext cx="8421624" cy="530352"/>
          </a:xfrm>
        </p:spPr>
        <p:txBody>
          <a:bodyPr/>
          <a:lstStyle/>
          <a:p>
            <a:r>
              <a:rPr lang="en-GB" dirty="0"/>
              <a:t>Percent who voted for the UK to leave/remain in the European Union</a:t>
            </a:r>
          </a:p>
          <a:p>
            <a:endParaRPr lang="en-GB" dirty="0"/>
          </a:p>
        </p:txBody>
      </p:sp>
      <p:graphicFrame>
        <p:nvGraphicFramePr>
          <p:cNvPr id="22" name="Chart 21"/>
          <p:cNvGraphicFramePr/>
          <p:nvPr>
            <p:extLst/>
          </p:nvPr>
        </p:nvGraphicFramePr>
        <p:xfrm>
          <a:off x="2254354" y="1586096"/>
          <a:ext cx="7751257" cy="3759640"/>
        </p:xfrm>
        <a:graphic>
          <a:graphicData uri="http://schemas.openxmlformats.org/drawingml/2006/chart">
            <c:chart xmlns:c="http://schemas.openxmlformats.org/drawingml/2006/chart" xmlns:r="http://schemas.openxmlformats.org/officeDocument/2006/relationships" r:id="rId2"/>
          </a:graphicData>
        </a:graphic>
      </p:graphicFrame>
      <p:sp>
        <p:nvSpPr>
          <p:cNvPr id="43" name="TextBox 42"/>
          <p:cNvSpPr txBox="1"/>
          <p:nvPr/>
        </p:nvSpPr>
        <p:spPr>
          <a:xfrm>
            <a:off x="3820423" y="5273049"/>
            <a:ext cx="1127834" cy="511161"/>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Helvetica Neue"/>
              </a:rPr>
              <a:t>Leave</a:t>
            </a:r>
          </a:p>
        </p:txBody>
      </p:sp>
      <p:sp>
        <p:nvSpPr>
          <p:cNvPr id="44" name="TextBox 43"/>
          <p:cNvSpPr txBox="1"/>
          <p:nvPr/>
        </p:nvSpPr>
        <p:spPr>
          <a:xfrm>
            <a:off x="7642159" y="5273049"/>
            <a:ext cx="1127834" cy="511161"/>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Helvetica Neue"/>
              </a:rPr>
              <a:t>Remain</a:t>
            </a:r>
          </a:p>
        </p:txBody>
      </p:sp>
      <p:sp>
        <p:nvSpPr>
          <p:cNvPr id="51" name="Rectangle 50"/>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grpSp>
        <p:nvGrpSpPr>
          <p:cNvPr id="23" name="Group 22"/>
          <p:cNvGrpSpPr/>
          <p:nvPr/>
        </p:nvGrpSpPr>
        <p:grpSpPr>
          <a:xfrm>
            <a:off x="10094882" y="671982"/>
            <a:ext cx="2091070" cy="1033574"/>
            <a:chOff x="10100930" y="940481"/>
            <a:chExt cx="2091070" cy="1033574"/>
          </a:xfrm>
        </p:grpSpPr>
        <p:sp>
          <p:nvSpPr>
            <p:cNvPr id="24" name="Rectangle 23"/>
            <p:cNvSpPr/>
            <p:nvPr/>
          </p:nvSpPr>
          <p:spPr>
            <a:xfrm>
              <a:off x="10100930" y="940481"/>
              <a:ext cx="2091070" cy="1033574"/>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27" name="Group 26"/>
            <p:cNvGrpSpPr/>
            <p:nvPr/>
          </p:nvGrpSpPr>
          <p:grpSpPr>
            <a:xfrm>
              <a:off x="10239707" y="1064841"/>
              <a:ext cx="1946245" cy="820734"/>
              <a:chOff x="10016455" y="1488506"/>
              <a:chExt cx="1946245" cy="820734"/>
            </a:xfrm>
          </p:grpSpPr>
          <p:sp>
            <p:nvSpPr>
              <p:cNvPr id="28" name="Content Placeholder 20"/>
              <p:cNvSpPr txBox="1">
                <a:spLocks/>
              </p:cNvSpPr>
              <p:nvPr/>
            </p:nvSpPr>
            <p:spPr>
              <a:xfrm>
                <a:off x="10298673" y="1512307"/>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Low Income Households</a:t>
                </a:r>
              </a:p>
            </p:txBody>
          </p:sp>
          <p:sp>
            <p:nvSpPr>
              <p:cNvPr id="29" name="TextBox 28"/>
              <p:cNvSpPr txBox="1"/>
              <p:nvPr/>
            </p:nvSpPr>
            <p:spPr>
              <a:xfrm>
                <a:off x="10016455" y="1488506"/>
                <a:ext cx="192947" cy="197681"/>
              </a:xfrm>
              <a:prstGeom prst="rect">
                <a:avLst/>
              </a:prstGeom>
              <a:solidFill>
                <a:srgbClr val="0078FF"/>
              </a:solidFill>
            </p:spPr>
            <p:txBody>
              <a:bodyPr wrap="square" lIns="0" tIns="0" rIns="0" bIns="0" rtlCol="0">
                <a:noAutofit/>
              </a:bodyPr>
              <a:lstStyle/>
              <a:p>
                <a:endParaRPr lang="en-GB" sz="1400" dirty="0">
                  <a:latin typeface="Helvetica Neue"/>
                </a:endParaRPr>
              </a:p>
            </p:txBody>
          </p:sp>
          <p:sp>
            <p:nvSpPr>
              <p:cNvPr id="30" name="Content Placeholder 20"/>
              <p:cNvSpPr txBox="1">
                <a:spLocks/>
              </p:cNvSpPr>
              <p:nvPr/>
            </p:nvSpPr>
            <p:spPr>
              <a:xfrm>
                <a:off x="10298673" y="182672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General Population</a:t>
                </a:r>
              </a:p>
            </p:txBody>
          </p:sp>
          <p:sp>
            <p:nvSpPr>
              <p:cNvPr id="31" name="TextBox 30"/>
              <p:cNvSpPr txBox="1"/>
              <p:nvPr/>
            </p:nvSpPr>
            <p:spPr>
              <a:xfrm>
                <a:off x="10016455" y="1802919"/>
                <a:ext cx="192947" cy="197681"/>
              </a:xfrm>
              <a:prstGeom prst="rect">
                <a:avLst/>
              </a:prstGeom>
              <a:solidFill>
                <a:schemeClr val="tx2"/>
              </a:solidFill>
            </p:spPr>
            <p:txBody>
              <a:bodyPr wrap="square" lIns="0" tIns="0" rIns="0" bIns="0" rtlCol="0">
                <a:noAutofit/>
              </a:bodyPr>
              <a:lstStyle/>
              <a:p>
                <a:endParaRPr lang="en-GB" sz="1400" dirty="0">
                  <a:latin typeface="Helvetica Neue"/>
                </a:endParaRPr>
              </a:p>
            </p:txBody>
          </p:sp>
          <p:sp>
            <p:nvSpPr>
              <p:cNvPr id="32" name="Content Placeholder 20"/>
              <p:cNvSpPr txBox="1">
                <a:spLocks/>
              </p:cNvSpPr>
              <p:nvPr/>
            </p:nvSpPr>
            <p:spPr>
              <a:xfrm>
                <a:off x="10298673" y="213536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High Net Worth</a:t>
                </a:r>
              </a:p>
            </p:txBody>
          </p:sp>
          <p:sp>
            <p:nvSpPr>
              <p:cNvPr id="33" name="TextBox 32"/>
              <p:cNvSpPr txBox="1"/>
              <p:nvPr/>
            </p:nvSpPr>
            <p:spPr>
              <a:xfrm>
                <a:off x="10016455" y="2111559"/>
                <a:ext cx="192947" cy="197681"/>
              </a:xfrm>
              <a:prstGeom prst="rect">
                <a:avLst/>
              </a:prstGeom>
              <a:solidFill>
                <a:schemeClr val="accent5"/>
              </a:solidFill>
            </p:spPr>
            <p:txBody>
              <a:bodyPr wrap="square" lIns="0" tIns="0" rIns="0" bIns="0" rtlCol="0">
                <a:noAutofit/>
              </a:bodyPr>
              <a:lstStyle/>
              <a:p>
                <a:endParaRPr lang="en-GB" sz="1400" dirty="0">
                  <a:latin typeface="Helvetica Neue"/>
                </a:endParaRPr>
              </a:p>
            </p:txBody>
          </p:sp>
        </p:grpSp>
      </p:grpSp>
      <p:grpSp>
        <p:nvGrpSpPr>
          <p:cNvPr id="34" name="Group 33"/>
          <p:cNvGrpSpPr/>
          <p:nvPr/>
        </p:nvGrpSpPr>
        <p:grpSpPr>
          <a:xfrm>
            <a:off x="11652250" y="5237238"/>
            <a:ext cx="533701" cy="454634"/>
            <a:chOff x="11652250" y="5237238"/>
            <a:chExt cx="533701" cy="454634"/>
          </a:xfrm>
        </p:grpSpPr>
        <p:sp>
          <p:nvSpPr>
            <p:cNvPr id="35" name="Round Same Side Corner Rectangle 17"/>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36" name="Picture 35" descr="http://flagspot.net/images/g/gb.gif"/>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1755037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525261"/>
            <a:ext cx="9120095" cy="462477"/>
          </a:xfrm>
        </p:spPr>
        <p:txBody>
          <a:bodyPr/>
          <a:lstStyle/>
          <a:p>
            <a:r>
              <a:rPr lang="en-GB" dirty="0"/>
              <a:t>Post Brexit Broad Agreement That We Should Just Get On With It</a:t>
            </a:r>
          </a:p>
        </p:txBody>
      </p:sp>
      <p:sp>
        <p:nvSpPr>
          <p:cNvPr id="3" name="Footer Placeholder 2"/>
          <p:cNvSpPr>
            <a:spLocks noGrp="1"/>
          </p:cNvSpPr>
          <p:nvPr>
            <p:ph type="ftr" sz="quarter" idx="10"/>
          </p:nvPr>
        </p:nvSpPr>
        <p:spPr/>
        <p:txBody>
          <a:bodyPr/>
          <a:lstStyle/>
          <a:p>
            <a:r>
              <a:rPr lang="en-US" dirty="0"/>
              <a:t>Source: 2017 Edelman Trust Barometer </a:t>
            </a:r>
            <a:r>
              <a:rPr lang="en-GB" dirty="0"/>
              <a:t>UK Supplement Q17. The results of the referendum are being challenged. What do you think should happen? Base: General Population (n=1,150), Low Income Households (n=485), High Net Worth (n=116)</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14</a:t>
            </a:fld>
            <a:endParaRPr lang="en-US" dirty="0"/>
          </a:p>
        </p:txBody>
      </p:sp>
      <p:sp>
        <p:nvSpPr>
          <p:cNvPr id="5" name="Text Placeholder 4"/>
          <p:cNvSpPr>
            <a:spLocks noGrp="1"/>
          </p:cNvSpPr>
          <p:nvPr>
            <p:ph type="body" sz="quarter" idx="12"/>
          </p:nvPr>
        </p:nvSpPr>
        <p:spPr>
          <a:xfrm>
            <a:off x="507998" y="1372890"/>
            <a:ext cx="8421624" cy="530352"/>
          </a:xfrm>
        </p:spPr>
        <p:txBody>
          <a:bodyPr/>
          <a:lstStyle/>
          <a:p>
            <a:r>
              <a:rPr lang="en-GB" dirty="0"/>
              <a:t>Percent who agree with the following statements</a:t>
            </a:r>
          </a:p>
          <a:p>
            <a:endParaRPr lang="en-GB" dirty="0"/>
          </a:p>
        </p:txBody>
      </p:sp>
      <p:sp>
        <p:nvSpPr>
          <p:cNvPr id="51" name="Rectangle 50"/>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grpSp>
        <p:nvGrpSpPr>
          <p:cNvPr id="23" name="Group 22"/>
          <p:cNvGrpSpPr/>
          <p:nvPr/>
        </p:nvGrpSpPr>
        <p:grpSpPr>
          <a:xfrm>
            <a:off x="10094882" y="671982"/>
            <a:ext cx="2091070" cy="1033574"/>
            <a:chOff x="10100930" y="940481"/>
            <a:chExt cx="2091070" cy="1033574"/>
          </a:xfrm>
        </p:grpSpPr>
        <p:sp>
          <p:nvSpPr>
            <p:cNvPr id="24" name="Rectangle 23"/>
            <p:cNvSpPr/>
            <p:nvPr/>
          </p:nvSpPr>
          <p:spPr>
            <a:xfrm>
              <a:off x="10100930" y="940481"/>
              <a:ext cx="2091070" cy="1033574"/>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27" name="Group 26"/>
            <p:cNvGrpSpPr/>
            <p:nvPr/>
          </p:nvGrpSpPr>
          <p:grpSpPr>
            <a:xfrm>
              <a:off x="10239707" y="1064841"/>
              <a:ext cx="1946245" cy="820734"/>
              <a:chOff x="10016455" y="1488506"/>
              <a:chExt cx="1946245" cy="820734"/>
            </a:xfrm>
          </p:grpSpPr>
          <p:sp>
            <p:nvSpPr>
              <p:cNvPr id="28" name="Content Placeholder 20"/>
              <p:cNvSpPr txBox="1">
                <a:spLocks/>
              </p:cNvSpPr>
              <p:nvPr/>
            </p:nvSpPr>
            <p:spPr>
              <a:xfrm>
                <a:off x="10298673" y="1512307"/>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Low Income Households</a:t>
                </a:r>
              </a:p>
            </p:txBody>
          </p:sp>
          <p:sp>
            <p:nvSpPr>
              <p:cNvPr id="29" name="TextBox 28"/>
              <p:cNvSpPr txBox="1"/>
              <p:nvPr/>
            </p:nvSpPr>
            <p:spPr>
              <a:xfrm>
                <a:off x="10016455" y="1488506"/>
                <a:ext cx="192947" cy="197681"/>
              </a:xfrm>
              <a:prstGeom prst="rect">
                <a:avLst/>
              </a:prstGeom>
              <a:solidFill>
                <a:srgbClr val="0078FF"/>
              </a:solidFill>
            </p:spPr>
            <p:txBody>
              <a:bodyPr wrap="square" lIns="0" tIns="0" rIns="0" bIns="0" rtlCol="0">
                <a:noAutofit/>
              </a:bodyPr>
              <a:lstStyle/>
              <a:p>
                <a:endParaRPr lang="en-GB" sz="1400" dirty="0">
                  <a:latin typeface="Helvetica Neue"/>
                </a:endParaRPr>
              </a:p>
            </p:txBody>
          </p:sp>
          <p:sp>
            <p:nvSpPr>
              <p:cNvPr id="30" name="Content Placeholder 20"/>
              <p:cNvSpPr txBox="1">
                <a:spLocks/>
              </p:cNvSpPr>
              <p:nvPr/>
            </p:nvSpPr>
            <p:spPr>
              <a:xfrm>
                <a:off x="10298673" y="182672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General Population</a:t>
                </a:r>
              </a:p>
            </p:txBody>
          </p:sp>
          <p:sp>
            <p:nvSpPr>
              <p:cNvPr id="31" name="TextBox 30"/>
              <p:cNvSpPr txBox="1"/>
              <p:nvPr/>
            </p:nvSpPr>
            <p:spPr>
              <a:xfrm>
                <a:off x="10016455" y="1802919"/>
                <a:ext cx="192947" cy="197681"/>
              </a:xfrm>
              <a:prstGeom prst="rect">
                <a:avLst/>
              </a:prstGeom>
              <a:solidFill>
                <a:schemeClr val="tx2"/>
              </a:solidFill>
            </p:spPr>
            <p:txBody>
              <a:bodyPr wrap="square" lIns="0" tIns="0" rIns="0" bIns="0" rtlCol="0">
                <a:noAutofit/>
              </a:bodyPr>
              <a:lstStyle/>
              <a:p>
                <a:endParaRPr lang="en-GB" sz="1400" dirty="0">
                  <a:latin typeface="Helvetica Neue"/>
                </a:endParaRPr>
              </a:p>
            </p:txBody>
          </p:sp>
          <p:sp>
            <p:nvSpPr>
              <p:cNvPr id="32" name="Content Placeholder 20"/>
              <p:cNvSpPr txBox="1">
                <a:spLocks/>
              </p:cNvSpPr>
              <p:nvPr/>
            </p:nvSpPr>
            <p:spPr>
              <a:xfrm>
                <a:off x="10298673" y="213536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High Net Worth</a:t>
                </a:r>
              </a:p>
            </p:txBody>
          </p:sp>
          <p:sp>
            <p:nvSpPr>
              <p:cNvPr id="33" name="TextBox 32"/>
              <p:cNvSpPr txBox="1"/>
              <p:nvPr/>
            </p:nvSpPr>
            <p:spPr>
              <a:xfrm>
                <a:off x="10016455" y="2111559"/>
                <a:ext cx="192947" cy="197681"/>
              </a:xfrm>
              <a:prstGeom prst="rect">
                <a:avLst/>
              </a:prstGeom>
              <a:solidFill>
                <a:schemeClr val="accent5"/>
              </a:solidFill>
            </p:spPr>
            <p:txBody>
              <a:bodyPr wrap="square" lIns="0" tIns="0" rIns="0" bIns="0" rtlCol="0">
                <a:noAutofit/>
              </a:bodyPr>
              <a:lstStyle/>
              <a:p>
                <a:endParaRPr lang="en-GB" sz="1400" dirty="0">
                  <a:latin typeface="Helvetica Neue"/>
                </a:endParaRPr>
              </a:p>
            </p:txBody>
          </p:sp>
        </p:grpSp>
      </p:grpSp>
      <p:graphicFrame>
        <p:nvGraphicFramePr>
          <p:cNvPr id="20" name="Content Placeholder 7"/>
          <p:cNvGraphicFramePr>
            <a:graphicFrameLocks/>
          </p:cNvGraphicFramePr>
          <p:nvPr>
            <p:extLst/>
          </p:nvPr>
        </p:nvGraphicFramePr>
        <p:xfrm>
          <a:off x="1078575" y="2198813"/>
          <a:ext cx="9752613" cy="3229810"/>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11652250" y="5237238"/>
            <a:ext cx="533701" cy="454634"/>
            <a:chOff x="11652250" y="5237238"/>
            <a:chExt cx="533701" cy="454634"/>
          </a:xfrm>
        </p:grpSpPr>
        <p:sp>
          <p:nvSpPr>
            <p:cNvPr id="25" name="Round Same Side Corner Rectangle 17"/>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26" name="Picture 25" descr="http://flagspot.net/images/g/gb.gif"/>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82688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525261"/>
            <a:ext cx="9120095" cy="462477"/>
          </a:xfrm>
        </p:spPr>
        <p:txBody>
          <a:bodyPr/>
          <a:lstStyle/>
          <a:p>
            <a:r>
              <a:rPr lang="en-GB" dirty="0"/>
              <a:t>Post Brexit, 6 in 10 Are Not Worried About The Future</a:t>
            </a:r>
          </a:p>
        </p:txBody>
      </p:sp>
      <p:sp>
        <p:nvSpPr>
          <p:cNvPr id="3" name="Footer Placeholder 2"/>
          <p:cNvSpPr>
            <a:spLocks noGrp="1"/>
          </p:cNvSpPr>
          <p:nvPr>
            <p:ph type="ftr" sz="quarter" idx="10"/>
          </p:nvPr>
        </p:nvSpPr>
        <p:spPr/>
        <p:txBody>
          <a:bodyPr/>
          <a:lstStyle/>
          <a:p>
            <a:r>
              <a:rPr lang="en-US" dirty="0"/>
              <a:t>Source: 2017 Edelman Trust Barometer </a:t>
            </a:r>
            <a:r>
              <a:rPr lang="en-GB" dirty="0"/>
              <a:t>UK Supplement Q22. Following the UK decision to leave the European Union, would you say you are…[Top 2 Box, More Confident] [Bottom 2 Box, More Worried] Base: UK General Population (n=1,150), Low Income Households (n=485), High Net Worth (n=116)</a:t>
            </a:r>
            <a:endParaRPr lang="en-US" dirty="0"/>
          </a:p>
        </p:txBody>
      </p:sp>
      <p:sp>
        <p:nvSpPr>
          <p:cNvPr id="4" name="Slide Number Placeholder 3"/>
          <p:cNvSpPr>
            <a:spLocks noGrp="1"/>
          </p:cNvSpPr>
          <p:nvPr>
            <p:ph type="sldNum" sz="quarter" idx="11"/>
          </p:nvPr>
        </p:nvSpPr>
        <p:spPr/>
        <p:txBody>
          <a:bodyPr/>
          <a:lstStyle/>
          <a:p>
            <a:fld id="{BCC4CEDB-9067-4CC6-8430-AA5729AC2E63}" type="slidenum">
              <a:rPr lang="en-US" smtClean="0"/>
              <a:pPr/>
              <a:t>15</a:t>
            </a:fld>
            <a:endParaRPr lang="en-US" dirty="0"/>
          </a:p>
        </p:txBody>
      </p:sp>
      <p:sp>
        <p:nvSpPr>
          <p:cNvPr id="5" name="Text Placeholder 4"/>
          <p:cNvSpPr>
            <a:spLocks noGrp="1"/>
          </p:cNvSpPr>
          <p:nvPr>
            <p:ph type="body" sz="quarter" idx="12"/>
          </p:nvPr>
        </p:nvSpPr>
        <p:spPr>
          <a:xfrm>
            <a:off x="507998" y="982156"/>
            <a:ext cx="8421624" cy="530352"/>
          </a:xfrm>
        </p:spPr>
        <p:txBody>
          <a:bodyPr/>
          <a:lstStyle/>
          <a:p>
            <a:r>
              <a:rPr lang="en-GB" dirty="0"/>
              <a:t>Attitude toward the future following the UK decision to leave the European Union</a:t>
            </a:r>
          </a:p>
        </p:txBody>
      </p:sp>
      <p:sp>
        <p:nvSpPr>
          <p:cNvPr id="51" name="Rectangle 50"/>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grpSp>
        <p:nvGrpSpPr>
          <p:cNvPr id="23" name="Group 22"/>
          <p:cNvGrpSpPr/>
          <p:nvPr/>
        </p:nvGrpSpPr>
        <p:grpSpPr>
          <a:xfrm>
            <a:off x="10094882" y="671982"/>
            <a:ext cx="2091070" cy="1033574"/>
            <a:chOff x="10100930" y="940481"/>
            <a:chExt cx="2091070" cy="1033574"/>
          </a:xfrm>
        </p:grpSpPr>
        <p:sp>
          <p:nvSpPr>
            <p:cNvPr id="24" name="Rectangle 23"/>
            <p:cNvSpPr/>
            <p:nvPr/>
          </p:nvSpPr>
          <p:spPr>
            <a:xfrm>
              <a:off x="10100930" y="940481"/>
              <a:ext cx="2091070" cy="1033574"/>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27" name="Group 26"/>
            <p:cNvGrpSpPr/>
            <p:nvPr/>
          </p:nvGrpSpPr>
          <p:grpSpPr>
            <a:xfrm>
              <a:off x="10239707" y="1064841"/>
              <a:ext cx="1946245" cy="820734"/>
              <a:chOff x="10016455" y="1488506"/>
              <a:chExt cx="1946245" cy="820734"/>
            </a:xfrm>
          </p:grpSpPr>
          <p:sp>
            <p:nvSpPr>
              <p:cNvPr id="28" name="Content Placeholder 20"/>
              <p:cNvSpPr txBox="1">
                <a:spLocks/>
              </p:cNvSpPr>
              <p:nvPr/>
            </p:nvSpPr>
            <p:spPr>
              <a:xfrm>
                <a:off x="10298673" y="1512307"/>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Low Income Households</a:t>
                </a:r>
              </a:p>
            </p:txBody>
          </p:sp>
          <p:sp>
            <p:nvSpPr>
              <p:cNvPr id="29" name="TextBox 28"/>
              <p:cNvSpPr txBox="1"/>
              <p:nvPr/>
            </p:nvSpPr>
            <p:spPr>
              <a:xfrm>
                <a:off x="10016455" y="1488506"/>
                <a:ext cx="192947" cy="197681"/>
              </a:xfrm>
              <a:prstGeom prst="rect">
                <a:avLst/>
              </a:prstGeom>
              <a:solidFill>
                <a:srgbClr val="0078FF"/>
              </a:solidFill>
            </p:spPr>
            <p:txBody>
              <a:bodyPr wrap="square" lIns="0" tIns="0" rIns="0" bIns="0" rtlCol="0">
                <a:noAutofit/>
              </a:bodyPr>
              <a:lstStyle/>
              <a:p>
                <a:endParaRPr lang="en-GB" sz="1400" dirty="0">
                  <a:latin typeface="Helvetica Neue"/>
                </a:endParaRPr>
              </a:p>
            </p:txBody>
          </p:sp>
          <p:sp>
            <p:nvSpPr>
              <p:cNvPr id="30" name="Content Placeholder 20"/>
              <p:cNvSpPr txBox="1">
                <a:spLocks/>
              </p:cNvSpPr>
              <p:nvPr/>
            </p:nvSpPr>
            <p:spPr>
              <a:xfrm>
                <a:off x="10298673" y="182672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General Population</a:t>
                </a:r>
              </a:p>
            </p:txBody>
          </p:sp>
          <p:sp>
            <p:nvSpPr>
              <p:cNvPr id="31" name="TextBox 30"/>
              <p:cNvSpPr txBox="1"/>
              <p:nvPr/>
            </p:nvSpPr>
            <p:spPr>
              <a:xfrm>
                <a:off x="10016455" y="1802919"/>
                <a:ext cx="192947" cy="197681"/>
              </a:xfrm>
              <a:prstGeom prst="rect">
                <a:avLst/>
              </a:prstGeom>
              <a:solidFill>
                <a:schemeClr val="tx2"/>
              </a:solidFill>
            </p:spPr>
            <p:txBody>
              <a:bodyPr wrap="square" lIns="0" tIns="0" rIns="0" bIns="0" rtlCol="0">
                <a:noAutofit/>
              </a:bodyPr>
              <a:lstStyle/>
              <a:p>
                <a:endParaRPr lang="en-GB" sz="1400" dirty="0">
                  <a:latin typeface="Helvetica Neue"/>
                </a:endParaRPr>
              </a:p>
            </p:txBody>
          </p:sp>
          <p:sp>
            <p:nvSpPr>
              <p:cNvPr id="32" name="Content Placeholder 20"/>
              <p:cNvSpPr txBox="1">
                <a:spLocks/>
              </p:cNvSpPr>
              <p:nvPr/>
            </p:nvSpPr>
            <p:spPr>
              <a:xfrm>
                <a:off x="10298673" y="213536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High Net Worth</a:t>
                </a:r>
              </a:p>
            </p:txBody>
          </p:sp>
          <p:sp>
            <p:nvSpPr>
              <p:cNvPr id="33" name="TextBox 32"/>
              <p:cNvSpPr txBox="1"/>
              <p:nvPr/>
            </p:nvSpPr>
            <p:spPr>
              <a:xfrm>
                <a:off x="10016455" y="2111559"/>
                <a:ext cx="192947" cy="197681"/>
              </a:xfrm>
              <a:prstGeom prst="rect">
                <a:avLst/>
              </a:prstGeom>
              <a:solidFill>
                <a:schemeClr val="accent5"/>
              </a:solidFill>
            </p:spPr>
            <p:txBody>
              <a:bodyPr wrap="square" lIns="0" tIns="0" rIns="0" bIns="0" rtlCol="0">
                <a:noAutofit/>
              </a:bodyPr>
              <a:lstStyle/>
              <a:p>
                <a:endParaRPr lang="en-GB" sz="1400" dirty="0">
                  <a:latin typeface="Helvetica Neue"/>
                </a:endParaRPr>
              </a:p>
            </p:txBody>
          </p:sp>
        </p:grpSp>
      </p:grpSp>
      <p:graphicFrame>
        <p:nvGraphicFramePr>
          <p:cNvPr id="20" name="Content Placeholder 7"/>
          <p:cNvGraphicFramePr>
            <a:graphicFrameLocks/>
          </p:cNvGraphicFramePr>
          <p:nvPr>
            <p:extLst/>
          </p:nvPr>
        </p:nvGraphicFramePr>
        <p:xfrm>
          <a:off x="1078575" y="2198813"/>
          <a:ext cx="9752613" cy="3229810"/>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p:cNvGrpSpPr/>
          <p:nvPr/>
        </p:nvGrpSpPr>
        <p:grpSpPr>
          <a:xfrm>
            <a:off x="11652250" y="5237238"/>
            <a:ext cx="533701" cy="454634"/>
            <a:chOff x="11652250" y="5237238"/>
            <a:chExt cx="533701" cy="454634"/>
          </a:xfrm>
        </p:grpSpPr>
        <p:sp>
          <p:nvSpPr>
            <p:cNvPr id="18" name="Round Same Side Corner Rectangle 17"/>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19" name="Picture 18" descr="http://flagspot.net/images/g/gb.gif"/>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104882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5"/>
          <p:cNvGraphicFramePr>
            <a:graphicFrameLocks/>
          </p:cNvGraphicFramePr>
          <p:nvPr>
            <p:extLst/>
          </p:nvPr>
        </p:nvGraphicFramePr>
        <p:xfrm>
          <a:off x="507998" y="1925257"/>
          <a:ext cx="10838728" cy="381155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General Population Unclear on the Impact of Brexit</a:t>
            </a:r>
          </a:p>
        </p:txBody>
      </p:sp>
      <p:sp>
        <p:nvSpPr>
          <p:cNvPr id="31" name="Footer Placeholder 2"/>
          <p:cNvSpPr>
            <a:spLocks noGrp="1"/>
          </p:cNvSpPr>
          <p:nvPr>
            <p:ph type="ftr" sz="quarter" idx="10"/>
          </p:nvPr>
        </p:nvSpPr>
        <p:spPr>
          <a:xfrm>
            <a:off x="507998" y="6023429"/>
            <a:ext cx="8993354" cy="475488"/>
          </a:xfrm>
        </p:spPr>
        <p:txBody>
          <a:bodyPr/>
          <a:lstStyle/>
          <a:p>
            <a:pPr lvl="0" defTabSz="914377">
              <a:defRPr/>
            </a:pPr>
            <a:r>
              <a:rPr lang="en-US" dirty="0"/>
              <a:t>Source: 2017 Edelman Trust Barometer UK Supplement </a:t>
            </a:r>
            <a:r>
              <a:rPr lang="en-GB" dirty="0"/>
              <a:t>Q20. Thinking about the implications of Brexit, how much do you expect the withdrawal of the UK from the European Union to make a positive, negative or no impact in future... [Top 4 Box, Positive] [Bottom 4 Box, Negative] [Neutral] Base: UK General Population (n=1,150)</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srgbClr val="768489"/>
              </a:solidFill>
              <a:effectLst/>
              <a:uLnTx/>
              <a:uFillTx/>
              <a:ea typeface="+mn-ea"/>
            </a:endParaRP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16</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13" name="Text Placeholder 12"/>
          <p:cNvSpPr>
            <a:spLocks noGrp="1"/>
          </p:cNvSpPr>
          <p:nvPr>
            <p:ph type="body" sz="quarter" idx="12"/>
          </p:nvPr>
        </p:nvSpPr>
        <p:spPr>
          <a:xfrm>
            <a:off x="507999" y="1373283"/>
            <a:ext cx="8421624" cy="530352"/>
          </a:xfrm>
        </p:spPr>
        <p:txBody>
          <a:bodyPr/>
          <a:lstStyle/>
          <a:p>
            <a:r>
              <a:rPr lang="en-US" dirty="0">
                <a:solidFill>
                  <a:srgbClr val="000000"/>
                </a:solidFill>
              </a:rPr>
              <a:t>Perceived impact of the UK’s withdrawal from the EU</a:t>
            </a:r>
            <a:endParaRPr lang="en-US" dirty="0"/>
          </a:p>
        </p:txBody>
      </p:sp>
      <p:sp>
        <p:nvSpPr>
          <p:cNvPr id="62" name="Round Same Side Corner Rectangle 52"/>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63" name="Picture 62"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sp>
        <p:nvSpPr>
          <p:cNvPr id="21" name="Rectangle 20"/>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grpSp>
        <p:nvGrpSpPr>
          <p:cNvPr id="16" name="Group 15"/>
          <p:cNvGrpSpPr/>
          <p:nvPr/>
        </p:nvGrpSpPr>
        <p:grpSpPr>
          <a:xfrm>
            <a:off x="10094882" y="671982"/>
            <a:ext cx="2091070" cy="1033574"/>
            <a:chOff x="10100930" y="940481"/>
            <a:chExt cx="2091070" cy="1033574"/>
          </a:xfrm>
        </p:grpSpPr>
        <p:sp>
          <p:nvSpPr>
            <p:cNvPr id="18" name="Rectangle 17"/>
            <p:cNvSpPr/>
            <p:nvPr/>
          </p:nvSpPr>
          <p:spPr>
            <a:xfrm>
              <a:off x="10100930" y="940481"/>
              <a:ext cx="2091070" cy="1033574"/>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22" name="Group 21"/>
            <p:cNvGrpSpPr/>
            <p:nvPr/>
          </p:nvGrpSpPr>
          <p:grpSpPr>
            <a:xfrm>
              <a:off x="10239707" y="1064841"/>
              <a:ext cx="1946245" cy="820734"/>
              <a:chOff x="10016455" y="1488506"/>
              <a:chExt cx="1946245" cy="820734"/>
            </a:xfrm>
          </p:grpSpPr>
          <p:sp>
            <p:nvSpPr>
              <p:cNvPr id="23" name="Content Placeholder 20"/>
              <p:cNvSpPr txBox="1">
                <a:spLocks/>
              </p:cNvSpPr>
              <p:nvPr/>
            </p:nvSpPr>
            <p:spPr>
              <a:xfrm>
                <a:off x="10298673" y="1512307"/>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Negative</a:t>
                </a:r>
              </a:p>
            </p:txBody>
          </p:sp>
          <p:sp>
            <p:nvSpPr>
              <p:cNvPr id="24" name="TextBox 23"/>
              <p:cNvSpPr txBox="1"/>
              <p:nvPr/>
            </p:nvSpPr>
            <p:spPr>
              <a:xfrm>
                <a:off x="10016455" y="1488506"/>
                <a:ext cx="192947" cy="197681"/>
              </a:xfrm>
              <a:prstGeom prst="rect">
                <a:avLst/>
              </a:prstGeom>
              <a:solidFill>
                <a:srgbClr val="C00000"/>
              </a:solidFill>
            </p:spPr>
            <p:txBody>
              <a:bodyPr wrap="square" lIns="0" tIns="0" rIns="0" bIns="0" rtlCol="0">
                <a:noAutofit/>
              </a:bodyPr>
              <a:lstStyle/>
              <a:p>
                <a:endParaRPr lang="en-GB" sz="1400" dirty="0">
                  <a:latin typeface="Helvetica Neue"/>
                </a:endParaRPr>
              </a:p>
            </p:txBody>
          </p:sp>
          <p:sp>
            <p:nvSpPr>
              <p:cNvPr id="25" name="Content Placeholder 20"/>
              <p:cNvSpPr txBox="1">
                <a:spLocks/>
              </p:cNvSpPr>
              <p:nvPr/>
            </p:nvSpPr>
            <p:spPr>
              <a:xfrm>
                <a:off x="10298673" y="182672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Neutral</a:t>
                </a:r>
              </a:p>
            </p:txBody>
          </p:sp>
          <p:sp>
            <p:nvSpPr>
              <p:cNvPr id="26" name="TextBox 25"/>
              <p:cNvSpPr txBox="1"/>
              <p:nvPr/>
            </p:nvSpPr>
            <p:spPr>
              <a:xfrm>
                <a:off x="10016455" y="1802919"/>
                <a:ext cx="192947" cy="197681"/>
              </a:xfrm>
              <a:prstGeom prst="rect">
                <a:avLst/>
              </a:prstGeom>
              <a:solidFill>
                <a:schemeClr val="tx2"/>
              </a:solidFill>
            </p:spPr>
            <p:txBody>
              <a:bodyPr wrap="square" lIns="0" tIns="0" rIns="0" bIns="0" rtlCol="0">
                <a:noAutofit/>
              </a:bodyPr>
              <a:lstStyle/>
              <a:p>
                <a:endParaRPr lang="en-GB" sz="1400" dirty="0">
                  <a:latin typeface="Helvetica Neue"/>
                </a:endParaRPr>
              </a:p>
            </p:txBody>
          </p:sp>
          <p:sp>
            <p:nvSpPr>
              <p:cNvPr id="27" name="Content Placeholder 20"/>
              <p:cNvSpPr txBox="1">
                <a:spLocks/>
              </p:cNvSpPr>
              <p:nvPr/>
            </p:nvSpPr>
            <p:spPr>
              <a:xfrm>
                <a:off x="10298673" y="213536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Positive</a:t>
                </a:r>
              </a:p>
            </p:txBody>
          </p:sp>
          <p:sp>
            <p:nvSpPr>
              <p:cNvPr id="28" name="TextBox 27"/>
              <p:cNvSpPr txBox="1"/>
              <p:nvPr/>
            </p:nvSpPr>
            <p:spPr>
              <a:xfrm>
                <a:off x="10016455" y="2111559"/>
                <a:ext cx="192947" cy="197681"/>
              </a:xfrm>
              <a:prstGeom prst="rect">
                <a:avLst/>
              </a:prstGeom>
              <a:solidFill>
                <a:schemeClr val="accent1"/>
              </a:solidFill>
            </p:spPr>
            <p:txBody>
              <a:bodyPr wrap="square" lIns="0" tIns="0" rIns="0" bIns="0" rtlCol="0">
                <a:noAutofit/>
              </a:bodyPr>
              <a:lstStyle/>
              <a:p>
                <a:endParaRPr lang="en-GB" sz="1400" dirty="0">
                  <a:latin typeface="Helvetica Neue"/>
                </a:endParaRPr>
              </a:p>
            </p:txBody>
          </p:sp>
        </p:grpSp>
      </p:grpSp>
    </p:spTree>
    <p:extLst>
      <p:ext uri="{BB962C8B-B14F-4D97-AF65-F5344CB8AC3E}">
        <p14:creationId xmlns:p14="http://schemas.microsoft.com/office/powerpoint/2010/main" val="1785542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5"/>
          <p:cNvGraphicFramePr>
            <a:graphicFrameLocks/>
          </p:cNvGraphicFramePr>
          <p:nvPr>
            <p:extLst/>
          </p:nvPr>
        </p:nvGraphicFramePr>
        <p:xfrm>
          <a:off x="507998" y="1925257"/>
          <a:ext cx="10838728" cy="3811553"/>
        </p:xfrm>
        <a:graphic>
          <a:graphicData uri="http://schemas.openxmlformats.org/drawingml/2006/chart">
            <c:chart xmlns:c="http://schemas.openxmlformats.org/drawingml/2006/chart" xmlns:r="http://schemas.openxmlformats.org/officeDocument/2006/relationships" r:id="rId3"/>
          </a:graphicData>
        </a:graphic>
      </p:graphicFrame>
      <p:cxnSp>
        <p:nvCxnSpPr>
          <p:cNvPr id="145" name="Straight Connector 144"/>
          <p:cNvCxnSpPr>
            <a:cxnSpLocks/>
          </p:cNvCxnSpPr>
          <p:nvPr/>
        </p:nvCxnSpPr>
        <p:spPr>
          <a:xfrm>
            <a:off x="801309" y="3563314"/>
            <a:ext cx="1044793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Theresa May and the Three </a:t>
            </a:r>
            <a:r>
              <a:rPr lang="en-US" dirty="0" err="1"/>
              <a:t>Brexiteers</a:t>
            </a:r>
            <a:r>
              <a:rPr lang="en-US" dirty="0"/>
              <a:t> Not Trusted to Deliver Brexit</a:t>
            </a:r>
          </a:p>
        </p:txBody>
      </p:sp>
      <p:sp>
        <p:nvSpPr>
          <p:cNvPr id="31" name="Footer Placeholder 2"/>
          <p:cNvSpPr>
            <a:spLocks noGrp="1"/>
          </p:cNvSpPr>
          <p:nvPr>
            <p:ph type="ftr" sz="quarter" idx="10"/>
          </p:nvPr>
        </p:nvSpPr>
        <p:spPr/>
        <p:txBody>
          <a:bodyPr/>
          <a:lstStyle/>
          <a:p>
            <a:pPr lvl="0" defTabSz="914377">
              <a:defRPr/>
            </a:pPr>
            <a:r>
              <a:rPr kumimoji="0" lang="en-US" sz="900" u="none" strike="noStrike" kern="1200" cap="none" spc="0" normalizeH="0" baseline="0" noProof="0" dirty="0">
                <a:ln>
                  <a:noFill/>
                </a:ln>
                <a:solidFill>
                  <a:srgbClr val="768489"/>
                </a:solidFill>
                <a:effectLst/>
                <a:uLnTx/>
                <a:uFillTx/>
                <a:ea typeface="+mn-ea"/>
              </a:rPr>
              <a:t>Source: 2017 Edelman Trust Barometer UK Supplement </a:t>
            </a:r>
            <a:r>
              <a:rPr lang="en-GB" dirty="0"/>
              <a:t>Source: 2017 Edelman Trust Barometer Q19. Please indicate how much you trust the following members of the Government to do what is right when negotiating the UK withdrawal from the EU. [Top 4 Box, Trust] Base: UK General Population (n=1,150), Informed Public (n=114), Mass Population (n=1,036)</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srgbClr val="768489"/>
              </a:solidFill>
              <a:effectLst/>
              <a:uLnTx/>
              <a:uFillTx/>
              <a:ea typeface="+mn-ea"/>
            </a:endParaRP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17</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13" name="Text Placeholder 12"/>
          <p:cNvSpPr>
            <a:spLocks noGrp="1"/>
          </p:cNvSpPr>
          <p:nvPr>
            <p:ph type="body" sz="quarter" idx="12"/>
          </p:nvPr>
        </p:nvSpPr>
        <p:spPr>
          <a:xfrm>
            <a:off x="507998" y="1399312"/>
            <a:ext cx="8421624" cy="530352"/>
          </a:xfrm>
        </p:spPr>
        <p:txBody>
          <a:bodyPr/>
          <a:lstStyle/>
          <a:p>
            <a:r>
              <a:rPr lang="en-US" dirty="0">
                <a:solidFill>
                  <a:srgbClr val="000000"/>
                </a:solidFill>
              </a:rPr>
              <a:t>Percent trust political figures to do what is right as regards the UK’s withdrawal from the EU,</a:t>
            </a:r>
            <a:r>
              <a:rPr lang="en-US" dirty="0"/>
              <a:t> 2017</a:t>
            </a:r>
          </a:p>
        </p:txBody>
      </p:sp>
      <p:sp>
        <p:nvSpPr>
          <p:cNvPr id="62" name="Round Same Side Corner Rectangle 52"/>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63" name="Picture 62"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sp>
        <p:nvSpPr>
          <p:cNvPr id="21" name="Rectangle 20"/>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grpSp>
        <p:nvGrpSpPr>
          <p:cNvPr id="16" name="Group 15"/>
          <p:cNvGrpSpPr/>
          <p:nvPr/>
        </p:nvGrpSpPr>
        <p:grpSpPr>
          <a:xfrm>
            <a:off x="10094882" y="671982"/>
            <a:ext cx="2091070" cy="1033574"/>
            <a:chOff x="10100930" y="940481"/>
            <a:chExt cx="2091070" cy="1033574"/>
          </a:xfrm>
        </p:grpSpPr>
        <p:sp>
          <p:nvSpPr>
            <p:cNvPr id="18" name="Rectangle 17"/>
            <p:cNvSpPr/>
            <p:nvPr/>
          </p:nvSpPr>
          <p:spPr>
            <a:xfrm>
              <a:off x="10100930" y="940481"/>
              <a:ext cx="2091070" cy="1033574"/>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22" name="Group 21"/>
            <p:cNvGrpSpPr/>
            <p:nvPr/>
          </p:nvGrpSpPr>
          <p:grpSpPr>
            <a:xfrm>
              <a:off x="10239707" y="1064841"/>
              <a:ext cx="1946245" cy="820734"/>
              <a:chOff x="10016455" y="1488506"/>
              <a:chExt cx="1946245" cy="820734"/>
            </a:xfrm>
          </p:grpSpPr>
          <p:sp>
            <p:nvSpPr>
              <p:cNvPr id="23" name="Content Placeholder 20"/>
              <p:cNvSpPr txBox="1">
                <a:spLocks/>
              </p:cNvSpPr>
              <p:nvPr/>
            </p:nvSpPr>
            <p:spPr>
              <a:xfrm>
                <a:off x="10298673" y="1512307"/>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General Population</a:t>
                </a:r>
              </a:p>
            </p:txBody>
          </p:sp>
          <p:sp>
            <p:nvSpPr>
              <p:cNvPr id="24" name="TextBox 23"/>
              <p:cNvSpPr txBox="1"/>
              <p:nvPr/>
            </p:nvSpPr>
            <p:spPr>
              <a:xfrm>
                <a:off x="10016455" y="1488506"/>
                <a:ext cx="192947" cy="197681"/>
              </a:xfrm>
              <a:prstGeom prst="rect">
                <a:avLst/>
              </a:prstGeom>
              <a:solidFill>
                <a:srgbClr val="768489"/>
              </a:solidFill>
            </p:spPr>
            <p:txBody>
              <a:bodyPr wrap="square" lIns="0" tIns="0" rIns="0" bIns="0" rtlCol="0">
                <a:noAutofit/>
              </a:bodyPr>
              <a:lstStyle/>
              <a:p>
                <a:endParaRPr lang="en-GB" sz="1400" dirty="0">
                  <a:latin typeface="Helvetica Neue"/>
                </a:endParaRPr>
              </a:p>
            </p:txBody>
          </p:sp>
          <p:sp>
            <p:nvSpPr>
              <p:cNvPr id="25" name="Content Placeholder 20"/>
              <p:cNvSpPr txBox="1">
                <a:spLocks/>
              </p:cNvSpPr>
              <p:nvPr/>
            </p:nvSpPr>
            <p:spPr>
              <a:xfrm>
                <a:off x="10298673" y="182672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Informed Public</a:t>
                </a:r>
              </a:p>
            </p:txBody>
          </p:sp>
          <p:sp>
            <p:nvSpPr>
              <p:cNvPr id="26" name="TextBox 25"/>
              <p:cNvSpPr txBox="1"/>
              <p:nvPr/>
            </p:nvSpPr>
            <p:spPr>
              <a:xfrm>
                <a:off x="10016455" y="1802919"/>
                <a:ext cx="192947" cy="197681"/>
              </a:xfrm>
              <a:prstGeom prst="rect">
                <a:avLst/>
              </a:prstGeom>
              <a:solidFill>
                <a:schemeClr val="tx1"/>
              </a:solidFill>
            </p:spPr>
            <p:txBody>
              <a:bodyPr wrap="square" lIns="0" tIns="0" rIns="0" bIns="0" rtlCol="0">
                <a:noAutofit/>
              </a:bodyPr>
              <a:lstStyle/>
              <a:p>
                <a:endParaRPr lang="en-GB" sz="1400" dirty="0">
                  <a:latin typeface="Helvetica Neue"/>
                </a:endParaRPr>
              </a:p>
            </p:txBody>
          </p:sp>
          <p:sp>
            <p:nvSpPr>
              <p:cNvPr id="27" name="Content Placeholder 20"/>
              <p:cNvSpPr txBox="1">
                <a:spLocks/>
              </p:cNvSpPr>
              <p:nvPr/>
            </p:nvSpPr>
            <p:spPr>
              <a:xfrm>
                <a:off x="10298673" y="213536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Mass Population</a:t>
                </a:r>
              </a:p>
            </p:txBody>
          </p:sp>
          <p:sp>
            <p:nvSpPr>
              <p:cNvPr id="28" name="TextBox 27"/>
              <p:cNvSpPr txBox="1"/>
              <p:nvPr/>
            </p:nvSpPr>
            <p:spPr>
              <a:xfrm>
                <a:off x="10016455" y="2111559"/>
                <a:ext cx="192947" cy="197681"/>
              </a:xfrm>
              <a:prstGeom prst="rect">
                <a:avLst/>
              </a:prstGeom>
              <a:solidFill>
                <a:schemeClr val="accent3"/>
              </a:solidFill>
            </p:spPr>
            <p:txBody>
              <a:bodyPr wrap="square" lIns="0" tIns="0" rIns="0" bIns="0" rtlCol="0">
                <a:noAutofit/>
              </a:bodyPr>
              <a:lstStyle/>
              <a:p>
                <a:endParaRPr lang="en-GB" sz="1400" dirty="0">
                  <a:latin typeface="Helvetica Neue"/>
                </a:endParaRPr>
              </a:p>
            </p:txBody>
          </p:sp>
        </p:grpSp>
      </p:grpSp>
      <p:grpSp>
        <p:nvGrpSpPr>
          <p:cNvPr id="38" name="Group 37"/>
          <p:cNvGrpSpPr/>
          <p:nvPr/>
        </p:nvGrpSpPr>
        <p:grpSpPr>
          <a:xfrm>
            <a:off x="529019" y="2128976"/>
            <a:ext cx="120228" cy="2850195"/>
            <a:chOff x="660398" y="2014620"/>
            <a:chExt cx="8981770" cy="2899298"/>
          </a:xfrm>
        </p:grpSpPr>
        <p:sp>
          <p:nvSpPr>
            <p:cNvPr id="39" name="Rectangle 38"/>
            <p:cNvSpPr/>
            <p:nvPr/>
          </p:nvSpPr>
          <p:spPr>
            <a:xfrm>
              <a:off x="660398" y="3475666"/>
              <a:ext cx="8981770" cy="1438252"/>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40" name="Group 39"/>
            <p:cNvGrpSpPr/>
            <p:nvPr/>
          </p:nvGrpSpPr>
          <p:grpSpPr>
            <a:xfrm>
              <a:off x="660398" y="2014620"/>
              <a:ext cx="8981770" cy="1444400"/>
              <a:chOff x="507998" y="2917557"/>
              <a:chExt cx="8981770" cy="799478"/>
            </a:xfrm>
          </p:grpSpPr>
          <p:sp>
            <p:nvSpPr>
              <p:cNvPr id="41" name="Rectangle 40"/>
              <p:cNvSpPr/>
              <p:nvPr/>
            </p:nvSpPr>
            <p:spPr>
              <a:xfrm>
                <a:off x="507998" y="3440071"/>
                <a:ext cx="8981770" cy="276964"/>
              </a:xfrm>
              <a:prstGeom prst="rect">
                <a:avLst/>
              </a:prstGeom>
              <a:solidFill>
                <a:srgbClr val="BCD3DC"/>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42" name="Rectangle 41"/>
              <p:cNvSpPr/>
              <p:nvPr/>
            </p:nvSpPr>
            <p:spPr>
              <a:xfrm>
                <a:off x="507998" y="2917557"/>
                <a:ext cx="8981770" cy="511253"/>
              </a:xfrm>
              <a:prstGeom prst="rect">
                <a:avLst/>
              </a:prstGeom>
              <a:solidFill>
                <a:schemeClr val="accent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grpSp>
      <p:sp>
        <p:nvSpPr>
          <p:cNvPr id="43" name="Rectangle 42"/>
          <p:cNvSpPr/>
          <p:nvPr/>
        </p:nvSpPr>
        <p:spPr>
          <a:xfrm>
            <a:off x="738785" y="3334608"/>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768489"/>
                </a:solidFill>
                <a:effectLst/>
                <a:uLnTx/>
                <a:uFillTx/>
                <a:latin typeface="Helvetica Neue" charset="0"/>
                <a:ea typeface="Helvetica Neue" charset="0"/>
                <a:cs typeface="Helvetica Neue" charset="0"/>
              </a:rPr>
              <a:t>50%</a:t>
            </a:r>
          </a:p>
        </p:txBody>
      </p:sp>
      <p:sp>
        <p:nvSpPr>
          <p:cNvPr id="44" name="Rectangle 43"/>
          <p:cNvSpPr/>
          <p:nvPr/>
        </p:nvSpPr>
        <p:spPr>
          <a:xfrm rot="16200000">
            <a:off x="-98844" y="2954692"/>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Neutral</a:t>
            </a:r>
          </a:p>
        </p:txBody>
      </p:sp>
      <p:sp>
        <p:nvSpPr>
          <p:cNvPr id="45" name="Rectangle 44"/>
          <p:cNvSpPr/>
          <p:nvPr/>
        </p:nvSpPr>
        <p:spPr>
          <a:xfrm rot="16200000">
            <a:off x="-98844" y="2271056"/>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Trusted</a:t>
            </a:r>
          </a:p>
        </p:txBody>
      </p:sp>
      <p:sp>
        <p:nvSpPr>
          <p:cNvPr id="46" name="Rectangle 45"/>
          <p:cNvSpPr/>
          <p:nvPr/>
        </p:nvSpPr>
        <p:spPr>
          <a:xfrm rot="16200000">
            <a:off x="-98844" y="4054053"/>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Distrusted</a:t>
            </a:r>
          </a:p>
        </p:txBody>
      </p:sp>
    </p:spTree>
    <p:extLst>
      <p:ext uri="{BB962C8B-B14F-4D97-AF65-F5344CB8AC3E}">
        <p14:creationId xmlns:p14="http://schemas.microsoft.com/office/powerpoint/2010/main" val="369588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7830740" y="1851568"/>
            <a:ext cx="3558039" cy="3654315"/>
          </a:xfrm>
          <a:prstGeom prst="rect">
            <a:avLst/>
          </a:prstGeom>
          <a:gradFill flip="none" rotWithShape="1">
            <a:gsLst>
              <a:gs pos="0">
                <a:srgbClr val="FFFFFF"/>
              </a:gs>
              <a:gs pos="63000">
                <a:schemeClr val="bg2">
                  <a:alpha val="74000"/>
                </a:schemeClr>
              </a:gs>
              <a:gs pos="100000">
                <a:schemeClr val="bg2">
                  <a:alpha val="0"/>
                </a:schemeClr>
              </a:gs>
            </a:gsLst>
            <a:lin ang="5400000" scaled="0"/>
            <a:tileRect/>
          </a:gradFill>
          <a:ln>
            <a:noFill/>
          </a:ln>
          <a:effectLst>
            <a:outerShdw blurRad="127000" dist="38100" algn="l" rotWithShape="0">
              <a:prstClr val="black">
                <a:alpha val="14000"/>
              </a:prstClr>
            </a:outerShdw>
          </a:effectLst>
        </p:spPr>
        <p:txBody>
          <a:bodyPr wrap="square" lIns="0" tIns="0" rIns="0" bIns="0" rtlCol="0">
            <a:noAutofit/>
          </a:bodyPr>
          <a:lstStyle/>
          <a:p>
            <a:pPr defTabSz="914377">
              <a:defRPr/>
            </a:pPr>
            <a:endParaRPr lang="en-US" sz="850" dirty="0">
              <a:solidFill>
                <a:srgbClr val="768489"/>
              </a:solidFill>
              <a:latin typeface="Helvetica"/>
            </a:endParaRPr>
          </a:p>
        </p:txBody>
      </p:sp>
      <p:graphicFrame>
        <p:nvGraphicFramePr>
          <p:cNvPr id="17" name="Content Placeholder 5"/>
          <p:cNvGraphicFramePr>
            <a:graphicFrameLocks/>
          </p:cNvGraphicFramePr>
          <p:nvPr>
            <p:extLst/>
          </p:nvPr>
        </p:nvGraphicFramePr>
        <p:xfrm>
          <a:off x="530278" y="1851568"/>
          <a:ext cx="10838728" cy="3738768"/>
        </p:xfrm>
        <a:graphic>
          <a:graphicData uri="http://schemas.openxmlformats.org/drawingml/2006/chart">
            <c:chart xmlns:c="http://schemas.openxmlformats.org/drawingml/2006/chart" xmlns:r="http://schemas.openxmlformats.org/officeDocument/2006/relationships" r:id="rId3"/>
          </a:graphicData>
        </a:graphic>
      </p:graphicFrame>
      <p:cxnSp>
        <p:nvCxnSpPr>
          <p:cNvPr id="145" name="Straight Connector 144"/>
          <p:cNvCxnSpPr>
            <a:cxnSpLocks/>
          </p:cNvCxnSpPr>
          <p:nvPr/>
        </p:nvCxnSpPr>
        <p:spPr>
          <a:xfrm>
            <a:off x="801309" y="3500254"/>
            <a:ext cx="1044793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07998" y="525261"/>
            <a:ext cx="9413767" cy="462477"/>
          </a:xfrm>
        </p:spPr>
        <p:txBody>
          <a:bodyPr/>
          <a:lstStyle/>
          <a:p>
            <a:r>
              <a:rPr lang="en-US" dirty="0"/>
              <a:t>Rejection of UK Political Institutions Post Brexit</a:t>
            </a:r>
          </a:p>
        </p:txBody>
      </p:sp>
      <p:sp>
        <p:nvSpPr>
          <p:cNvPr id="31" name="Footer Placeholder 2"/>
          <p:cNvSpPr>
            <a:spLocks noGrp="1"/>
          </p:cNvSpPr>
          <p:nvPr>
            <p:ph type="ftr" sz="quarter" idx="10"/>
          </p:nvPr>
        </p:nvSpPr>
        <p:spPr/>
        <p:txBody>
          <a:bodyPr/>
          <a:lstStyle/>
          <a:p>
            <a:pPr defTabSz="914377">
              <a:defRPr/>
            </a:pPr>
            <a:r>
              <a:rPr kumimoji="0" lang="en-US" sz="900" u="none" strike="noStrike" kern="1200" cap="none" spc="0" normalizeH="0" baseline="0" noProof="0" dirty="0">
                <a:ln>
                  <a:noFill/>
                </a:ln>
                <a:solidFill>
                  <a:srgbClr val="768489"/>
                </a:solidFill>
                <a:effectLst/>
                <a:uLnTx/>
                <a:uFillTx/>
                <a:ea typeface="+mn-ea"/>
              </a:rPr>
              <a:t>Source: 2017 Edelman Trust Barometer UK Supplement Q2. </a:t>
            </a:r>
            <a:r>
              <a:rPr lang="en-GB" dirty="0"/>
              <a:t>Please indicate how much your  personal trust in each institution has changed over the past year. [Bottom 2 Box Box, Trust Less] Base: UK General Population (n=1,150)</a:t>
            </a:r>
            <a:endParaRPr lang="en-US" dirty="0"/>
          </a:p>
          <a:p>
            <a:pPr lvl="0" defTabSz="914377">
              <a:defRPr/>
            </a:pPr>
            <a:endParaRPr kumimoji="0" lang="en-US" sz="900" u="none" strike="noStrike" kern="1200" cap="none" spc="0" normalizeH="0" baseline="0" noProof="0" dirty="0">
              <a:ln>
                <a:noFill/>
              </a:ln>
              <a:solidFill>
                <a:srgbClr val="768489"/>
              </a:solidFill>
              <a:effectLst/>
              <a:uLnTx/>
              <a:uFillTx/>
              <a:ea typeface="+mn-ea"/>
            </a:endParaRP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18</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13" name="Text Placeholder 12"/>
          <p:cNvSpPr>
            <a:spLocks noGrp="1"/>
          </p:cNvSpPr>
          <p:nvPr>
            <p:ph type="body" sz="quarter" idx="12"/>
          </p:nvPr>
        </p:nvSpPr>
        <p:spPr/>
        <p:txBody>
          <a:bodyPr/>
          <a:lstStyle/>
          <a:p>
            <a:r>
              <a:rPr lang="en-US" dirty="0">
                <a:solidFill>
                  <a:srgbClr val="000000"/>
                </a:solidFill>
              </a:rPr>
              <a:t>Percent who trust institutions less over past year,</a:t>
            </a:r>
            <a:r>
              <a:rPr lang="en-US" dirty="0"/>
              <a:t> 2017</a:t>
            </a:r>
          </a:p>
        </p:txBody>
      </p:sp>
      <p:sp>
        <p:nvSpPr>
          <p:cNvPr id="144" name="Rectangle 143"/>
          <p:cNvSpPr/>
          <p:nvPr/>
        </p:nvSpPr>
        <p:spPr>
          <a:xfrm>
            <a:off x="506516" y="3322346"/>
            <a:ext cx="497863" cy="357184"/>
          </a:xfrm>
          <a:prstGeom prst="rect">
            <a:avLst/>
          </a:prstGeom>
          <a:noFill/>
          <a:ln>
            <a:noFill/>
          </a:ln>
          <a:effectLst/>
        </p:spPr>
        <p:txBody>
          <a:bodyPr wrap="square" lIns="0" tIns="0" rIns="0" bIns="0" rtlCol="0" anchor="ctr">
            <a:noAutofit/>
          </a:bodyPr>
          <a:lstStyle/>
          <a:p>
            <a:pPr>
              <a:spcAft>
                <a:spcPts val="600"/>
              </a:spcAft>
            </a:pPr>
            <a:r>
              <a:rPr lang="en-US" sz="1000" b="1" dirty="0">
                <a:solidFill>
                  <a:srgbClr val="768489"/>
                </a:solidFill>
                <a:latin typeface="Helvetica Neue" charset="0"/>
                <a:ea typeface="Helvetica Neue" charset="0"/>
                <a:cs typeface="Helvetica Neue" charset="0"/>
              </a:rPr>
              <a:t>50%</a:t>
            </a:r>
          </a:p>
        </p:txBody>
      </p:sp>
      <p:sp>
        <p:nvSpPr>
          <p:cNvPr id="62" name="Round Same Side Corner Rectangle 52"/>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63" name="Picture 62"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sp>
        <p:nvSpPr>
          <p:cNvPr id="21" name="Rectangle 20"/>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sp>
        <p:nvSpPr>
          <p:cNvPr id="19" name="Rectangle 18"/>
          <p:cNvSpPr/>
          <p:nvPr/>
        </p:nvSpPr>
        <p:spPr>
          <a:xfrm>
            <a:off x="7872944" y="2048017"/>
            <a:ext cx="3384000" cy="276999"/>
          </a:xfrm>
          <a:prstGeom prst="rect">
            <a:avLst/>
          </a:prstGeom>
          <a:noFill/>
        </p:spPr>
        <p:txBody>
          <a:bodyPr wrap="square" lIns="45720" rIns="4572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Significant decline of trust in political system</a:t>
            </a:r>
            <a:endParaRPr kumimoji="0" lang="en-US" sz="1200" b="0" i="0" u="none" strike="noStrike" kern="1200" cap="none" spc="0" normalizeH="0" baseline="0" noProof="0" dirty="0">
              <a:ln>
                <a:noFill/>
              </a:ln>
              <a:solidFill>
                <a:srgbClr val="000000"/>
              </a:solidFill>
              <a:effectLst/>
              <a:uLnTx/>
              <a:uFillTx/>
              <a:latin typeface="Helvetica"/>
              <a:ea typeface="+mn-ea"/>
              <a:cs typeface="+mn-cs"/>
            </a:endParaRPr>
          </a:p>
        </p:txBody>
      </p:sp>
      <p:cxnSp>
        <p:nvCxnSpPr>
          <p:cNvPr id="20" name="Straight Connector 19"/>
          <p:cNvCxnSpPr/>
          <p:nvPr/>
        </p:nvCxnSpPr>
        <p:spPr>
          <a:xfrm>
            <a:off x="7872944" y="1983532"/>
            <a:ext cx="3384000" cy="0"/>
          </a:xfrm>
          <a:prstGeom prst="line">
            <a:avLst/>
          </a:prstGeom>
          <a:solidFill>
            <a:schemeClr val="accent2"/>
          </a:solidFill>
          <a:ln w="38100" cmpd="sng">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447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8679976" y="2042437"/>
            <a:ext cx="2647681" cy="3654315"/>
          </a:xfrm>
          <a:prstGeom prst="rect">
            <a:avLst/>
          </a:prstGeom>
          <a:gradFill flip="none" rotWithShape="1">
            <a:gsLst>
              <a:gs pos="0">
                <a:srgbClr val="FFFFFF"/>
              </a:gs>
              <a:gs pos="63000">
                <a:schemeClr val="bg2">
                  <a:alpha val="74000"/>
                </a:schemeClr>
              </a:gs>
              <a:gs pos="100000">
                <a:schemeClr val="bg2">
                  <a:alpha val="0"/>
                </a:schemeClr>
              </a:gs>
            </a:gsLst>
            <a:lin ang="5400000" scaled="0"/>
            <a:tileRect/>
          </a:gradFill>
          <a:ln>
            <a:noFill/>
          </a:ln>
          <a:effectLst>
            <a:outerShdw blurRad="127000" dist="38100" algn="l" rotWithShape="0">
              <a:prstClr val="black">
                <a:alpha val="14000"/>
              </a:prstClr>
            </a:outerShdw>
          </a:effectLst>
        </p:spPr>
        <p:txBody>
          <a:bodyPr wrap="square" lIns="0" tIns="0" rIns="0" bIns="0" rtlCol="0">
            <a:noAutofit/>
          </a:bodyPr>
          <a:lstStyle/>
          <a:p>
            <a:pPr defTabSz="914377">
              <a:defRPr/>
            </a:pPr>
            <a:endParaRPr lang="en-US" sz="850" dirty="0">
              <a:solidFill>
                <a:srgbClr val="768489"/>
              </a:solidFill>
              <a:latin typeface="Helvetica"/>
            </a:endParaRPr>
          </a:p>
        </p:txBody>
      </p:sp>
      <p:graphicFrame>
        <p:nvGraphicFramePr>
          <p:cNvPr id="17" name="Content Placeholder 5"/>
          <p:cNvGraphicFramePr>
            <a:graphicFrameLocks/>
          </p:cNvGraphicFramePr>
          <p:nvPr>
            <p:extLst/>
          </p:nvPr>
        </p:nvGraphicFramePr>
        <p:xfrm>
          <a:off x="530278" y="1851568"/>
          <a:ext cx="10838728" cy="3738768"/>
        </p:xfrm>
        <a:graphic>
          <a:graphicData uri="http://schemas.openxmlformats.org/drawingml/2006/chart">
            <c:chart xmlns:c="http://schemas.openxmlformats.org/drawingml/2006/chart" xmlns:r="http://schemas.openxmlformats.org/officeDocument/2006/relationships" r:id="rId3"/>
          </a:graphicData>
        </a:graphic>
      </p:graphicFrame>
      <p:cxnSp>
        <p:nvCxnSpPr>
          <p:cNvPr id="145" name="Straight Connector 144"/>
          <p:cNvCxnSpPr>
            <a:cxnSpLocks/>
          </p:cNvCxnSpPr>
          <p:nvPr/>
        </p:nvCxnSpPr>
        <p:spPr>
          <a:xfrm>
            <a:off x="801309" y="3500254"/>
            <a:ext cx="1044793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Post Brexit 8 In 10 Brits Do Not Trust Political Leaders to Do What Is Right</a:t>
            </a:r>
          </a:p>
        </p:txBody>
      </p:sp>
      <p:sp>
        <p:nvSpPr>
          <p:cNvPr id="31" name="Footer Placeholder 2"/>
          <p:cNvSpPr>
            <a:spLocks noGrp="1"/>
          </p:cNvSpPr>
          <p:nvPr>
            <p:ph type="ftr" sz="quarter"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rgbClr val="768489"/>
                </a:solidFill>
                <a:effectLst/>
                <a:uLnTx/>
                <a:uFillTx/>
                <a:ea typeface="+mn-ea"/>
              </a:rPr>
              <a:t>Source: 2017 Edelman Trust Barometer UK Supplement </a:t>
            </a:r>
            <a:r>
              <a:rPr lang="en-GB" dirty="0"/>
              <a:t>Q1. Below is a list of institutions. For each one, please indicate how much you trust that institution to do what is right using a nine-point scale where one means that you “do not trust them at all” and nine means that you “trust them a great deal”. [Top 4 Box, Trust] Base: UK General Population (n=1,150)</a:t>
            </a:r>
            <a:endParaRPr kumimoji="0" lang="en-US" sz="900" u="none" strike="noStrike" kern="1200" cap="none" spc="0" normalizeH="0" baseline="0" noProof="0" dirty="0">
              <a:ln>
                <a:noFill/>
              </a:ln>
              <a:solidFill>
                <a:srgbClr val="768489"/>
              </a:solidFill>
              <a:effectLst/>
              <a:uLnTx/>
              <a:uFillTx/>
              <a:ea typeface="+mn-ea"/>
            </a:endParaRP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19</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13" name="Text Placeholder 12"/>
          <p:cNvSpPr>
            <a:spLocks noGrp="1"/>
          </p:cNvSpPr>
          <p:nvPr>
            <p:ph type="body" sz="quarter" idx="12"/>
          </p:nvPr>
        </p:nvSpPr>
        <p:spPr>
          <a:xfrm>
            <a:off x="506516" y="1393076"/>
            <a:ext cx="8421624" cy="530352"/>
          </a:xfrm>
        </p:spPr>
        <p:txBody>
          <a:bodyPr/>
          <a:lstStyle/>
          <a:p>
            <a:r>
              <a:rPr lang="en-US" dirty="0">
                <a:solidFill>
                  <a:srgbClr val="000000"/>
                </a:solidFill>
              </a:rPr>
              <a:t>Percent trust in institutions,</a:t>
            </a:r>
            <a:r>
              <a:rPr lang="en-US" dirty="0"/>
              <a:t> 2017</a:t>
            </a:r>
          </a:p>
        </p:txBody>
      </p:sp>
      <p:sp>
        <p:nvSpPr>
          <p:cNvPr id="144" name="Rectangle 143"/>
          <p:cNvSpPr/>
          <p:nvPr/>
        </p:nvSpPr>
        <p:spPr>
          <a:xfrm>
            <a:off x="506516" y="3322346"/>
            <a:ext cx="497863" cy="357184"/>
          </a:xfrm>
          <a:prstGeom prst="rect">
            <a:avLst/>
          </a:prstGeom>
          <a:noFill/>
          <a:ln>
            <a:noFill/>
          </a:ln>
          <a:effectLst/>
        </p:spPr>
        <p:txBody>
          <a:bodyPr wrap="square" lIns="0" tIns="0" rIns="0" bIns="0" rtlCol="0" anchor="ctr">
            <a:noAutofit/>
          </a:bodyPr>
          <a:lstStyle/>
          <a:p>
            <a:pPr>
              <a:spcAft>
                <a:spcPts val="600"/>
              </a:spcAft>
            </a:pPr>
            <a:r>
              <a:rPr lang="en-US" sz="1000" b="1" dirty="0">
                <a:solidFill>
                  <a:srgbClr val="768489"/>
                </a:solidFill>
                <a:latin typeface="Helvetica Neue" charset="0"/>
                <a:ea typeface="Helvetica Neue" charset="0"/>
                <a:cs typeface="Helvetica Neue" charset="0"/>
              </a:rPr>
              <a:t>50%</a:t>
            </a:r>
          </a:p>
        </p:txBody>
      </p:sp>
      <p:grpSp>
        <p:nvGrpSpPr>
          <p:cNvPr id="70" name="Group 69"/>
          <p:cNvGrpSpPr>
            <a:grpSpLocks noChangeAspect="1"/>
          </p:cNvGrpSpPr>
          <p:nvPr/>
        </p:nvGrpSpPr>
        <p:grpSpPr>
          <a:xfrm>
            <a:off x="9781578" y="834161"/>
            <a:ext cx="2410422" cy="346893"/>
            <a:chOff x="9775647" y="632139"/>
            <a:chExt cx="2410422" cy="346893"/>
          </a:xfrm>
        </p:grpSpPr>
        <p:sp>
          <p:nvSpPr>
            <p:cNvPr id="74" name="Rectangle 73"/>
            <p:cNvSpPr/>
            <p:nvPr/>
          </p:nvSpPr>
          <p:spPr>
            <a:xfrm>
              <a:off x="9775647" y="632139"/>
              <a:ext cx="2410422" cy="346893"/>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75" name="Content Placeholder 20"/>
            <p:cNvSpPr txBox="1">
              <a:spLocks/>
            </p:cNvSpPr>
            <p:nvPr/>
          </p:nvSpPr>
          <p:spPr>
            <a:xfrm>
              <a:off x="10864883" y="693469"/>
              <a:ext cx="498191" cy="224232"/>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Neutral</a:t>
              </a:r>
            </a:p>
          </p:txBody>
        </p:sp>
        <p:sp>
          <p:nvSpPr>
            <p:cNvPr id="77" name="Rectangle 76"/>
            <p:cNvSpPr>
              <a:spLocks noChangeAspect="1"/>
            </p:cNvSpPr>
            <p:nvPr/>
          </p:nvSpPr>
          <p:spPr>
            <a:xfrm>
              <a:off x="10777312" y="709573"/>
              <a:ext cx="63319" cy="192024"/>
            </a:xfrm>
            <a:prstGeom prst="rect">
              <a:avLst/>
            </a:prstGeom>
            <a:solidFill>
              <a:srgbClr val="AFC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sp>
          <p:nvSpPr>
            <p:cNvPr id="78" name="Content Placeholder 20"/>
            <p:cNvSpPr txBox="1">
              <a:spLocks/>
            </p:cNvSpPr>
            <p:nvPr/>
          </p:nvSpPr>
          <p:spPr>
            <a:xfrm>
              <a:off x="10052261" y="698613"/>
              <a:ext cx="548132" cy="213945"/>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Distrust</a:t>
              </a:r>
            </a:p>
          </p:txBody>
        </p:sp>
        <p:sp>
          <p:nvSpPr>
            <p:cNvPr id="80" name="Rectangle 79"/>
            <p:cNvSpPr>
              <a:spLocks noChangeAspect="1"/>
            </p:cNvSpPr>
            <p:nvPr/>
          </p:nvSpPr>
          <p:spPr>
            <a:xfrm>
              <a:off x="9979745" y="709573"/>
              <a:ext cx="59831" cy="192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sp>
          <p:nvSpPr>
            <p:cNvPr id="81" name="Content Placeholder 20"/>
            <p:cNvSpPr txBox="1">
              <a:spLocks/>
            </p:cNvSpPr>
            <p:nvPr/>
          </p:nvSpPr>
          <p:spPr>
            <a:xfrm>
              <a:off x="11628216" y="684808"/>
              <a:ext cx="479750" cy="241555"/>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Trust</a:t>
              </a:r>
            </a:p>
          </p:txBody>
        </p:sp>
        <p:sp>
          <p:nvSpPr>
            <p:cNvPr id="82" name="Rectangle 81"/>
            <p:cNvSpPr>
              <a:spLocks noChangeAspect="1"/>
            </p:cNvSpPr>
            <p:nvPr/>
          </p:nvSpPr>
          <p:spPr>
            <a:xfrm>
              <a:off x="11543055" y="709573"/>
              <a:ext cx="67742" cy="192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grpSp>
      <p:sp>
        <p:nvSpPr>
          <p:cNvPr id="62" name="Round Same Side Corner Rectangle 52"/>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63" name="Picture 62"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sp>
        <p:nvSpPr>
          <p:cNvPr id="65" name="Rectangle 64"/>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spTree>
    <p:extLst>
      <p:ext uri="{BB962C8B-B14F-4D97-AF65-F5344CB8AC3E}">
        <p14:creationId xmlns:p14="http://schemas.microsoft.com/office/powerpoint/2010/main" val="354588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3425998" y="1835514"/>
            <a:ext cx="2403151" cy="3742942"/>
          </a:xfrm>
          <a:prstGeom prst="rect">
            <a:avLst/>
          </a:prstGeom>
          <a:noFill/>
        </p:spPr>
        <p:txBody>
          <a:bodyPr wrap="none" lIns="0" tIns="0" rIns="0" bIns="0" rtlCol="0" anchor="ctr">
            <a:noAutofit/>
          </a:bodyPr>
          <a:lstStyle/>
          <a:p>
            <a:pPr algn="ctr">
              <a:defRPr/>
            </a:pPr>
            <a:endParaRPr lang="en-US" sz="1100" dirty="0">
              <a:solidFill>
                <a:prstClr val="white"/>
              </a:solidFill>
            </a:endParaRPr>
          </a:p>
        </p:txBody>
      </p:sp>
      <p:sp>
        <p:nvSpPr>
          <p:cNvPr id="54" name="Text Placeholder 2"/>
          <p:cNvSpPr txBox="1">
            <a:spLocks/>
          </p:cNvSpPr>
          <p:nvPr/>
        </p:nvSpPr>
        <p:spPr>
          <a:xfrm>
            <a:off x="6477872" y="2312704"/>
            <a:ext cx="3050054" cy="332603"/>
          </a:xfrm>
          <a:prstGeom prst="rect">
            <a:avLst/>
          </a:prstGeom>
          <a:noFill/>
          <a:ln>
            <a:noFill/>
          </a:ln>
        </p:spPr>
        <p:txBody>
          <a:bodyPr vert="horz" wrap="square" lIns="0" tIns="0" rIns="0" bIns="0" rtlCol="0" anchor="t" anchorCtr="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rgbClr val="223A44"/>
                </a:solidFill>
                <a:latin typeface="+mn-lt"/>
                <a:ea typeface="+mn-ea"/>
                <a:cs typeface="Helvetica Neue Light"/>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2000" b="1" i="0" kern="1200" baseline="0">
                <a:solidFill>
                  <a:schemeClr val="tx1"/>
                </a:solidFill>
                <a:latin typeface="+mn-lt"/>
                <a:ea typeface="+mn-ea"/>
                <a:cs typeface="Helvetica Neue Light"/>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867" b="1" i="0" kern="1200" baseline="0">
                <a:solidFill>
                  <a:schemeClr val="tx1"/>
                </a:solidFill>
                <a:latin typeface="+mn-lt"/>
                <a:ea typeface="+mn-ea"/>
                <a:cs typeface="Helvetica Neue Light"/>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chemeClr val="tx1"/>
                </a:solidFill>
                <a:latin typeface="+mn-lt"/>
                <a:ea typeface="+mn-ea"/>
                <a:cs typeface="Helvetica Neue Light"/>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chemeClr val="tx1"/>
                </a:solidFill>
                <a:latin typeface="+mn-lt"/>
                <a:ea typeface="+mn-ea"/>
                <a:cs typeface="Helvetica Neue Light"/>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1400" b="0" dirty="0">
                <a:solidFill>
                  <a:srgbClr val="000000"/>
                </a:solidFill>
                <a:cs typeface="Helvetica Regular" charset="0"/>
              </a:rPr>
              <a:t>Informed </a:t>
            </a:r>
            <a:br>
              <a:rPr lang="en-US" sz="1400" b="0" dirty="0">
                <a:solidFill>
                  <a:srgbClr val="000000"/>
                </a:solidFill>
                <a:cs typeface="Helvetica Regular" charset="0"/>
              </a:rPr>
            </a:br>
            <a:r>
              <a:rPr lang="en-US" sz="1400" b="0" dirty="0">
                <a:solidFill>
                  <a:srgbClr val="000000"/>
                </a:solidFill>
                <a:cs typeface="Helvetica Regular" charset="0"/>
              </a:rPr>
              <a:t>Public</a:t>
            </a:r>
          </a:p>
        </p:txBody>
      </p:sp>
      <p:sp>
        <p:nvSpPr>
          <p:cNvPr id="56" name="Content Placeholder 3"/>
          <p:cNvSpPr txBox="1">
            <a:spLocks/>
          </p:cNvSpPr>
          <p:nvPr/>
        </p:nvSpPr>
        <p:spPr>
          <a:xfrm>
            <a:off x="6477873" y="2927391"/>
            <a:ext cx="2840656" cy="2331626"/>
          </a:xfrm>
          <a:prstGeom prst="rect">
            <a:avLst/>
          </a:prstGeom>
        </p:spPr>
        <p:txBody>
          <a:bodyPr lIns="0" rIns="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a:lnSpc>
                <a:spcPct val="90000"/>
              </a:lnSpc>
              <a:spcAft>
                <a:spcPts val="800"/>
              </a:spcAft>
              <a:buClr>
                <a:srgbClr val="000000"/>
              </a:buClr>
              <a:defRPr/>
            </a:pPr>
            <a:r>
              <a:rPr lang="en-US" sz="1200" dirty="0">
                <a:solidFill>
                  <a:srgbClr val="000000"/>
                </a:solidFill>
                <a:cs typeface="Helvetica Regular" charset="0"/>
              </a:rPr>
              <a:t>9 years in 20+ markets</a:t>
            </a:r>
          </a:p>
          <a:p>
            <a:pPr>
              <a:lnSpc>
                <a:spcPct val="90000"/>
              </a:lnSpc>
              <a:spcAft>
                <a:spcPts val="800"/>
              </a:spcAft>
              <a:buClr>
                <a:srgbClr val="000000"/>
              </a:buClr>
              <a:defRPr/>
            </a:pPr>
            <a:r>
              <a:rPr lang="en-US" sz="1200" dirty="0">
                <a:solidFill>
                  <a:srgbClr val="000000"/>
                </a:solidFill>
                <a:cs typeface="Helvetica Regular" charset="0"/>
              </a:rPr>
              <a:t>Represents 13% of total global population</a:t>
            </a:r>
          </a:p>
          <a:p>
            <a:pPr>
              <a:lnSpc>
                <a:spcPct val="90000"/>
              </a:lnSpc>
              <a:spcAft>
                <a:spcPts val="0"/>
              </a:spcAft>
              <a:buClr>
                <a:srgbClr val="000000"/>
              </a:buClr>
              <a:defRPr/>
            </a:pPr>
            <a:r>
              <a:rPr lang="en-US" sz="1200" dirty="0">
                <a:solidFill>
                  <a:srgbClr val="000000"/>
                </a:solidFill>
                <a:cs typeface="Helvetica Regular" charset="0"/>
              </a:rPr>
              <a:t>500 respondents in U.S. and China; 200 in all other countries </a:t>
            </a:r>
          </a:p>
          <a:p>
            <a:pPr>
              <a:lnSpc>
                <a:spcPct val="90000"/>
              </a:lnSpc>
              <a:spcAft>
                <a:spcPts val="0"/>
              </a:spcAft>
              <a:buClr>
                <a:srgbClr val="000000"/>
              </a:buClr>
              <a:defRPr/>
            </a:pPr>
            <a:endParaRPr lang="en-US" sz="1200" dirty="0">
              <a:solidFill>
                <a:srgbClr val="000000"/>
              </a:solidFill>
              <a:cs typeface="Helvetica Regular" charset="0"/>
            </a:endParaRPr>
          </a:p>
          <a:p>
            <a:pPr>
              <a:lnSpc>
                <a:spcPct val="90000"/>
              </a:lnSpc>
              <a:spcAft>
                <a:spcPts val="800"/>
              </a:spcAft>
              <a:buClr>
                <a:srgbClr val="000000"/>
              </a:buClr>
              <a:defRPr/>
            </a:pPr>
            <a:r>
              <a:rPr lang="en-US" sz="1200" dirty="0">
                <a:solidFill>
                  <a:srgbClr val="000000"/>
                </a:solidFill>
                <a:cs typeface="Helvetica Regular" charset="0"/>
              </a:rPr>
              <a:t>Must meet 4 criteria: </a:t>
            </a:r>
          </a:p>
          <a:p>
            <a:pPr marL="177800" lvl="1">
              <a:lnSpc>
                <a:spcPct val="90000"/>
              </a:lnSpc>
              <a:spcAft>
                <a:spcPts val="600"/>
              </a:spcAft>
              <a:buClr>
                <a:srgbClr val="000000"/>
              </a:buClr>
              <a:defRPr/>
            </a:pPr>
            <a:r>
              <a:rPr lang="en-US" sz="1200" dirty="0">
                <a:solidFill>
                  <a:srgbClr val="000000"/>
                </a:solidFill>
                <a:cs typeface="Helvetica Regular" charset="0"/>
              </a:rPr>
              <a:t>Ages 25-64</a:t>
            </a:r>
          </a:p>
          <a:p>
            <a:pPr marL="177800" lvl="1">
              <a:lnSpc>
                <a:spcPct val="90000"/>
              </a:lnSpc>
              <a:spcAft>
                <a:spcPts val="600"/>
              </a:spcAft>
              <a:buClr>
                <a:srgbClr val="000000"/>
              </a:buClr>
              <a:defRPr/>
            </a:pPr>
            <a:r>
              <a:rPr lang="en-US" sz="1200" dirty="0">
                <a:solidFill>
                  <a:srgbClr val="000000"/>
                </a:solidFill>
                <a:cs typeface="Helvetica Regular" charset="0"/>
              </a:rPr>
              <a:t>College educated</a:t>
            </a:r>
          </a:p>
          <a:p>
            <a:pPr marL="177800" lvl="1">
              <a:lnSpc>
                <a:spcPct val="90000"/>
              </a:lnSpc>
              <a:spcAft>
                <a:spcPts val="600"/>
              </a:spcAft>
              <a:buClr>
                <a:srgbClr val="000000"/>
              </a:buClr>
              <a:defRPr/>
            </a:pPr>
            <a:r>
              <a:rPr lang="en-US" sz="1200" dirty="0">
                <a:solidFill>
                  <a:srgbClr val="000000"/>
                </a:solidFill>
                <a:cs typeface="Helvetica Regular" charset="0"/>
              </a:rPr>
              <a:t>In top 25% of household income per age group in each country</a:t>
            </a:r>
          </a:p>
          <a:p>
            <a:pPr marL="177800" lvl="1">
              <a:lnSpc>
                <a:spcPct val="90000"/>
              </a:lnSpc>
              <a:spcAft>
                <a:spcPts val="600"/>
              </a:spcAft>
              <a:buClr>
                <a:srgbClr val="000000"/>
              </a:buClr>
              <a:defRPr/>
            </a:pPr>
            <a:r>
              <a:rPr lang="en-US" sz="1200" dirty="0">
                <a:solidFill>
                  <a:srgbClr val="000000"/>
                </a:solidFill>
                <a:cs typeface="Helvetica Regular" charset="0"/>
              </a:rPr>
              <a:t>Report significant media consumption and engagement in business news</a:t>
            </a:r>
          </a:p>
        </p:txBody>
      </p:sp>
      <p:grpSp>
        <p:nvGrpSpPr>
          <p:cNvPr id="14" name="Group 13"/>
          <p:cNvGrpSpPr/>
          <p:nvPr/>
        </p:nvGrpSpPr>
        <p:grpSpPr>
          <a:xfrm>
            <a:off x="6491607" y="1988644"/>
            <a:ext cx="240553" cy="207374"/>
            <a:chOff x="2584623" y="4533935"/>
            <a:chExt cx="999074" cy="861269"/>
          </a:xfrm>
        </p:grpSpPr>
        <p:sp>
          <p:nvSpPr>
            <p:cNvPr id="13" name="Isosceles Triangle 12"/>
            <p:cNvSpPr/>
            <p:nvPr/>
          </p:nvSpPr>
          <p:spPr>
            <a:xfrm>
              <a:off x="2584620" y="4533939"/>
              <a:ext cx="999073" cy="861270"/>
            </a:xfrm>
            <a:prstGeom prst="triangle">
              <a:avLst/>
            </a:prstGeom>
            <a:solidFill>
              <a:schemeClr val="bg1"/>
            </a:solidFill>
            <a:ln w="12700">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spcAft>
                  <a:spcPts val="600"/>
                </a:spcAft>
                <a:defRPr/>
              </a:pPr>
              <a:endParaRPr lang="en-US" sz="1200" b="1" dirty="0">
                <a:solidFill>
                  <a:srgbClr val="000000"/>
                </a:solidFill>
              </a:endParaRPr>
            </a:p>
          </p:txBody>
        </p:sp>
        <p:sp>
          <p:nvSpPr>
            <p:cNvPr id="62" name="Isosceles Triangle 61"/>
            <p:cNvSpPr/>
            <p:nvPr/>
          </p:nvSpPr>
          <p:spPr>
            <a:xfrm>
              <a:off x="2924990" y="4533939"/>
              <a:ext cx="318332" cy="274424"/>
            </a:xfrm>
            <a:prstGeom prst="triangle">
              <a:avLst/>
            </a:prstGeom>
            <a:solidFill>
              <a:schemeClr val="tx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spcAft>
                  <a:spcPts val="600"/>
                </a:spcAft>
                <a:defRPr/>
              </a:pPr>
              <a:endParaRPr lang="en-US" sz="1200" b="1" dirty="0">
                <a:solidFill>
                  <a:srgbClr val="000000"/>
                </a:solidFill>
              </a:endParaRPr>
            </a:p>
          </p:txBody>
        </p:sp>
      </p:grpSp>
      <p:sp>
        <p:nvSpPr>
          <p:cNvPr id="39" name="Text Placeholder 2"/>
          <p:cNvSpPr txBox="1">
            <a:spLocks/>
          </p:cNvSpPr>
          <p:nvPr/>
        </p:nvSpPr>
        <p:spPr>
          <a:xfrm>
            <a:off x="3661717" y="2312704"/>
            <a:ext cx="1970317" cy="332603"/>
          </a:xfrm>
          <a:prstGeom prst="rect">
            <a:avLst/>
          </a:prstGeom>
          <a:noFill/>
          <a:ln>
            <a:noFill/>
          </a:ln>
        </p:spPr>
        <p:txBody>
          <a:bodyPr vert="horz" wrap="square" lIns="0" tIns="0" rIns="0" bIns="0" rtlCol="0" anchor="t" anchorCtr="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rgbClr val="223A44"/>
                </a:solidFill>
                <a:latin typeface="+mn-lt"/>
                <a:ea typeface="+mn-ea"/>
                <a:cs typeface="Helvetica Neue Light"/>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2000" b="1" i="0" kern="1200" baseline="0">
                <a:solidFill>
                  <a:schemeClr val="tx1"/>
                </a:solidFill>
                <a:latin typeface="+mn-lt"/>
                <a:ea typeface="+mn-ea"/>
                <a:cs typeface="Helvetica Neue Light"/>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867" b="1" i="0" kern="1200" baseline="0">
                <a:solidFill>
                  <a:schemeClr val="tx1"/>
                </a:solidFill>
                <a:latin typeface="+mn-lt"/>
                <a:ea typeface="+mn-ea"/>
                <a:cs typeface="Helvetica Neue Light"/>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chemeClr val="tx1"/>
                </a:solidFill>
                <a:latin typeface="+mn-lt"/>
                <a:ea typeface="+mn-ea"/>
                <a:cs typeface="Helvetica Neue Light"/>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chemeClr val="tx1"/>
                </a:solidFill>
                <a:latin typeface="+mn-lt"/>
                <a:ea typeface="+mn-ea"/>
                <a:cs typeface="Helvetica Neue Light"/>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1400" b="0" dirty="0">
                <a:solidFill>
                  <a:srgbClr val="000000"/>
                </a:solidFill>
                <a:cs typeface="Helvetica Regular" charset="0"/>
              </a:rPr>
              <a:t>General Online Population</a:t>
            </a:r>
          </a:p>
        </p:txBody>
      </p:sp>
      <p:sp>
        <p:nvSpPr>
          <p:cNvPr id="45" name="Content Placeholder 3"/>
          <p:cNvSpPr txBox="1">
            <a:spLocks/>
          </p:cNvSpPr>
          <p:nvPr/>
        </p:nvSpPr>
        <p:spPr>
          <a:xfrm>
            <a:off x="3661717" y="2934540"/>
            <a:ext cx="1795927" cy="796505"/>
          </a:xfrm>
          <a:prstGeom prst="rect">
            <a:avLst/>
          </a:prstGeom>
        </p:spPr>
        <p:txBody>
          <a:bodyPr lIns="0" rIns="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a:lnSpc>
                <a:spcPct val="90000"/>
              </a:lnSpc>
              <a:spcAft>
                <a:spcPts val="800"/>
              </a:spcAft>
              <a:buClr>
                <a:srgbClr val="000000"/>
              </a:buClr>
              <a:defRPr/>
            </a:pPr>
            <a:r>
              <a:rPr lang="en-US" sz="1200" dirty="0">
                <a:solidFill>
                  <a:srgbClr val="000000"/>
                </a:solidFill>
                <a:cs typeface="Helvetica Regular" charset="0"/>
              </a:rPr>
              <a:t>6 years in 25+ markets</a:t>
            </a:r>
          </a:p>
          <a:p>
            <a:pPr>
              <a:lnSpc>
                <a:spcPct val="90000"/>
              </a:lnSpc>
              <a:spcAft>
                <a:spcPts val="800"/>
              </a:spcAft>
              <a:buClr>
                <a:srgbClr val="000000"/>
              </a:buClr>
              <a:defRPr/>
            </a:pPr>
            <a:r>
              <a:rPr lang="en-US" sz="1200" dirty="0">
                <a:solidFill>
                  <a:srgbClr val="000000"/>
                </a:solidFill>
                <a:cs typeface="Helvetica Regular" charset="0"/>
              </a:rPr>
              <a:t>Ages 18+</a:t>
            </a:r>
          </a:p>
          <a:p>
            <a:pPr>
              <a:lnSpc>
                <a:spcPct val="90000"/>
              </a:lnSpc>
              <a:spcAft>
                <a:spcPts val="800"/>
              </a:spcAft>
              <a:buClr>
                <a:srgbClr val="000000"/>
              </a:buClr>
              <a:defRPr/>
            </a:pPr>
            <a:r>
              <a:rPr lang="en-US" sz="1200" dirty="0">
                <a:solidFill>
                  <a:srgbClr val="000000"/>
                </a:solidFill>
                <a:cs typeface="Helvetica Regular" charset="0"/>
              </a:rPr>
              <a:t>1,150 respondents </a:t>
            </a:r>
            <a:br>
              <a:rPr lang="en-US" sz="1200" dirty="0">
                <a:solidFill>
                  <a:srgbClr val="000000"/>
                </a:solidFill>
                <a:cs typeface="Helvetica Regular" charset="0"/>
              </a:rPr>
            </a:br>
            <a:r>
              <a:rPr lang="en-US" sz="1200" dirty="0">
                <a:solidFill>
                  <a:srgbClr val="000000"/>
                </a:solidFill>
                <a:cs typeface="Helvetica Regular" charset="0"/>
              </a:rPr>
              <a:t>per country</a:t>
            </a:r>
          </a:p>
          <a:p>
            <a:pPr>
              <a:lnSpc>
                <a:spcPct val="90000"/>
              </a:lnSpc>
              <a:spcAft>
                <a:spcPts val="800"/>
              </a:spcAft>
              <a:buClr>
                <a:srgbClr val="000000"/>
              </a:buClr>
              <a:defRPr/>
            </a:pPr>
            <a:endParaRPr lang="en-US" sz="1200" dirty="0">
              <a:solidFill>
                <a:srgbClr val="000000"/>
              </a:solidFill>
              <a:cs typeface="Helvetica Regular" charset="0"/>
            </a:endParaRPr>
          </a:p>
          <a:p>
            <a:pPr>
              <a:lnSpc>
                <a:spcPct val="90000"/>
              </a:lnSpc>
              <a:spcAft>
                <a:spcPts val="800"/>
              </a:spcAft>
              <a:buClr>
                <a:srgbClr val="000000"/>
              </a:buClr>
              <a:defRPr/>
            </a:pPr>
            <a:r>
              <a:rPr lang="en-US" sz="1200" dirty="0">
                <a:solidFill>
                  <a:srgbClr val="000000"/>
                </a:solidFill>
                <a:cs typeface="Helvetica Regular" charset="0"/>
              </a:rPr>
              <a:t>All slides show General Online Population unless otherwise noted</a:t>
            </a:r>
          </a:p>
        </p:txBody>
      </p:sp>
      <p:grpSp>
        <p:nvGrpSpPr>
          <p:cNvPr id="50" name="Group 49"/>
          <p:cNvGrpSpPr/>
          <p:nvPr/>
        </p:nvGrpSpPr>
        <p:grpSpPr>
          <a:xfrm>
            <a:off x="3721658" y="1996767"/>
            <a:ext cx="231132" cy="199251"/>
            <a:chOff x="5176430" y="3610648"/>
            <a:chExt cx="277794" cy="239478"/>
          </a:xfrm>
          <a:solidFill>
            <a:schemeClr val="tx2"/>
          </a:solidFill>
        </p:grpSpPr>
        <p:grpSp>
          <p:nvGrpSpPr>
            <p:cNvPr id="52" name="Group 51"/>
            <p:cNvGrpSpPr/>
            <p:nvPr/>
          </p:nvGrpSpPr>
          <p:grpSpPr>
            <a:xfrm>
              <a:off x="5176430" y="3610648"/>
              <a:ext cx="277794" cy="239478"/>
              <a:chOff x="2584623" y="4533935"/>
              <a:chExt cx="999074" cy="861269"/>
            </a:xfrm>
            <a:grpFill/>
          </p:grpSpPr>
          <p:sp>
            <p:nvSpPr>
              <p:cNvPr id="57" name="Isosceles Triangle 56"/>
              <p:cNvSpPr/>
              <p:nvPr/>
            </p:nvSpPr>
            <p:spPr>
              <a:xfrm>
                <a:off x="2584623" y="4533935"/>
                <a:ext cx="999074" cy="861269"/>
              </a:xfrm>
              <a:prstGeom prst="triangle">
                <a:avLst/>
              </a:prstGeom>
              <a:grpFill/>
              <a:ln>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spcAft>
                    <a:spcPts val="600"/>
                  </a:spcAft>
                  <a:defRPr/>
                </a:pPr>
                <a:endParaRPr lang="en-US" sz="1000" b="1" dirty="0">
                  <a:solidFill>
                    <a:srgbClr val="000000"/>
                  </a:solidFill>
                </a:endParaRPr>
              </a:p>
            </p:txBody>
          </p:sp>
          <p:sp>
            <p:nvSpPr>
              <p:cNvPr id="60" name="Isosceles Triangle 59"/>
              <p:cNvSpPr/>
              <p:nvPr/>
            </p:nvSpPr>
            <p:spPr>
              <a:xfrm>
                <a:off x="2924988" y="4533939"/>
                <a:ext cx="318333" cy="274423"/>
              </a:xfrm>
              <a:prstGeom prst="triangle">
                <a:avLst/>
              </a:prstGeom>
              <a:grpFill/>
              <a:ln>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spcAft>
                    <a:spcPts val="600"/>
                  </a:spcAft>
                  <a:defRPr/>
                </a:pPr>
                <a:endParaRPr lang="en-US" sz="1000" b="1" dirty="0">
                  <a:solidFill>
                    <a:srgbClr val="000000"/>
                  </a:solidFill>
                </a:endParaRPr>
              </a:p>
            </p:txBody>
          </p:sp>
        </p:grpSp>
        <p:cxnSp>
          <p:nvCxnSpPr>
            <p:cNvPr id="53" name="Straight Connector 52"/>
            <p:cNvCxnSpPr/>
            <p:nvPr/>
          </p:nvCxnSpPr>
          <p:spPr>
            <a:xfrm flipV="1">
              <a:off x="5261927" y="3686952"/>
              <a:ext cx="106800" cy="0"/>
            </a:xfrm>
            <a:prstGeom prst="line">
              <a:avLst/>
            </a:prstGeom>
            <a:grpFill/>
            <a:ln w="6350" cmpd="sng">
              <a:solidFill>
                <a:schemeClr val="bg2"/>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507999" y="525261"/>
            <a:ext cx="5530194" cy="462477"/>
          </a:xfrm>
        </p:spPr>
        <p:txBody>
          <a:bodyPr/>
          <a:lstStyle/>
          <a:p>
            <a:r>
              <a:rPr lang="en-US" dirty="0"/>
              <a:t>2017 </a:t>
            </a:r>
            <a:r>
              <a:rPr lang="en-US"/>
              <a:t>Edelman Trust Barometer </a:t>
            </a:r>
            <a:r>
              <a:rPr lang="en-US" dirty="0"/>
              <a:t>Methodology </a:t>
            </a:r>
          </a:p>
        </p:txBody>
      </p:sp>
      <p:sp>
        <p:nvSpPr>
          <p:cNvPr id="3" name="Footer Placeholder 2"/>
          <p:cNvSpPr>
            <a:spLocks noGrp="1"/>
          </p:cNvSpPr>
          <p:nvPr>
            <p:ph type="ftr" sz="quarter" idx="10"/>
          </p:nvPr>
        </p:nvSpPr>
        <p:spPr/>
        <p:txBody>
          <a:bodyPr/>
          <a:lstStyle/>
          <a:p>
            <a:pPr defTabSz="914377">
              <a:defRPr/>
            </a:pPr>
            <a:r>
              <a:rPr lang="en-GB" dirty="0">
                <a:solidFill>
                  <a:prstClr val="white">
                    <a:lumMod val="50000"/>
                  </a:prstClr>
                </a:solidFill>
              </a:rPr>
              <a:t>28-country global data margin of error: General Population +/-0.6% (N=32,200), Informed Public +/- 1.2% (N=6,200), Mass Population +/- 0.6% (26,000+). Country-specific data margin of error: General Population +/- 2.9 ( N=1,150), Informed Public +/- 6.9% (N = min 200, varies by country), China and U.S. +/- 4.4% (N=500), Mass Population +/- 3.0 to 3.6 (N =min 740, varies by country), half sample Global General Online Population +/- 0.8 (N=16,100). </a:t>
            </a:r>
            <a:endParaRPr lang="en-US" dirty="0">
              <a:solidFill>
                <a:prstClr val="white">
                  <a:lumMod val="50000"/>
                </a:prstClr>
              </a:solidFill>
            </a:endParaRPr>
          </a:p>
        </p:txBody>
      </p:sp>
      <p:sp>
        <p:nvSpPr>
          <p:cNvPr id="34" name="Slide Number Placeholder 3"/>
          <p:cNvSpPr>
            <a:spLocks noGrp="1"/>
          </p:cNvSpPr>
          <p:nvPr>
            <p:ph type="sldNum" sz="quarter" idx="11"/>
          </p:nvPr>
        </p:nvSpPr>
        <p:spPr/>
        <p:txBody>
          <a:bodyPr/>
          <a:lstStyle/>
          <a:p>
            <a:pPr defTabSz="914377">
              <a:defRPr/>
            </a:pPr>
            <a:fld id="{BCC4CEDB-9067-4CC6-8430-AA5729AC2E63}" type="slidenum">
              <a:rPr lang="en-US" smtClean="0"/>
              <a:pPr defTabSz="914377">
                <a:defRPr/>
              </a:pPr>
              <a:t>2</a:t>
            </a:fld>
            <a:endParaRPr lang="en-US" dirty="0"/>
          </a:p>
        </p:txBody>
      </p:sp>
      <p:sp>
        <p:nvSpPr>
          <p:cNvPr id="7" name="Content Placeholder 3"/>
          <p:cNvSpPr txBox="1">
            <a:spLocks/>
          </p:cNvSpPr>
          <p:nvPr/>
        </p:nvSpPr>
        <p:spPr>
          <a:xfrm>
            <a:off x="507999" y="2945051"/>
            <a:ext cx="2266732" cy="1452642"/>
          </a:xfrm>
          <a:prstGeom prst="rect">
            <a:avLst/>
          </a:prstGeom>
        </p:spPr>
        <p:txBody>
          <a:bodyPr lIns="0" tIns="0" rIns="0" bIns="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a:spcAft>
                <a:spcPts val="800"/>
              </a:spcAft>
              <a:buClr>
                <a:srgbClr val="000000"/>
              </a:buClr>
              <a:defRPr/>
            </a:pPr>
            <a:r>
              <a:rPr lang="en-US" sz="1200" dirty="0">
                <a:solidFill>
                  <a:srgbClr val="000000"/>
                </a:solidFill>
                <a:cs typeface="Helvetica Regular" charset="0"/>
              </a:rPr>
              <a:t>17 years of data</a:t>
            </a:r>
          </a:p>
          <a:p>
            <a:pPr>
              <a:spcAft>
                <a:spcPts val="800"/>
              </a:spcAft>
              <a:buClr>
                <a:srgbClr val="000000"/>
              </a:buClr>
              <a:defRPr/>
            </a:pPr>
            <a:r>
              <a:rPr lang="en-US" sz="1200" dirty="0">
                <a:solidFill>
                  <a:srgbClr val="000000"/>
                </a:solidFill>
                <a:cs typeface="Helvetica Regular" charset="0"/>
              </a:rPr>
              <a:t>33,000+ respondents total</a:t>
            </a:r>
          </a:p>
          <a:p>
            <a:pPr>
              <a:spcAft>
                <a:spcPts val="800"/>
              </a:spcAft>
              <a:buClr>
                <a:srgbClr val="000000"/>
              </a:buClr>
              <a:defRPr/>
            </a:pPr>
            <a:r>
              <a:rPr lang="en-US" sz="1200" dirty="0">
                <a:solidFill>
                  <a:srgbClr val="000000"/>
                </a:solidFill>
                <a:cs typeface="Helvetica Regular" charset="0"/>
              </a:rPr>
              <a:t>Initial fieldwork was conducted between October 13th and November 16th, 2016</a:t>
            </a:r>
          </a:p>
        </p:txBody>
      </p:sp>
      <p:sp>
        <p:nvSpPr>
          <p:cNvPr id="26" name="Text Placeholder 2"/>
          <p:cNvSpPr txBox="1">
            <a:spLocks/>
          </p:cNvSpPr>
          <p:nvPr/>
        </p:nvSpPr>
        <p:spPr>
          <a:xfrm>
            <a:off x="507999" y="2312704"/>
            <a:ext cx="2182649" cy="450894"/>
          </a:xfrm>
          <a:prstGeom prst="rect">
            <a:avLst/>
          </a:prstGeom>
          <a:noFill/>
          <a:ln>
            <a:noFill/>
          </a:ln>
        </p:spPr>
        <p:txBody>
          <a:bodyPr vert="horz" wrap="square" lIns="0" tIns="0" rIns="0" bIns="0" rtlCol="0" anchor="t" anchorCtr="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rgbClr val="223A44"/>
                </a:solidFill>
                <a:latin typeface="+mn-lt"/>
                <a:ea typeface="+mn-ea"/>
                <a:cs typeface="Helvetica Neue Light"/>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2000" b="1" i="0" kern="1200" baseline="0">
                <a:solidFill>
                  <a:schemeClr val="tx1"/>
                </a:solidFill>
                <a:latin typeface="+mn-lt"/>
                <a:ea typeface="+mn-ea"/>
                <a:cs typeface="Helvetica Neue Light"/>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867" b="1" i="0" kern="1200" baseline="0">
                <a:solidFill>
                  <a:schemeClr val="tx1"/>
                </a:solidFill>
                <a:latin typeface="+mn-lt"/>
                <a:ea typeface="+mn-ea"/>
                <a:cs typeface="Helvetica Neue Light"/>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chemeClr val="tx1"/>
                </a:solidFill>
                <a:latin typeface="+mn-lt"/>
                <a:ea typeface="+mn-ea"/>
                <a:cs typeface="Helvetica Neue Light"/>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chemeClr val="tx1"/>
                </a:solidFill>
                <a:latin typeface="+mn-lt"/>
                <a:ea typeface="+mn-ea"/>
                <a:cs typeface="Helvetica Neue Light"/>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1400" b="0" dirty="0">
                <a:solidFill>
                  <a:srgbClr val="000000"/>
                </a:solidFill>
                <a:cs typeface="Helvetica Regular" charset="0"/>
              </a:rPr>
              <a:t>Online Survey in </a:t>
            </a:r>
            <a:br>
              <a:rPr lang="en-US" sz="1400" b="0" dirty="0">
                <a:solidFill>
                  <a:srgbClr val="000000"/>
                </a:solidFill>
                <a:cs typeface="Helvetica Regular" charset="0"/>
              </a:rPr>
            </a:br>
            <a:r>
              <a:rPr lang="en-US" sz="1400" b="0" dirty="0">
                <a:solidFill>
                  <a:srgbClr val="000000"/>
                </a:solidFill>
                <a:cs typeface="Helvetica Regular" charset="0"/>
              </a:rPr>
              <a:t>28 Countries</a:t>
            </a:r>
          </a:p>
        </p:txBody>
      </p:sp>
      <p:sp>
        <p:nvSpPr>
          <p:cNvPr id="41" name="Text Placeholder 2"/>
          <p:cNvSpPr txBox="1">
            <a:spLocks/>
          </p:cNvSpPr>
          <p:nvPr/>
        </p:nvSpPr>
        <p:spPr>
          <a:xfrm>
            <a:off x="9850710" y="2312704"/>
            <a:ext cx="3056879" cy="332603"/>
          </a:xfrm>
          <a:prstGeom prst="rect">
            <a:avLst/>
          </a:prstGeom>
          <a:noFill/>
          <a:ln>
            <a:noFill/>
          </a:ln>
        </p:spPr>
        <p:txBody>
          <a:bodyPr vert="horz" wrap="square" lIns="0" tIns="0" rIns="0" bIns="0" rtlCol="0" anchor="t" anchorCtr="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rgbClr val="223A44"/>
                </a:solidFill>
                <a:latin typeface="+mn-lt"/>
                <a:ea typeface="+mn-ea"/>
                <a:cs typeface="Helvetica Neue Light"/>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2000" b="1" i="0" kern="1200" baseline="0">
                <a:solidFill>
                  <a:schemeClr val="tx1"/>
                </a:solidFill>
                <a:latin typeface="+mn-lt"/>
                <a:ea typeface="+mn-ea"/>
                <a:cs typeface="Helvetica Neue Light"/>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867" b="1" i="0" kern="1200" baseline="0">
                <a:solidFill>
                  <a:schemeClr val="tx1"/>
                </a:solidFill>
                <a:latin typeface="+mn-lt"/>
                <a:ea typeface="+mn-ea"/>
                <a:cs typeface="Helvetica Neue Light"/>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chemeClr val="tx1"/>
                </a:solidFill>
                <a:latin typeface="+mn-lt"/>
                <a:ea typeface="+mn-ea"/>
                <a:cs typeface="Helvetica Neue Light"/>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chemeClr val="tx1"/>
                </a:solidFill>
                <a:latin typeface="+mn-lt"/>
                <a:ea typeface="+mn-ea"/>
                <a:cs typeface="Helvetica Neue Light"/>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1400" b="0" dirty="0">
                <a:solidFill>
                  <a:srgbClr val="000000"/>
                </a:solidFill>
                <a:cs typeface="Helvetica Regular" charset="0"/>
              </a:rPr>
              <a:t>Mass </a:t>
            </a:r>
            <a:br>
              <a:rPr lang="en-US" sz="1400" b="0" dirty="0">
                <a:solidFill>
                  <a:srgbClr val="000000"/>
                </a:solidFill>
                <a:cs typeface="Helvetica Regular" charset="0"/>
              </a:rPr>
            </a:br>
            <a:r>
              <a:rPr lang="en-US" sz="1400" b="0" dirty="0">
                <a:solidFill>
                  <a:srgbClr val="000000"/>
                </a:solidFill>
                <a:cs typeface="Helvetica Regular" charset="0"/>
              </a:rPr>
              <a:t>Population</a:t>
            </a:r>
          </a:p>
        </p:txBody>
      </p:sp>
      <p:sp>
        <p:nvSpPr>
          <p:cNvPr id="46" name="Content Placeholder 3"/>
          <p:cNvSpPr txBox="1">
            <a:spLocks/>
          </p:cNvSpPr>
          <p:nvPr/>
        </p:nvSpPr>
        <p:spPr>
          <a:xfrm>
            <a:off x="9850710" y="2927391"/>
            <a:ext cx="2692247" cy="439864"/>
          </a:xfrm>
          <a:prstGeom prst="rect">
            <a:avLst/>
          </a:prstGeom>
        </p:spPr>
        <p:txBody>
          <a:bodyPr lIns="0" rIns="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a:lnSpc>
                <a:spcPct val="90000"/>
              </a:lnSpc>
              <a:spcAft>
                <a:spcPts val="800"/>
              </a:spcAft>
              <a:buClr>
                <a:srgbClr val="000000"/>
              </a:buClr>
              <a:defRPr/>
            </a:pPr>
            <a:r>
              <a:rPr lang="en-US" sz="1200" dirty="0">
                <a:solidFill>
                  <a:srgbClr val="000000"/>
                </a:solidFill>
                <a:cs typeface="Helvetica Regular" charset="0"/>
              </a:rPr>
              <a:t>All population not including </a:t>
            </a:r>
            <a:br>
              <a:rPr lang="en-US" sz="1200" dirty="0">
                <a:solidFill>
                  <a:srgbClr val="000000"/>
                </a:solidFill>
                <a:cs typeface="Helvetica Regular" charset="0"/>
              </a:rPr>
            </a:br>
            <a:r>
              <a:rPr lang="en-US" sz="1200" dirty="0">
                <a:solidFill>
                  <a:srgbClr val="000000"/>
                </a:solidFill>
                <a:cs typeface="Helvetica Regular" charset="0"/>
              </a:rPr>
              <a:t>Informed Public</a:t>
            </a:r>
          </a:p>
          <a:p>
            <a:pPr>
              <a:lnSpc>
                <a:spcPct val="90000"/>
              </a:lnSpc>
              <a:spcAft>
                <a:spcPts val="800"/>
              </a:spcAft>
              <a:buClr>
                <a:srgbClr val="000000"/>
              </a:buClr>
              <a:defRPr/>
            </a:pPr>
            <a:r>
              <a:rPr lang="en-US" sz="1200" dirty="0">
                <a:solidFill>
                  <a:srgbClr val="000000"/>
                </a:solidFill>
                <a:cs typeface="Helvetica Regular" charset="0"/>
              </a:rPr>
              <a:t>Represents 87% of total </a:t>
            </a:r>
            <a:br>
              <a:rPr lang="en-US" sz="1200" dirty="0">
                <a:solidFill>
                  <a:srgbClr val="000000"/>
                </a:solidFill>
                <a:cs typeface="Helvetica Regular" charset="0"/>
              </a:rPr>
            </a:br>
            <a:r>
              <a:rPr lang="en-US" sz="1200" dirty="0">
                <a:solidFill>
                  <a:srgbClr val="000000"/>
                </a:solidFill>
                <a:cs typeface="Helvetica Regular" charset="0"/>
              </a:rPr>
              <a:t>global population</a:t>
            </a:r>
          </a:p>
        </p:txBody>
      </p:sp>
      <p:grpSp>
        <p:nvGrpSpPr>
          <p:cNvPr id="8" name="Group 7"/>
          <p:cNvGrpSpPr/>
          <p:nvPr/>
        </p:nvGrpSpPr>
        <p:grpSpPr>
          <a:xfrm>
            <a:off x="9850710" y="2005562"/>
            <a:ext cx="216682" cy="190456"/>
            <a:chOff x="5179767" y="4847184"/>
            <a:chExt cx="280914" cy="246914"/>
          </a:xfrm>
        </p:grpSpPr>
        <p:sp>
          <p:nvSpPr>
            <p:cNvPr id="16" name="Trapezoid 15"/>
            <p:cNvSpPr/>
            <p:nvPr/>
          </p:nvSpPr>
          <p:spPr>
            <a:xfrm>
              <a:off x="5179767" y="4930987"/>
              <a:ext cx="280914" cy="163111"/>
            </a:xfrm>
            <a:prstGeom prst="trapezoid">
              <a:avLst>
                <a:gd name="adj" fmla="val 56858"/>
              </a:avLst>
            </a:prstGeom>
            <a:solidFill>
              <a:schemeClr val="tx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spcAft>
                  <a:spcPts val="600"/>
                </a:spcAft>
                <a:defRPr/>
              </a:pPr>
              <a:endParaRPr lang="en-US" sz="1200" b="1" dirty="0">
                <a:solidFill>
                  <a:srgbClr val="000000"/>
                </a:solidFill>
              </a:endParaRPr>
            </a:p>
          </p:txBody>
        </p:sp>
        <p:sp>
          <p:nvSpPr>
            <p:cNvPr id="70" name="Isosceles Triangle 69"/>
            <p:cNvSpPr/>
            <p:nvPr/>
          </p:nvSpPr>
          <p:spPr>
            <a:xfrm>
              <a:off x="5179767" y="4847184"/>
              <a:ext cx="277794" cy="239478"/>
            </a:xfrm>
            <a:prstGeom prst="triangle">
              <a:avLst/>
            </a:prstGeom>
            <a:noFill/>
            <a:ln>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spcAft>
                  <a:spcPts val="600"/>
                </a:spcAft>
                <a:defRPr/>
              </a:pPr>
              <a:endParaRPr lang="en-US" sz="1200" b="1" dirty="0">
                <a:solidFill>
                  <a:srgbClr val="000000"/>
                </a:solidFill>
              </a:endParaRPr>
            </a:p>
          </p:txBody>
        </p:sp>
      </p:grpSp>
      <p:cxnSp>
        <p:nvCxnSpPr>
          <p:cNvPr id="55" name="Straight Connector 54"/>
          <p:cNvCxnSpPr/>
          <p:nvPr/>
        </p:nvCxnSpPr>
        <p:spPr>
          <a:xfrm flipV="1">
            <a:off x="6202053" y="1835516"/>
            <a:ext cx="0" cy="3742940"/>
          </a:xfrm>
          <a:prstGeom prst="line">
            <a:avLst/>
          </a:prstGeom>
          <a:ln w="952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829149" y="3608312"/>
            <a:ext cx="362394"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3425998" y="1835514"/>
            <a:ext cx="0" cy="3742940"/>
          </a:xfrm>
          <a:prstGeom prst="line">
            <a:avLst/>
          </a:prstGeom>
          <a:ln w="952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9566316" y="1835514"/>
            <a:ext cx="0" cy="3742940"/>
          </a:xfrm>
          <a:prstGeom prst="line">
            <a:avLst/>
          </a:prstGeom>
          <a:ln w="9525"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48059" y="4088564"/>
            <a:ext cx="2883720" cy="1489890"/>
          </a:xfrm>
          <a:prstGeom prst="rect">
            <a:avLst/>
          </a:prstGeom>
          <a:noFill/>
        </p:spPr>
        <p:txBody>
          <a:bodyPr wrap="none" lIns="0" tIns="0" rIns="0" bIns="0" rtlCol="0" anchor="ctr">
            <a:noAutofit/>
          </a:bodyPr>
          <a:lstStyle/>
          <a:p>
            <a:pPr algn="ctr"/>
            <a:endParaRPr lang="en-US" sz="1100" dirty="0">
              <a:solidFill>
                <a:schemeClr val="bg1"/>
              </a:solidFill>
            </a:endParaRPr>
          </a:p>
        </p:txBody>
      </p:sp>
      <p:sp>
        <p:nvSpPr>
          <p:cNvPr id="30" name="Content Placeholder 3"/>
          <p:cNvSpPr txBox="1">
            <a:spLocks/>
          </p:cNvSpPr>
          <p:nvPr/>
        </p:nvSpPr>
        <p:spPr>
          <a:xfrm>
            <a:off x="517834" y="4404404"/>
            <a:ext cx="2823780" cy="1452642"/>
          </a:xfrm>
          <a:prstGeom prst="rect">
            <a:avLst/>
          </a:prstGeom>
        </p:spPr>
        <p:txBody>
          <a:bodyPr lIns="0" tIns="0" rIns="0" bIns="0"/>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lvl="0">
              <a:spcAft>
                <a:spcPts val="800"/>
              </a:spcAft>
              <a:buClr>
                <a:schemeClr val="tx1"/>
              </a:buClr>
              <a:defRPr/>
            </a:pPr>
            <a:r>
              <a:rPr lang="en-GB" sz="1200" dirty="0">
                <a:solidFill>
                  <a:srgbClr val="000000"/>
                </a:solidFill>
              </a:rPr>
              <a:t>1,150 General Online Population respondents, with additional boosts of 250 Low Income Household respondents and 100 High Net Worth individuals</a:t>
            </a:r>
          </a:p>
          <a:p>
            <a:pPr lvl="0">
              <a:spcAft>
                <a:spcPts val="800"/>
              </a:spcAft>
              <a:buClr>
                <a:schemeClr val="tx1"/>
              </a:buClr>
              <a:defRPr/>
            </a:pPr>
            <a:r>
              <a:rPr lang="en-GB" sz="1200" dirty="0">
                <a:solidFill>
                  <a:srgbClr val="000000"/>
                </a:solidFill>
              </a:rPr>
              <a:t>Fieldwork was conducted between 23 December, 2016 and 7 January, 2017</a:t>
            </a:r>
            <a:endParaRPr lang="en-US" sz="1200" dirty="0">
              <a:solidFill>
                <a:srgbClr val="000000"/>
              </a:solidFill>
            </a:endParaRPr>
          </a:p>
        </p:txBody>
      </p:sp>
      <p:sp>
        <p:nvSpPr>
          <p:cNvPr id="31" name="Text Placeholder 2"/>
          <p:cNvSpPr txBox="1">
            <a:spLocks/>
          </p:cNvSpPr>
          <p:nvPr/>
        </p:nvSpPr>
        <p:spPr>
          <a:xfrm>
            <a:off x="517833" y="4120056"/>
            <a:ext cx="2888325" cy="332440"/>
          </a:xfrm>
          <a:prstGeom prst="rect">
            <a:avLst/>
          </a:prstGeom>
          <a:noFill/>
          <a:ln>
            <a:noFill/>
          </a:ln>
        </p:spPr>
        <p:txBody>
          <a:bodyPr vert="horz" wrap="square" lIns="0" tIns="0" rIns="0" bIns="0" rtlCol="0" anchor="t" anchorCtr="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rgbClr val="223A44"/>
                </a:solidFill>
                <a:latin typeface="+mn-lt"/>
                <a:ea typeface="+mn-ea"/>
                <a:cs typeface="Helvetica Neue Light"/>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2000" b="1" i="0" kern="1200" baseline="0">
                <a:solidFill>
                  <a:schemeClr val="tx1"/>
                </a:solidFill>
                <a:latin typeface="+mn-lt"/>
                <a:ea typeface="+mn-ea"/>
                <a:cs typeface="Helvetica Neue Light"/>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867" b="1" i="0" kern="1200" baseline="0">
                <a:solidFill>
                  <a:schemeClr val="tx1"/>
                </a:solidFill>
                <a:latin typeface="+mn-lt"/>
                <a:ea typeface="+mn-ea"/>
                <a:cs typeface="Helvetica Neue Light"/>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chemeClr val="tx1"/>
                </a:solidFill>
                <a:latin typeface="+mn-lt"/>
                <a:ea typeface="+mn-ea"/>
                <a:cs typeface="Helvetica Neue Light"/>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1" i="0" kern="1200" baseline="0">
                <a:solidFill>
                  <a:schemeClr val="tx1"/>
                </a:solidFill>
                <a:latin typeface="+mn-lt"/>
                <a:ea typeface="+mn-ea"/>
                <a:cs typeface="Helvetica Neue Light"/>
              </a:defRPr>
            </a:lvl5pPr>
            <a:lvl6pPr marL="2285943"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400" b="0" dirty="0">
                <a:solidFill>
                  <a:srgbClr val="000000"/>
                </a:solidFill>
              </a:rPr>
              <a:t>January Supplement, UK</a:t>
            </a:r>
          </a:p>
        </p:txBody>
      </p:sp>
      <p:sp>
        <p:nvSpPr>
          <p:cNvPr id="32" name="Rectangle 31"/>
          <p:cNvSpPr/>
          <p:nvPr/>
        </p:nvSpPr>
        <p:spPr>
          <a:xfrm>
            <a:off x="2774693" y="4116372"/>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spTree>
    <p:extLst>
      <p:ext uri="{BB962C8B-B14F-4D97-AF65-F5344CB8AC3E}">
        <p14:creationId xmlns:p14="http://schemas.microsoft.com/office/powerpoint/2010/main" val="1603914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10768914" y="2019451"/>
            <a:ext cx="487172" cy="3070617"/>
          </a:xfrm>
          <a:prstGeom prst="rect">
            <a:avLst/>
          </a:prstGeom>
          <a:solidFill>
            <a:schemeClr val="bg1">
              <a:alpha val="72000"/>
            </a:schemeClr>
          </a:solidFill>
          <a:ln>
            <a:noFill/>
          </a:ln>
          <a:effectLst>
            <a:outerShdw blurRad="381000" dir="6780000" algn="tl" rotWithShape="0">
              <a:prstClr val="black">
                <a:alpha val="30000"/>
              </a:prstClr>
            </a:outerShdw>
          </a:effectLst>
        </p:spPr>
        <p:txBody>
          <a:bodyPr wrap="square" lIns="0" tIns="0" rIns="0" bIns="0" rtlCol="0">
            <a:noAutofit/>
          </a:bodyPr>
          <a:lstStyle/>
          <a:p>
            <a:endParaRPr lang="en-US" sz="850" dirty="0">
              <a:solidFill>
                <a:srgbClr val="768489"/>
              </a:solidFill>
            </a:endParaRPr>
          </a:p>
        </p:txBody>
      </p:sp>
      <p:sp>
        <p:nvSpPr>
          <p:cNvPr id="27" name="Rectangle 26"/>
          <p:cNvSpPr/>
          <p:nvPr/>
        </p:nvSpPr>
        <p:spPr>
          <a:xfrm>
            <a:off x="4718811" y="2013057"/>
            <a:ext cx="1177314" cy="3070617"/>
          </a:xfrm>
          <a:prstGeom prst="rect">
            <a:avLst/>
          </a:prstGeom>
          <a:solidFill>
            <a:schemeClr val="bg1">
              <a:alpha val="72000"/>
            </a:schemeClr>
          </a:solidFill>
          <a:ln>
            <a:noFill/>
          </a:ln>
          <a:effectLst>
            <a:outerShdw blurRad="381000" dir="6780000" algn="tl" rotWithShape="0">
              <a:prstClr val="black">
                <a:alpha val="30000"/>
              </a:prstClr>
            </a:outerShdw>
          </a:effectLst>
        </p:spPr>
        <p:txBody>
          <a:bodyPr wrap="square" lIns="0" tIns="0" rIns="0" bIns="0" rtlCol="0">
            <a:noAutofit/>
          </a:bodyPr>
          <a:lstStyle/>
          <a:p>
            <a:endParaRPr lang="en-US" sz="850" dirty="0">
              <a:solidFill>
                <a:srgbClr val="768489"/>
              </a:solidFill>
            </a:endParaRPr>
          </a:p>
        </p:txBody>
      </p:sp>
      <p:graphicFrame>
        <p:nvGraphicFramePr>
          <p:cNvPr id="2" name="Table 1"/>
          <p:cNvGraphicFramePr>
            <a:graphicFrameLocks noGrp="1"/>
          </p:cNvGraphicFramePr>
          <p:nvPr>
            <p:extLst/>
          </p:nvPr>
        </p:nvGraphicFramePr>
        <p:xfrm>
          <a:off x="6494928" y="1948415"/>
          <a:ext cx="4809284" cy="3135259"/>
        </p:xfrm>
        <a:graphic>
          <a:graphicData uri="http://schemas.openxmlformats.org/drawingml/2006/table">
            <a:tbl>
              <a:tblPr/>
              <a:tblGrid>
                <a:gridCol w="144582">
                  <a:extLst>
                    <a:ext uri="{9D8B030D-6E8A-4147-A177-3AD203B41FA5}">
                      <a16:colId xmlns:a16="http://schemas.microsoft.com/office/drawing/2014/main" val="20000"/>
                    </a:ext>
                  </a:extLst>
                </a:gridCol>
                <a:gridCol w="2320014">
                  <a:extLst>
                    <a:ext uri="{9D8B030D-6E8A-4147-A177-3AD203B41FA5}">
                      <a16:colId xmlns:a16="http://schemas.microsoft.com/office/drawing/2014/main" val="20001"/>
                    </a:ext>
                  </a:extLst>
                </a:gridCol>
                <a:gridCol w="586172">
                  <a:extLst>
                    <a:ext uri="{9D8B030D-6E8A-4147-A177-3AD203B41FA5}">
                      <a16:colId xmlns:a16="http://schemas.microsoft.com/office/drawing/2014/main" val="20002"/>
                    </a:ext>
                  </a:extLst>
                </a:gridCol>
                <a:gridCol w="586172">
                  <a:extLst>
                    <a:ext uri="{9D8B030D-6E8A-4147-A177-3AD203B41FA5}">
                      <a16:colId xmlns:a16="http://schemas.microsoft.com/office/drawing/2014/main" val="20003"/>
                    </a:ext>
                  </a:extLst>
                </a:gridCol>
                <a:gridCol w="586172">
                  <a:extLst>
                    <a:ext uri="{9D8B030D-6E8A-4147-A177-3AD203B41FA5}">
                      <a16:colId xmlns:a16="http://schemas.microsoft.com/office/drawing/2014/main" val="20004"/>
                    </a:ext>
                  </a:extLst>
                </a:gridCol>
                <a:gridCol w="586172">
                  <a:extLst>
                    <a:ext uri="{9D8B030D-6E8A-4147-A177-3AD203B41FA5}">
                      <a16:colId xmlns:a16="http://schemas.microsoft.com/office/drawing/2014/main" val="20005"/>
                    </a:ext>
                  </a:extLst>
                </a:gridCol>
              </a:tblGrid>
              <a:tr h="432167">
                <a:tc>
                  <a:txBody>
                    <a:bodyPr/>
                    <a:lstStyle/>
                    <a:p>
                      <a:pPr algn="l" fontAlgn="ctr"/>
                      <a:endParaRPr lang="en-US" sz="1200" b="1" i="0" u="none" strike="noStrike" dirty="0">
                        <a:solidFill>
                          <a:srgbClr val="000000"/>
                        </a:solidFill>
                        <a:effectLst/>
                        <a:latin typeface="Helvetica"/>
                      </a:endParaRPr>
                    </a:p>
                  </a:txBody>
                  <a:tcPr marL="12700" marR="12700" marT="12700" marB="9144" anchor="ctr">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Helvetica"/>
                        </a:rPr>
                        <a:t>Political Party</a:t>
                      </a:r>
                    </a:p>
                  </a:txBody>
                  <a:tcPr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ctr" fontAlgn="ctr"/>
                      <a:r>
                        <a:rPr lang="is-IS" sz="1200" b="1" i="0" u="none" strike="noStrike" dirty="0">
                          <a:solidFill>
                            <a:srgbClr val="3F3F3F"/>
                          </a:solidFill>
                          <a:effectLst/>
                          <a:latin typeface="Helvetica"/>
                        </a:rPr>
                        <a:t>2014</a:t>
                      </a:r>
                    </a:p>
                  </a:txBody>
                  <a:tcPr marL="12700"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ctr" fontAlgn="ctr"/>
                      <a:r>
                        <a:rPr lang="is-IS" sz="1200" b="1" i="0" u="none" strike="noStrike" dirty="0">
                          <a:solidFill>
                            <a:srgbClr val="000000"/>
                          </a:solidFill>
                          <a:effectLst/>
                          <a:latin typeface="Helvetica"/>
                        </a:rPr>
                        <a:t>2015</a:t>
                      </a:r>
                    </a:p>
                  </a:txBody>
                  <a:tcPr marL="12700"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ctr" fontAlgn="ctr"/>
                      <a:r>
                        <a:rPr lang="is-IS" sz="1200" b="1" i="0" u="none" strike="noStrike" dirty="0">
                          <a:solidFill>
                            <a:srgbClr val="3F3F3F"/>
                          </a:solidFill>
                          <a:effectLst/>
                          <a:latin typeface="Helvetica"/>
                        </a:rPr>
                        <a:t>2016</a:t>
                      </a:r>
                    </a:p>
                  </a:txBody>
                  <a:tcPr marL="12700"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ctr" fontAlgn="ctr"/>
                      <a:r>
                        <a:rPr lang="is-IS" sz="1200" b="1" i="0" u="none" strike="noStrike" dirty="0">
                          <a:solidFill>
                            <a:srgbClr val="3F3F3F"/>
                          </a:solidFill>
                          <a:effectLst/>
                          <a:latin typeface="Helvetica"/>
                        </a:rPr>
                        <a:t>2017</a:t>
                      </a:r>
                    </a:p>
                  </a:txBody>
                  <a:tcPr marL="12700"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0"/>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5"/>
                    </a:solidFill>
                  </a:tcPr>
                </a:tc>
                <a:tc>
                  <a:txBody>
                    <a:bodyPr/>
                    <a:lstStyle/>
                    <a:p>
                      <a:pPr algn="l" fontAlgn="b"/>
                      <a:r>
                        <a:rPr lang="en-GB" sz="1200" b="0" i="0" u="none" strike="noStrike" kern="1200" dirty="0">
                          <a:solidFill>
                            <a:srgbClr val="000000"/>
                          </a:solidFill>
                          <a:effectLst/>
                          <a:latin typeface="Helvetica"/>
                          <a:ea typeface="+mn-ea"/>
                          <a:cs typeface="+mn-cs"/>
                        </a:rPr>
                        <a:t>Conservatives</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37%</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36%</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a:solidFill>
                            <a:srgbClr val="000000"/>
                          </a:solidFill>
                          <a:effectLst/>
                          <a:latin typeface="Helvetica"/>
                          <a:ea typeface="+mn-ea"/>
                          <a:cs typeface="+mn-cs"/>
                        </a:rPr>
                        <a:t>38%</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a:solidFill>
                            <a:srgbClr val="000000"/>
                          </a:solidFill>
                          <a:effectLst/>
                          <a:latin typeface="Helvetica"/>
                          <a:ea typeface="+mn-ea"/>
                          <a:cs typeface="+mn-cs"/>
                        </a:rPr>
                        <a:t>28%</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1"/>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3"/>
                    </a:solidFill>
                  </a:tcPr>
                </a:tc>
                <a:tc>
                  <a:txBody>
                    <a:bodyPr/>
                    <a:lstStyle/>
                    <a:p>
                      <a:pPr algn="l" fontAlgn="b"/>
                      <a:r>
                        <a:rPr lang="en-GB" sz="1200" b="0" i="0" u="none" strike="noStrike" kern="1200" dirty="0">
                          <a:solidFill>
                            <a:srgbClr val="000000"/>
                          </a:solidFill>
                          <a:effectLst/>
                          <a:latin typeface="Helvetica"/>
                          <a:ea typeface="+mn-ea"/>
                          <a:cs typeface="+mn-cs"/>
                        </a:rPr>
                        <a:t>Labour</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41%</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36%</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31%</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25%</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2"/>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7D82FF"/>
                    </a:solidFill>
                  </a:tcPr>
                </a:tc>
                <a:tc>
                  <a:txBody>
                    <a:bodyPr/>
                    <a:lstStyle/>
                    <a:p>
                      <a:pPr algn="l" fontAlgn="b"/>
                      <a:r>
                        <a:rPr lang="en-GB" sz="1200" b="0" i="0" u="none" strike="noStrike" kern="1200" dirty="0">
                          <a:solidFill>
                            <a:srgbClr val="000000"/>
                          </a:solidFill>
                          <a:effectLst/>
                          <a:latin typeface="Helvetica"/>
                          <a:ea typeface="+mn-ea"/>
                          <a:cs typeface="+mn-cs"/>
                        </a:rPr>
                        <a:t>Liberal Democrats</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31%</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25%</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23%</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a:solidFill>
                            <a:srgbClr val="000000"/>
                          </a:solidFill>
                          <a:effectLst/>
                          <a:latin typeface="Helvetica"/>
                          <a:ea typeface="+mn-ea"/>
                          <a:cs typeface="+mn-cs"/>
                        </a:rPr>
                        <a:t>20%</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3"/>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B4EFAB"/>
                    </a:solidFill>
                  </a:tcPr>
                </a:tc>
                <a:tc>
                  <a:txBody>
                    <a:bodyPr/>
                    <a:lstStyle/>
                    <a:p>
                      <a:pPr algn="l" fontAlgn="b"/>
                      <a:r>
                        <a:rPr lang="en-GB" sz="1200" b="0" i="0" u="none" strike="noStrike" kern="1200" dirty="0">
                          <a:solidFill>
                            <a:srgbClr val="000000"/>
                          </a:solidFill>
                          <a:effectLst/>
                          <a:latin typeface="Helvetica"/>
                          <a:ea typeface="+mn-ea"/>
                          <a:cs typeface="+mn-cs"/>
                        </a:rPr>
                        <a:t>UKIP</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29%</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27%</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19%</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a:solidFill>
                            <a:srgbClr val="000000"/>
                          </a:solidFill>
                          <a:effectLst/>
                          <a:latin typeface="Helvetica"/>
                          <a:ea typeface="+mn-ea"/>
                          <a:cs typeface="+mn-cs"/>
                        </a:rPr>
                        <a:t>19%</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4"/>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99C9FF"/>
                    </a:solidFill>
                  </a:tcPr>
                </a:tc>
                <a:tc>
                  <a:txBody>
                    <a:bodyPr/>
                    <a:lstStyle/>
                    <a:p>
                      <a:pPr algn="l" fontAlgn="b"/>
                      <a:r>
                        <a:rPr lang="en-GB" sz="1200" b="0" i="0" u="none" strike="noStrike" kern="1200" dirty="0">
                          <a:solidFill>
                            <a:srgbClr val="000000"/>
                          </a:solidFill>
                          <a:effectLst/>
                          <a:latin typeface="Helvetica"/>
                          <a:ea typeface="+mn-ea"/>
                          <a:cs typeface="+mn-cs"/>
                        </a:rPr>
                        <a:t>Green Party</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38%</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36%</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29%</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a:solidFill>
                            <a:srgbClr val="000000"/>
                          </a:solidFill>
                          <a:effectLst/>
                          <a:latin typeface="Helvetica"/>
                          <a:ea typeface="+mn-ea"/>
                          <a:cs typeface="+mn-cs"/>
                        </a:rPr>
                        <a:t>27%</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5"/>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78FF"/>
                    </a:solidFill>
                  </a:tcPr>
                </a:tc>
                <a:tc>
                  <a:txBody>
                    <a:bodyPr/>
                    <a:lstStyle/>
                    <a:p>
                      <a:pPr algn="l" fontAlgn="b"/>
                      <a:r>
                        <a:rPr lang="en-GB" sz="1200" b="0" i="0" u="none" strike="noStrike" kern="1200" dirty="0">
                          <a:solidFill>
                            <a:srgbClr val="000000"/>
                          </a:solidFill>
                          <a:effectLst/>
                          <a:latin typeface="Helvetica"/>
                          <a:ea typeface="+mn-ea"/>
                          <a:cs typeface="+mn-cs"/>
                        </a:rPr>
                        <a:t>Scottish National Party</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23%</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20%</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22%</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19%</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6"/>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8FE2D2"/>
                    </a:solidFill>
                  </a:tcPr>
                </a:tc>
                <a:tc>
                  <a:txBody>
                    <a:bodyPr/>
                    <a:lstStyle/>
                    <a:p>
                      <a:pPr algn="l" fontAlgn="b"/>
                      <a:r>
                        <a:rPr lang="en-GB" sz="1200" b="0" i="0" u="none" strike="noStrike" kern="1200" dirty="0">
                          <a:solidFill>
                            <a:srgbClr val="000000"/>
                          </a:solidFill>
                          <a:effectLst/>
                          <a:latin typeface="Helvetica"/>
                          <a:ea typeface="+mn-ea"/>
                          <a:cs typeface="+mn-cs"/>
                        </a:rPr>
                        <a:t>Plaid </a:t>
                      </a:r>
                      <a:r>
                        <a:rPr lang="en-GB" sz="1200" b="0" i="0" u="none" strike="noStrike" kern="1200" dirty="0" err="1">
                          <a:solidFill>
                            <a:srgbClr val="000000"/>
                          </a:solidFill>
                          <a:effectLst/>
                          <a:latin typeface="Helvetica"/>
                          <a:ea typeface="+mn-ea"/>
                          <a:cs typeface="+mn-cs"/>
                        </a:rPr>
                        <a:t>Cymru</a:t>
                      </a:r>
                      <a:endParaRPr lang="en-GB" sz="1200" b="0" i="0" u="none" strike="noStrike" kern="1200" dirty="0">
                        <a:solidFill>
                          <a:srgbClr val="000000"/>
                        </a:solidFill>
                        <a:effectLst/>
                        <a:latin typeface="Helvetica"/>
                        <a:ea typeface="+mn-ea"/>
                        <a:cs typeface="+mn-cs"/>
                      </a:endParaRP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22%</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15%</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16%</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16%</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aphicFrame>
        <p:nvGraphicFramePr>
          <p:cNvPr id="15" name="Content Placeholder 14"/>
          <p:cNvGraphicFramePr>
            <a:graphicFrameLocks noGrp="1"/>
          </p:cNvGraphicFramePr>
          <p:nvPr>
            <p:ph idx="4294967295"/>
            <p:extLst/>
          </p:nvPr>
        </p:nvGraphicFramePr>
        <p:xfrm>
          <a:off x="816343" y="2019451"/>
          <a:ext cx="5079782" cy="3336258"/>
        </p:xfrm>
        <a:graphic>
          <a:graphicData uri="http://schemas.openxmlformats.org/drawingml/2006/chart">
            <c:chart xmlns:c="http://schemas.openxmlformats.org/drawingml/2006/chart" xmlns:r="http://schemas.openxmlformats.org/officeDocument/2006/relationships" r:id="rId3"/>
          </a:graphicData>
        </a:graphic>
      </p:graphicFrame>
      <p:sp>
        <p:nvSpPr>
          <p:cNvPr id="18" name="Title 1"/>
          <p:cNvSpPr>
            <a:spLocks noGrp="1"/>
          </p:cNvSpPr>
          <p:nvPr>
            <p:ph type="title"/>
          </p:nvPr>
        </p:nvSpPr>
        <p:spPr>
          <a:xfrm>
            <a:off x="507999" y="375133"/>
            <a:ext cx="9203560" cy="462477"/>
          </a:xfrm>
        </p:spPr>
        <p:txBody>
          <a:bodyPr/>
          <a:lstStyle/>
          <a:p>
            <a:pPr>
              <a:lnSpc>
                <a:spcPct val="80000"/>
              </a:lnSpc>
            </a:pPr>
            <a:r>
              <a:rPr lang="en-US" dirty="0"/>
              <a:t>Loss of Trust Amongst Parties Post Brexit</a:t>
            </a:r>
          </a:p>
        </p:txBody>
      </p:sp>
      <p:sp>
        <p:nvSpPr>
          <p:cNvPr id="17" name="Footer Placeholder 16"/>
          <p:cNvSpPr>
            <a:spLocks noGrp="1"/>
          </p:cNvSpPr>
          <p:nvPr>
            <p:ph type="ftr" sz="quarter" idx="10"/>
          </p:nvPr>
        </p:nvSpPr>
        <p:spPr>
          <a:xfrm>
            <a:off x="507999" y="6023429"/>
            <a:ext cx="10440212" cy="749904"/>
          </a:xfrm>
        </p:spPr>
        <p:txBody>
          <a:bodyPr/>
          <a:lstStyle/>
          <a:p>
            <a:r>
              <a:rPr lang="en-US" dirty="0"/>
              <a:t>Source: Edelman Trust Barometer UK Supplement </a:t>
            </a:r>
            <a:r>
              <a:rPr lang="en-GB" dirty="0"/>
              <a:t>Q3/Q14. Please indicate how much you trust each of the following political parties to do what is right using a nine-point scale where one means that you “do not trust them at all” and nine means that you “trust them a great deal”. TOP 4 BOX. Base: UK General population</a:t>
            </a:r>
            <a:endParaRPr lang="en-US" dirty="0"/>
          </a:p>
        </p:txBody>
      </p:sp>
      <p:sp>
        <p:nvSpPr>
          <p:cNvPr id="16" name="Text Placeholder 10"/>
          <p:cNvSpPr>
            <a:spLocks noGrp="1"/>
          </p:cNvSpPr>
          <p:nvPr>
            <p:ph type="body" sz="quarter" idx="12"/>
          </p:nvPr>
        </p:nvSpPr>
        <p:spPr>
          <a:xfrm>
            <a:off x="507999" y="1081395"/>
            <a:ext cx="11168534" cy="531055"/>
          </a:xfrm>
        </p:spPr>
        <p:txBody>
          <a:bodyPr/>
          <a:lstStyle/>
          <a:p>
            <a:r>
              <a:rPr lang="en-US" dirty="0"/>
              <a:t>Trust in each </a:t>
            </a:r>
            <a:r>
              <a:rPr lang="en-US" u="sng" dirty="0"/>
              <a:t>political party</a:t>
            </a:r>
            <a:r>
              <a:rPr lang="en-US" dirty="0"/>
              <a:t> to do what is right, 2014-2017</a:t>
            </a:r>
          </a:p>
        </p:txBody>
      </p:sp>
      <p:sp>
        <p:nvSpPr>
          <p:cNvPr id="78" name="Slide Number Placeholder 3"/>
          <p:cNvSpPr>
            <a:spLocks noGrp="1"/>
          </p:cNvSpPr>
          <p:nvPr>
            <p:ph type="sldNum" sz="quarter" idx="11"/>
          </p:nvPr>
        </p:nvSpPr>
        <p:spPr>
          <a:xfrm>
            <a:off x="11660936" y="6437838"/>
            <a:ext cx="318403" cy="472623"/>
          </a:xfrm>
        </p:spPr>
        <p:txBody>
          <a:bodyPr/>
          <a:lstStyle/>
          <a:p>
            <a:fld id="{BCC4CEDB-9067-4CC6-8430-AA5729AC2E63}" type="slidenum">
              <a:rPr lang="en-US" smtClean="0"/>
              <a:pPr/>
              <a:t>20</a:t>
            </a:fld>
            <a:endParaRPr lang="en-US" dirty="0"/>
          </a:p>
        </p:txBody>
      </p:sp>
      <p:sp>
        <p:nvSpPr>
          <p:cNvPr id="40" name="Rectangle 39"/>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sp>
        <p:nvSpPr>
          <p:cNvPr id="20" name="Rectangle 19"/>
          <p:cNvSpPr/>
          <p:nvPr/>
        </p:nvSpPr>
        <p:spPr>
          <a:xfrm>
            <a:off x="1176738" y="2091186"/>
            <a:ext cx="133447" cy="3006135"/>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24" name="Rectangle 23"/>
          <p:cNvSpPr/>
          <p:nvPr/>
        </p:nvSpPr>
        <p:spPr>
          <a:xfrm>
            <a:off x="500577" y="1655873"/>
            <a:ext cx="809608" cy="357184"/>
          </a:xfrm>
          <a:prstGeom prst="rect">
            <a:avLst/>
          </a:prstGeom>
          <a:noFill/>
          <a:ln>
            <a:noFill/>
          </a:ln>
          <a:effectLst/>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All Parties Distrusted</a:t>
            </a:r>
          </a:p>
        </p:txBody>
      </p:sp>
      <p:sp>
        <p:nvSpPr>
          <p:cNvPr id="5" name="TextBox 4"/>
          <p:cNvSpPr txBox="1"/>
          <p:nvPr/>
        </p:nvSpPr>
        <p:spPr>
          <a:xfrm>
            <a:off x="4718811" y="2019451"/>
            <a:ext cx="1177314" cy="396203"/>
          </a:xfrm>
          <a:prstGeom prst="rect">
            <a:avLst/>
          </a:prstGeom>
          <a:noFill/>
          <a:ln>
            <a:noFill/>
          </a:ln>
          <a:effectLst/>
        </p:spPr>
        <p:txBody>
          <a:bodyPr wrap="square" lIns="0" tIns="0" rIns="0" bIns="0" rtlCol="0">
            <a:no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GB" sz="1200" b="1" dirty="0">
                <a:solidFill>
                  <a:srgbClr val="000000">
                    <a:lumMod val="95000"/>
                    <a:lumOff val="5000"/>
                  </a:srgbClr>
                </a:solidFill>
                <a:latin typeface="Helvetica"/>
              </a:rPr>
              <a:t>Six Months Post Brexit</a:t>
            </a:r>
          </a:p>
        </p:txBody>
      </p:sp>
      <p:grpSp>
        <p:nvGrpSpPr>
          <p:cNvPr id="19" name="Group 18"/>
          <p:cNvGrpSpPr/>
          <p:nvPr/>
        </p:nvGrpSpPr>
        <p:grpSpPr>
          <a:xfrm>
            <a:off x="11652250" y="5237238"/>
            <a:ext cx="533701" cy="454634"/>
            <a:chOff x="11652250" y="5237238"/>
            <a:chExt cx="533701" cy="454634"/>
          </a:xfrm>
        </p:grpSpPr>
        <p:sp>
          <p:nvSpPr>
            <p:cNvPr id="21" name="Round Same Side Corner Rectangle 17"/>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22" name="Picture 21"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309269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10647947" y="1540935"/>
            <a:ext cx="608139" cy="3734513"/>
          </a:xfrm>
          <a:prstGeom prst="rect">
            <a:avLst/>
          </a:prstGeom>
          <a:solidFill>
            <a:schemeClr val="bg1">
              <a:alpha val="72000"/>
            </a:schemeClr>
          </a:solidFill>
          <a:ln>
            <a:noFill/>
          </a:ln>
          <a:effectLst>
            <a:outerShdw blurRad="381000" dir="6780000" algn="tl" rotWithShape="0">
              <a:prstClr val="black">
                <a:alpha val="30000"/>
              </a:prstClr>
            </a:outerShdw>
          </a:effectLst>
        </p:spPr>
        <p:txBody>
          <a:bodyPr wrap="square" lIns="0" tIns="0" rIns="0" bIns="0" rtlCol="0">
            <a:noAutofit/>
          </a:bodyPr>
          <a:lstStyle/>
          <a:p>
            <a:endParaRPr lang="en-US" sz="850" dirty="0">
              <a:solidFill>
                <a:srgbClr val="768489"/>
              </a:solidFill>
            </a:endParaRPr>
          </a:p>
        </p:txBody>
      </p:sp>
      <p:graphicFrame>
        <p:nvGraphicFramePr>
          <p:cNvPr id="2" name="Table 1"/>
          <p:cNvGraphicFramePr>
            <a:graphicFrameLocks noGrp="1"/>
          </p:cNvGraphicFramePr>
          <p:nvPr>
            <p:extLst/>
          </p:nvPr>
        </p:nvGraphicFramePr>
        <p:xfrm>
          <a:off x="6446802" y="1367877"/>
          <a:ext cx="4809284" cy="3907571"/>
        </p:xfrm>
        <a:graphic>
          <a:graphicData uri="http://schemas.openxmlformats.org/drawingml/2006/table">
            <a:tbl>
              <a:tblPr/>
              <a:tblGrid>
                <a:gridCol w="144582">
                  <a:extLst>
                    <a:ext uri="{9D8B030D-6E8A-4147-A177-3AD203B41FA5}">
                      <a16:colId xmlns:a16="http://schemas.microsoft.com/office/drawing/2014/main" val="20000"/>
                    </a:ext>
                  </a:extLst>
                </a:gridCol>
                <a:gridCol w="2320014">
                  <a:extLst>
                    <a:ext uri="{9D8B030D-6E8A-4147-A177-3AD203B41FA5}">
                      <a16:colId xmlns:a16="http://schemas.microsoft.com/office/drawing/2014/main" val="20001"/>
                    </a:ext>
                  </a:extLst>
                </a:gridCol>
                <a:gridCol w="586172">
                  <a:extLst>
                    <a:ext uri="{9D8B030D-6E8A-4147-A177-3AD203B41FA5}">
                      <a16:colId xmlns:a16="http://schemas.microsoft.com/office/drawing/2014/main" val="20002"/>
                    </a:ext>
                  </a:extLst>
                </a:gridCol>
                <a:gridCol w="586172">
                  <a:extLst>
                    <a:ext uri="{9D8B030D-6E8A-4147-A177-3AD203B41FA5}">
                      <a16:colId xmlns:a16="http://schemas.microsoft.com/office/drawing/2014/main" val="20003"/>
                    </a:ext>
                  </a:extLst>
                </a:gridCol>
                <a:gridCol w="586172">
                  <a:extLst>
                    <a:ext uri="{9D8B030D-6E8A-4147-A177-3AD203B41FA5}">
                      <a16:colId xmlns:a16="http://schemas.microsoft.com/office/drawing/2014/main" val="20004"/>
                    </a:ext>
                  </a:extLst>
                </a:gridCol>
                <a:gridCol w="586172">
                  <a:extLst>
                    <a:ext uri="{9D8B030D-6E8A-4147-A177-3AD203B41FA5}">
                      <a16:colId xmlns:a16="http://schemas.microsoft.com/office/drawing/2014/main" val="20005"/>
                    </a:ext>
                  </a:extLst>
                </a:gridCol>
              </a:tblGrid>
              <a:tr h="432167">
                <a:tc>
                  <a:txBody>
                    <a:bodyPr/>
                    <a:lstStyle/>
                    <a:p>
                      <a:pPr algn="l" fontAlgn="ctr"/>
                      <a:endParaRPr lang="en-US" sz="1200" b="1" i="0" u="none" strike="noStrike" dirty="0">
                        <a:solidFill>
                          <a:srgbClr val="000000"/>
                        </a:solidFill>
                        <a:effectLst/>
                        <a:latin typeface="Helvetica"/>
                      </a:endParaRPr>
                    </a:p>
                  </a:txBody>
                  <a:tcPr marL="12700" marR="12700" marT="12700" marB="9144" anchor="ctr">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Helvetica"/>
                        </a:rPr>
                        <a:t>Political Leader</a:t>
                      </a:r>
                    </a:p>
                  </a:txBody>
                  <a:tcPr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ctr" fontAlgn="ctr"/>
                      <a:r>
                        <a:rPr lang="is-IS" sz="1200" b="1" i="0" u="none" strike="noStrike" dirty="0">
                          <a:solidFill>
                            <a:srgbClr val="3F3F3F"/>
                          </a:solidFill>
                          <a:effectLst/>
                          <a:latin typeface="Helvetica"/>
                        </a:rPr>
                        <a:t>2014</a:t>
                      </a:r>
                    </a:p>
                  </a:txBody>
                  <a:tcPr marL="12700"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ctr" fontAlgn="ctr"/>
                      <a:r>
                        <a:rPr lang="is-IS" sz="1200" b="1" i="0" u="none" strike="noStrike" dirty="0">
                          <a:solidFill>
                            <a:srgbClr val="000000"/>
                          </a:solidFill>
                          <a:effectLst/>
                          <a:latin typeface="Helvetica"/>
                        </a:rPr>
                        <a:t>2015</a:t>
                      </a:r>
                    </a:p>
                  </a:txBody>
                  <a:tcPr marL="12700"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ctr" fontAlgn="ctr"/>
                      <a:r>
                        <a:rPr lang="is-IS" sz="1200" b="1" i="0" u="none" strike="noStrike" dirty="0">
                          <a:solidFill>
                            <a:srgbClr val="3F3F3F"/>
                          </a:solidFill>
                          <a:effectLst/>
                          <a:latin typeface="Helvetica"/>
                        </a:rPr>
                        <a:t>2016</a:t>
                      </a:r>
                    </a:p>
                  </a:txBody>
                  <a:tcPr marL="12700"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ctr" fontAlgn="ctr"/>
                      <a:r>
                        <a:rPr lang="is-IS" sz="1200" b="1" i="0" u="none" strike="noStrike" dirty="0">
                          <a:solidFill>
                            <a:srgbClr val="3F3F3F"/>
                          </a:solidFill>
                          <a:effectLst/>
                          <a:latin typeface="Helvetica"/>
                        </a:rPr>
                        <a:t>2017</a:t>
                      </a:r>
                    </a:p>
                  </a:txBody>
                  <a:tcPr marL="12700"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0"/>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5"/>
                    </a:solidFill>
                  </a:tcPr>
                </a:tc>
                <a:tc>
                  <a:txBody>
                    <a:bodyPr/>
                    <a:lstStyle/>
                    <a:p>
                      <a:pPr algn="l" fontAlgn="b"/>
                      <a:r>
                        <a:rPr lang="en-GB" sz="1200" b="0" i="0" u="none" strike="noStrike" kern="1200" dirty="0">
                          <a:solidFill>
                            <a:srgbClr val="000000"/>
                          </a:solidFill>
                          <a:effectLst/>
                          <a:latin typeface="Helvetica"/>
                          <a:ea typeface="+mn-ea"/>
                          <a:cs typeface="+mn-cs"/>
                        </a:rPr>
                        <a:t>David Cameron</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33%</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34%</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40%</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23%</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1"/>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3"/>
                    </a:solidFill>
                  </a:tcPr>
                </a:tc>
                <a:tc>
                  <a:txBody>
                    <a:bodyPr/>
                    <a:lstStyle/>
                    <a:p>
                      <a:pPr algn="l" fontAlgn="b"/>
                      <a:r>
                        <a:rPr lang="en-GB" sz="1200" b="0" i="0" u="none" strike="noStrike" kern="1200" dirty="0">
                          <a:solidFill>
                            <a:srgbClr val="000000"/>
                          </a:solidFill>
                          <a:effectLst/>
                          <a:latin typeface="Helvetica"/>
                          <a:ea typeface="+mn-ea"/>
                          <a:cs typeface="+mn-cs"/>
                        </a:rPr>
                        <a:t>Boris Johnson</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43%</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39%</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a:solidFill>
                            <a:srgbClr val="000000"/>
                          </a:solidFill>
                          <a:effectLst/>
                          <a:latin typeface="Helvetica"/>
                          <a:ea typeface="+mn-ea"/>
                          <a:cs typeface="+mn-cs"/>
                        </a:rPr>
                        <a:t>37%</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24%</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2"/>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7D82FF"/>
                    </a:solidFill>
                  </a:tcPr>
                </a:tc>
                <a:tc>
                  <a:txBody>
                    <a:bodyPr/>
                    <a:lstStyle/>
                    <a:p>
                      <a:pPr algn="l" fontAlgn="b"/>
                      <a:r>
                        <a:rPr lang="en-GB" sz="1200" b="0" i="0" u="none" strike="noStrike" kern="1200" dirty="0">
                          <a:solidFill>
                            <a:srgbClr val="000000"/>
                          </a:solidFill>
                          <a:effectLst/>
                          <a:latin typeface="Helvetica"/>
                          <a:ea typeface="+mn-ea"/>
                          <a:cs typeface="+mn-cs"/>
                        </a:rPr>
                        <a:t>Jeremy Corbyn</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N/A </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mn-lt"/>
                          <a:ea typeface="+mn-ea"/>
                          <a:cs typeface="+mn-cs"/>
                        </a:rPr>
                        <a:t>N/A  </a:t>
                      </a:r>
                      <a:endParaRPr lang="en-GB" sz="1200" b="0" i="0" u="none" strike="noStrike" kern="1200" dirty="0">
                        <a:solidFill>
                          <a:srgbClr val="000000"/>
                        </a:solidFill>
                        <a:effectLst/>
                        <a:latin typeface="Helvetica"/>
                        <a:ea typeface="+mn-ea"/>
                        <a:cs typeface="+mn-cs"/>
                      </a:endParaRP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28%</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23%</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3"/>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B4EFAB"/>
                    </a:solidFill>
                  </a:tcPr>
                </a:tc>
                <a:tc>
                  <a:txBody>
                    <a:bodyPr/>
                    <a:lstStyle/>
                    <a:p>
                      <a:pPr algn="l" fontAlgn="b"/>
                      <a:r>
                        <a:rPr lang="en-GB" sz="1200" b="0" i="0" u="none" strike="noStrike" kern="1200" dirty="0">
                          <a:solidFill>
                            <a:srgbClr val="000000"/>
                          </a:solidFill>
                          <a:effectLst/>
                          <a:latin typeface="Helvetica"/>
                          <a:ea typeface="+mn-ea"/>
                          <a:cs typeface="+mn-cs"/>
                        </a:rPr>
                        <a:t>Tim </a:t>
                      </a:r>
                      <a:r>
                        <a:rPr lang="en-GB" sz="1200" b="0" i="0" u="none" strike="noStrike" kern="1200" dirty="0" err="1">
                          <a:solidFill>
                            <a:srgbClr val="000000"/>
                          </a:solidFill>
                          <a:effectLst/>
                          <a:latin typeface="Helvetica"/>
                          <a:ea typeface="+mn-ea"/>
                          <a:cs typeface="+mn-cs"/>
                        </a:rPr>
                        <a:t>Farron</a:t>
                      </a:r>
                      <a:endParaRPr lang="en-GB" sz="1200" b="0" i="0" u="none" strike="noStrike" kern="1200" dirty="0">
                        <a:solidFill>
                          <a:srgbClr val="000000"/>
                        </a:solidFill>
                        <a:effectLst/>
                        <a:latin typeface="Helvetica"/>
                        <a:ea typeface="+mn-ea"/>
                        <a:cs typeface="+mn-cs"/>
                      </a:endParaRP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mn-lt"/>
                          <a:ea typeface="+mn-ea"/>
                          <a:cs typeface="+mn-cs"/>
                        </a:rPr>
                        <a:t>N/A  </a:t>
                      </a:r>
                      <a:endParaRPr lang="en-GB" sz="1200" b="0" i="0" u="none" strike="noStrike" kern="1200" dirty="0">
                        <a:solidFill>
                          <a:srgbClr val="000000"/>
                        </a:solidFill>
                        <a:effectLst/>
                        <a:latin typeface="Helvetica"/>
                        <a:ea typeface="+mn-ea"/>
                        <a:cs typeface="+mn-cs"/>
                      </a:endParaRP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mn-lt"/>
                          <a:ea typeface="+mn-ea"/>
                          <a:cs typeface="+mn-cs"/>
                        </a:rPr>
                        <a:t>N/A  </a:t>
                      </a:r>
                      <a:endParaRPr lang="en-GB" sz="1200" b="0" i="0" u="none" strike="noStrike" kern="1200" dirty="0">
                        <a:solidFill>
                          <a:srgbClr val="000000"/>
                        </a:solidFill>
                        <a:effectLst/>
                        <a:latin typeface="Helvetica"/>
                        <a:ea typeface="+mn-ea"/>
                        <a:cs typeface="+mn-cs"/>
                      </a:endParaRP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18%</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15%</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4"/>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99C9FF"/>
                    </a:solidFill>
                  </a:tcPr>
                </a:tc>
                <a:tc>
                  <a:txBody>
                    <a:bodyPr/>
                    <a:lstStyle/>
                    <a:p>
                      <a:pPr algn="l" fontAlgn="b"/>
                      <a:r>
                        <a:rPr lang="en-GB" sz="1200" b="0" i="0" u="none" strike="noStrike" kern="1200" dirty="0">
                          <a:solidFill>
                            <a:srgbClr val="000000"/>
                          </a:solidFill>
                          <a:effectLst/>
                          <a:latin typeface="Helvetica"/>
                          <a:ea typeface="+mn-ea"/>
                          <a:cs typeface="+mn-cs"/>
                        </a:rPr>
                        <a:t>Nigel Farage</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25%</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a:solidFill>
                            <a:srgbClr val="000000"/>
                          </a:solidFill>
                          <a:effectLst/>
                          <a:latin typeface="Helvetica"/>
                          <a:ea typeface="+mn-ea"/>
                          <a:cs typeface="+mn-cs"/>
                        </a:rPr>
                        <a:t>28%</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a:solidFill>
                            <a:srgbClr val="000000"/>
                          </a:solidFill>
                          <a:effectLst/>
                          <a:latin typeface="Helvetica"/>
                          <a:ea typeface="+mn-ea"/>
                          <a:cs typeface="+mn-cs"/>
                        </a:rPr>
                        <a:t>21%</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20%</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5"/>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78FF"/>
                    </a:solidFill>
                  </a:tcPr>
                </a:tc>
                <a:tc>
                  <a:txBody>
                    <a:bodyPr/>
                    <a:lstStyle/>
                    <a:p>
                      <a:pPr algn="l" fontAlgn="b"/>
                      <a:r>
                        <a:rPr lang="en-GB" sz="1200" b="0" i="0" u="none" strike="noStrike" kern="1200" dirty="0">
                          <a:solidFill>
                            <a:srgbClr val="000000"/>
                          </a:solidFill>
                          <a:effectLst/>
                          <a:latin typeface="Helvetica"/>
                          <a:ea typeface="+mn-ea"/>
                          <a:cs typeface="+mn-cs"/>
                        </a:rPr>
                        <a:t>Nicola Sturgeon</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 </a:t>
                      </a:r>
                      <a:r>
                        <a:rPr lang="en-GB" sz="1200" b="0" i="0" u="none" strike="noStrike" kern="1200" dirty="0">
                          <a:solidFill>
                            <a:srgbClr val="000000"/>
                          </a:solidFill>
                          <a:effectLst/>
                          <a:latin typeface="+mn-lt"/>
                          <a:ea typeface="+mn-ea"/>
                          <a:cs typeface="+mn-cs"/>
                        </a:rPr>
                        <a:t>N/A </a:t>
                      </a:r>
                      <a:endParaRPr lang="en-GB" sz="1200" b="0" i="0" u="none" strike="noStrike" kern="1200" dirty="0">
                        <a:solidFill>
                          <a:srgbClr val="000000"/>
                        </a:solidFill>
                        <a:effectLst/>
                        <a:latin typeface="Helvetica"/>
                        <a:ea typeface="+mn-ea"/>
                        <a:cs typeface="+mn-cs"/>
                      </a:endParaRP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20%</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a:solidFill>
                            <a:srgbClr val="000000"/>
                          </a:solidFill>
                          <a:effectLst/>
                          <a:latin typeface="Helvetica"/>
                          <a:ea typeface="+mn-ea"/>
                          <a:cs typeface="+mn-cs"/>
                        </a:rPr>
                        <a:t>28%</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23%</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6"/>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8FE2D2"/>
                    </a:solidFill>
                  </a:tcPr>
                </a:tc>
                <a:tc>
                  <a:txBody>
                    <a:bodyPr/>
                    <a:lstStyle/>
                    <a:p>
                      <a:pPr algn="l" fontAlgn="b"/>
                      <a:r>
                        <a:rPr lang="en-GB" sz="1200" b="0" i="0" u="none" strike="noStrike" kern="1200" dirty="0">
                          <a:solidFill>
                            <a:srgbClr val="000000"/>
                          </a:solidFill>
                          <a:effectLst/>
                          <a:latin typeface="Helvetica"/>
                          <a:ea typeface="+mn-ea"/>
                          <a:cs typeface="+mn-cs"/>
                        </a:rPr>
                        <a:t>Leanne Wood</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11%</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Helvetica"/>
                          <a:ea typeface="+mn-ea"/>
                          <a:cs typeface="+mn-cs"/>
                        </a:rPr>
                        <a:t>14%</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16%</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11%</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7"/>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3">
                        <a:lumMod val="50000"/>
                      </a:schemeClr>
                    </a:solidFill>
                  </a:tcPr>
                </a:tc>
                <a:tc>
                  <a:txBody>
                    <a:bodyPr/>
                    <a:lstStyle/>
                    <a:p>
                      <a:pPr algn="l" fontAlgn="b"/>
                      <a:r>
                        <a:rPr lang="en-GB" sz="1200" b="0" i="0" u="none" strike="noStrike" kern="1200" dirty="0">
                          <a:solidFill>
                            <a:srgbClr val="000000"/>
                          </a:solidFill>
                          <a:effectLst/>
                          <a:latin typeface="Helvetica"/>
                          <a:ea typeface="+mn-ea"/>
                          <a:cs typeface="+mn-cs"/>
                        </a:rPr>
                        <a:t>Theresa May</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mn-lt"/>
                          <a:ea typeface="+mn-ea"/>
                          <a:cs typeface="+mn-cs"/>
                        </a:rPr>
                        <a:t>N/A </a:t>
                      </a:r>
                      <a:endParaRPr lang="en-GB" sz="1200" b="0" i="0" u="none" strike="noStrike" kern="1200" dirty="0">
                        <a:solidFill>
                          <a:srgbClr val="000000"/>
                        </a:solidFill>
                        <a:effectLst/>
                        <a:latin typeface="Helvetica"/>
                        <a:ea typeface="+mn-ea"/>
                        <a:cs typeface="+mn-cs"/>
                      </a:endParaRP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mn-lt"/>
                          <a:ea typeface="+mn-ea"/>
                          <a:cs typeface="+mn-cs"/>
                        </a:rPr>
                        <a:t>N/A </a:t>
                      </a:r>
                      <a:endParaRPr lang="en-GB" sz="1200" b="0" i="0" u="none" strike="noStrike" kern="1200" dirty="0">
                        <a:solidFill>
                          <a:srgbClr val="000000"/>
                        </a:solidFill>
                        <a:effectLst/>
                        <a:latin typeface="Helvetica"/>
                        <a:ea typeface="+mn-ea"/>
                        <a:cs typeface="+mn-cs"/>
                      </a:endParaRP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mn-lt"/>
                          <a:ea typeface="+mn-ea"/>
                          <a:cs typeface="+mn-cs"/>
                        </a:rPr>
                        <a:t>N/A </a:t>
                      </a:r>
                      <a:endParaRPr lang="en-GB" sz="1200" b="0" i="0" u="none" strike="noStrike" kern="1200" dirty="0">
                        <a:solidFill>
                          <a:srgbClr val="000000"/>
                        </a:solidFill>
                        <a:effectLst/>
                        <a:latin typeface="Helvetica"/>
                        <a:ea typeface="+mn-ea"/>
                        <a:cs typeface="+mn-cs"/>
                      </a:endParaRP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35%</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526743359"/>
                  </a:ext>
                </a:extLst>
              </a:tr>
              <a:tr h="386156">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1"/>
                    </a:solidFill>
                  </a:tcPr>
                </a:tc>
                <a:tc>
                  <a:txBody>
                    <a:bodyPr/>
                    <a:lstStyle/>
                    <a:p>
                      <a:pPr algn="l" fontAlgn="b"/>
                      <a:r>
                        <a:rPr lang="en-GB" sz="1200" b="0" i="0" u="none" strike="noStrike" kern="1200" dirty="0" err="1">
                          <a:solidFill>
                            <a:srgbClr val="000000"/>
                          </a:solidFill>
                          <a:effectLst/>
                          <a:latin typeface="Helvetica"/>
                          <a:ea typeface="+mn-ea"/>
                          <a:cs typeface="+mn-cs"/>
                        </a:rPr>
                        <a:t>Sadiq</a:t>
                      </a:r>
                      <a:r>
                        <a:rPr lang="en-GB" sz="1200" b="0" i="0" u="none" strike="noStrike" kern="1200" dirty="0">
                          <a:solidFill>
                            <a:srgbClr val="000000"/>
                          </a:solidFill>
                          <a:effectLst/>
                          <a:latin typeface="Helvetica"/>
                          <a:ea typeface="+mn-ea"/>
                          <a:cs typeface="+mn-cs"/>
                        </a:rPr>
                        <a:t> Khan</a:t>
                      </a:r>
                    </a:p>
                  </a:txBody>
                  <a:tcPr marL="9525" marR="9525" marT="9525" marB="0" anchor="b">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mn-lt"/>
                          <a:ea typeface="+mn-ea"/>
                          <a:cs typeface="+mn-cs"/>
                        </a:rPr>
                        <a:t>N/A </a:t>
                      </a:r>
                      <a:endParaRPr lang="en-GB" sz="1200" b="0" i="0" u="none" strike="noStrike" kern="1200" dirty="0">
                        <a:solidFill>
                          <a:srgbClr val="000000"/>
                        </a:solidFill>
                        <a:effectLst/>
                        <a:latin typeface="Helvetica"/>
                        <a:ea typeface="+mn-ea"/>
                        <a:cs typeface="+mn-cs"/>
                      </a:endParaRP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b"/>
                      <a:r>
                        <a:rPr lang="en-GB" sz="1200" b="0" i="0" u="none" strike="noStrike" kern="1200" dirty="0">
                          <a:solidFill>
                            <a:srgbClr val="000000"/>
                          </a:solidFill>
                          <a:effectLst/>
                          <a:latin typeface="+mn-lt"/>
                          <a:ea typeface="+mn-ea"/>
                          <a:cs typeface="+mn-cs"/>
                        </a:rPr>
                        <a:t>N/A </a:t>
                      </a:r>
                      <a:endParaRPr lang="en-GB" sz="1200" b="0" i="0" u="none" strike="noStrike" kern="1200" dirty="0">
                        <a:solidFill>
                          <a:srgbClr val="000000"/>
                        </a:solidFill>
                        <a:effectLst/>
                        <a:latin typeface="Helvetica"/>
                        <a:ea typeface="+mn-ea"/>
                        <a:cs typeface="+mn-cs"/>
                      </a:endParaRP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mn-lt"/>
                          <a:ea typeface="+mn-ea"/>
                          <a:cs typeface="+mn-cs"/>
                        </a:rPr>
                        <a:t>N/A </a:t>
                      </a:r>
                      <a:endParaRPr lang="en-GB" sz="1200" b="0" i="0" u="none" strike="noStrike" kern="1200" dirty="0">
                        <a:solidFill>
                          <a:srgbClr val="000000"/>
                        </a:solidFill>
                        <a:effectLst/>
                        <a:latin typeface="Helvetica"/>
                        <a:ea typeface="+mn-ea"/>
                        <a:cs typeface="+mn-cs"/>
                      </a:endParaRP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t"/>
                      <a:r>
                        <a:rPr lang="en-GB" sz="1200" b="0" i="0" u="none" strike="noStrike" kern="1200" dirty="0">
                          <a:solidFill>
                            <a:srgbClr val="000000"/>
                          </a:solidFill>
                          <a:effectLst/>
                          <a:latin typeface="Helvetica"/>
                          <a:ea typeface="+mn-ea"/>
                          <a:cs typeface="+mn-cs"/>
                        </a:rPr>
                        <a:t>24%</a:t>
                      </a:r>
                    </a:p>
                  </a:txBody>
                  <a:tcPr marL="9525" marR="9525" marT="9525" marB="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3082362290"/>
                  </a:ext>
                </a:extLst>
              </a:tr>
            </a:tbl>
          </a:graphicData>
        </a:graphic>
      </p:graphicFrame>
      <p:sp>
        <p:nvSpPr>
          <p:cNvPr id="27" name="Rectangle 26"/>
          <p:cNvSpPr/>
          <p:nvPr/>
        </p:nvSpPr>
        <p:spPr>
          <a:xfrm>
            <a:off x="4718811" y="2013057"/>
            <a:ext cx="1177314" cy="3070617"/>
          </a:xfrm>
          <a:prstGeom prst="rect">
            <a:avLst/>
          </a:prstGeom>
          <a:solidFill>
            <a:schemeClr val="bg1">
              <a:alpha val="72000"/>
            </a:schemeClr>
          </a:solidFill>
          <a:ln>
            <a:noFill/>
          </a:ln>
          <a:effectLst>
            <a:outerShdw blurRad="381000" dir="6780000" algn="tl" rotWithShape="0">
              <a:prstClr val="black">
                <a:alpha val="30000"/>
              </a:prstClr>
            </a:outerShdw>
          </a:effectLst>
        </p:spPr>
        <p:txBody>
          <a:bodyPr wrap="square" lIns="0" tIns="0" rIns="0" bIns="0" rtlCol="0">
            <a:noAutofit/>
          </a:bodyPr>
          <a:lstStyle/>
          <a:p>
            <a:endParaRPr lang="en-US" sz="850" dirty="0">
              <a:solidFill>
                <a:srgbClr val="768489"/>
              </a:solidFill>
            </a:endParaRPr>
          </a:p>
        </p:txBody>
      </p:sp>
      <p:graphicFrame>
        <p:nvGraphicFramePr>
          <p:cNvPr id="15" name="Content Placeholder 14"/>
          <p:cNvGraphicFramePr>
            <a:graphicFrameLocks noGrp="1"/>
          </p:cNvGraphicFramePr>
          <p:nvPr>
            <p:ph idx="4294967295"/>
            <p:extLst/>
          </p:nvPr>
        </p:nvGraphicFramePr>
        <p:xfrm>
          <a:off x="816343" y="2019451"/>
          <a:ext cx="5079782" cy="3336258"/>
        </p:xfrm>
        <a:graphic>
          <a:graphicData uri="http://schemas.openxmlformats.org/drawingml/2006/chart">
            <c:chart xmlns:c="http://schemas.openxmlformats.org/drawingml/2006/chart" xmlns:r="http://schemas.openxmlformats.org/officeDocument/2006/relationships" r:id="rId3"/>
          </a:graphicData>
        </a:graphic>
      </p:graphicFrame>
      <p:sp>
        <p:nvSpPr>
          <p:cNvPr id="18" name="Title 1"/>
          <p:cNvSpPr>
            <a:spLocks noGrp="1"/>
          </p:cNvSpPr>
          <p:nvPr>
            <p:ph type="title"/>
          </p:nvPr>
        </p:nvSpPr>
        <p:spPr>
          <a:xfrm>
            <a:off x="507999" y="375133"/>
            <a:ext cx="9203560" cy="462477"/>
          </a:xfrm>
        </p:spPr>
        <p:txBody>
          <a:bodyPr/>
          <a:lstStyle/>
          <a:p>
            <a:pPr>
              <a:lnSpc>
                <a:spcPct val="80000"/>
              </a:lnSpc>
            </a:pPr>
            <a:r>
              <a:rPr lang="en-US" dirty="0"/>
              <a:t>Loss of Faith in all Political Leaders Following Brexit</a:t>
            </a:r>
          </a:p>
        </p:txBody>
      </p:sp>
      <p:sp>
        <p:nvSpPr>
          <p:cNvPr id="17" name="Footer Placeholder 16"/>
          <p:cNvSpPr>
            <a:spLocks noGrp="1"/>
          </p:cNvSpPr>
          <p:nvPr>
            <p:ph type="ftr" sz="quarter" idx="10"/>
          </p:nvPr>
        </p:nvSpPr>
        <p:spPr>
          <a:xfrm>
            <a:off x="507999" y="6023429"/>
            <a:ext cx="10440212" cy="749904"/>
          </a:xfrm>
        </p:spPr>
        <p:txBody>
          <a:bodyPr/>
          <a:lstStyle/>
          <a:p>
            <a:r>
              <a:rPr lang="en-US" dirty="0"/>
              <a:t>Source: Edelman Trust Barometer UK Supplement </a:t>
            </a:r>
            <a:r>
              <a:rPr lang="en-GB" dirty="0"/>
              <a:t>Q4/15. Please indicate how much you trust the following political leaders to do what is right using the same nine-point scale where one means that you “do not trust them at all” and nine means that you “trust them a great deal”. [Top 4 Box, Trust] Base: UK General population. N/A – individuals not included in the previous surveys</a:t>
            </a:r>
          </a:p>
          <a:p>
            <a:endParaRPr lang="en-US" dirty="0"/>
          </a:p>
        </p:txBody>
      </p:sp>
      <p:sp>
        <p:nvSpPr>
          <p:cNvPr id="16" name="Text Placeholder 10"/>
          <p:cNvSpPr>
            <a:spLocks noGrp="1"/>
          </p:cNvSpPr>
          <p:nvPr>
            <p:ph type="body" sz="quarter" idx="12"/>
          </p:nvPr>
        </p:nvSpPr>
        <p:spPr>
          <a:xfrm>
            <a:off x="507999" y="923745"/>
            <a:ext cx="11168534" cy="531055"/>
          </a:xfrm>
        </p:spPr>
        <p:txBody>
          <a:bodyPr/>
          <a:lstStyle/>
          <a:p>
            <a:r>
              <a:rPr lang="en-US" dirty="0"/>
              <a:t>Trust in each </a:t>
            </a:r>
            <a:r>
              <a:rPr lang="en-US" u="sng" dirty="0"/>
              <a:t>political leader</a:t>
            </a:r>
            <a:r>
              <a:rPr lang="en-US" dirty="0"/>
              <a:t> to do what is right, 2014-2017</a:t>
            </a:r>
          </a:p>
        </p:txBody>
      </p:sp>
      <p:sp>
        <p:nvSpPr>
          <p:cNvPr id="78" name="Slide Number Placeholder 3"/>
          <p:cNvSpPr>
            <a:spLocks noGrp="1"/>
          </p:cNvSpPr>
          <p:nvPr>
            <p:ph type="sldNum" sz="quarter" idx="11"/>
          </p:nvPr>
        </p:nvSpPr>
        <p:spPr>
          <a:xfrm>
            <a:off x="11660936" y="6437838"/>
            <a:ext cx="318403" cy="472623"/>
          </a:xfrm>
        </p:spPr>
        <p:txBody>
          <a:bodyPr/>
          <a:lstStyle/>
          <a:p>
            <a:fld id="{BCC4CEDB-9067-4CC6-8430-AA5729AC2E63}" type="slidenum">
              <a:rPr lang="en-US" smtClean="0"/>
              <a:pPr/>
              <a:t>21</a:t>
            </a:fld>
            <a:endParaRPr lang="en-US" dirty="0"/>
          </a:p>
        </p:txBody>
      </p:sp>
      <p:sp>
        <p:nvSpPr>
          <p:cNvPr id="40" name="Rectangle 39"/>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sp>
        <p:nvSpPr>
          <p:cNvPr id="5" name="TextBox 4"/>
          <p:cNvSpPr txBox="1"/>
          <p:nvPr/>
        </p:nvSpPr>
        <p:spPr>
          <a:xfrm>
            <a:off x="4718811" y="2019451"/>
            <a:ext cx="1177314" cy="396203"/>
          </a:xfrm>
          <a:prstGeom prst="rect">
            <a:avLst/>
          </a:prstGeom>
          <a:noFill/>
          <a:ln>
            <a:noFill/>
          </a:ln>
          <a:effectLst/>
        </p:spPr>
        <p:txBody>
          <a:bodyPr wrap="square" lIns="0" tIns="0" rIns="0" bIns="0" rtlCol="0">
            <a:noAutofit/>
          </a:bodyPr>
          <a:lstStyle/>
          <a:p>
            <a:pPr marL="0" marR="0" indent="0" algn="ctr" defTabSz="914377" rtl="0" eaLnBrk="1" fontAlgn="auto" latinLnBrk="0" hangingPunct="1">
              <a:lnSpc>
                <a:spcPct val="100000"/>
              </a:lnSpc>
              <a:spcBef>
                <a:spcPts val="0"/>
              </a:spcBef>
              <a:spcAft>
                <a:spcPts val="0"/>
              </a:spcAft>
              <a:buClrTx/>
              <a:buSzTx/>
              <a:buFontTx/>
              <a:buNone/>
              <a:tabLst/>
            </a:pPr>
            <a:r>
              <a:rPr lang="en-GB" sz="1200" b="1" dirty="0">
                <a:solidFill>
                  <a:srgbClr val="000000">
                    <a:lumMod val="95000"/>
                    <a:lumOff val="5000"/>
                  </a:srgbClr>
                </a:solidFill>
                <a:latin typeface="Helvetica"/>
              </a:rPr>
              <a:t>Six Months Post Brexit</a:t>
            </a:r>
          </a:p>
        </p:txBody>
      </p:sp>
      <p:sp>
        <p:nvSpPr>
          <p:cNvPr id="14" name="Rectangle 13"/>
          <p:cNvSpPr/>
          <p:nvPr/>
        </p:nvSpPr>
        <p:spPr>
          <a:xfrm>
            <a:off x="1176738" y="2091186"/>
            <a:ext cx="133447" cy="3006135"/>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9" name="Rectangle 18"/>
          <p:cNvSpPr/>
          <p:nvPr/>
        </p:nvSpPr>
        <p:spPr>
          <a:xfrm>
            <a:off x="213295" y="1654206"/>
            <a:ext cx="1096890" cy="357184"/>
          </a:xfrm>
          <a:prstGeom prst="rect">
            <a:avLst/>
          </a:prstGeom>
          <a:noFill/>
          <a:ln>
            <a:noFill/>
          </a:ln>
          <a:effectLst/>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All Politicians Distrusted</a:t>
            </a:r>
          </a:p>
        </p:txBody>
      </p:sp>
      <p:grpSp>
        <p:nvGrpSpPr>
          <p:cNvPr id="22" name="Group 21"/>
          <p:cNvGrpSpPr/>
          <p:nvPr/>
        </p:nvGrpSpPr>
        <p:grpSpPr>
          <a:xfrm>
            <a:off x="11652250" y="5237238"/>
            <a:ext cx="533701" cy="454634"/>
            <a:chOff x="11652250" y="5237238"/>
            <a:chExt cx="533701" cy="454634"/>
          </a:xfrm>
        </p:grpSpPr>
        <p:sp>
          <p:nvSpPr>
            <p:cNvPr id="23" name="Round Same Side Corner Rectangle 17"/>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25" name="Picture 24"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24689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5"/>
          <p:cNvGraphicFramePr>
            <a:graphicFrameLocks/>
          </p:cNvGraphicFramePr>
          <p:nvPr>
            <p:extLst>
              <p:ext uri="{D42A27DB-BD31-4B8C-83A1-F6EECF244321}">
                <p14:modId xmlns:p14="http://schemas.microsoft.com/office/powerpoint/2010/main" val="3119029704"/>
              </p:ext>
            </p:extLst>
          </p:nvPr>
        </p:nvGraphicFramePr>
        <p:xfrm>
          <a:off x="507998" y="1925257"/>
          <a:ext cx="10838728" cy="3811553"/>
        </p:xfrm>
        <a:graphic>
          <a:graphicData uri="http://schemas.openxmlformats.org/drawingml/2006/chart">
            <c:chart xmlns:c="http://schemas.openxmlformats.org/drawingml/2006/chart" xmlns:r="http://schemas.openxmlformats.org/officeDocument/2006/relationships" r:id="rId3"/>
          </a:graphicData>
        </a:graphic>
      </p:graphicFrame>
      <p:cxnSp>
        <p:nvCxnSpPr>
          <p:cNvPr id="145" name="Straight Connector 144"/>
          <p:cNvCxnSpPr>
            <a:cxnSpLocks/>
          </p:cNvCxnSpPr>
          <p:nvPr/>
        </p:nvCxnSpPr>
        <p:spPr>
          <a:xfrm>
            <a:off x="801309" y="3563314"/>
            <a:ext cx="1044793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Across the Board, British Political Leaders Distrusted</a:t>
            </a:r>
          </a:p>
        </p:txBody>
      </p:sp>
      <p:sp>
        <p:nvSpPr>
          <p:cNvPr id="31" name="Footer Placeholder 2"/>
          <p:cNvSpPr>
            <a:spLocks noGrp="1"/>
          </p:cNvSpPr>
          <p:nvPr>
            <p:ph type="ftr" sz="quarter" idx="10"/>
          </p:nvPr>
        </p:nvSpPr>
        <p:spPr/>
        <p:txBody>
          <a:bodyPr/>
          <a:lstStyle/>
          <a:p>
            <a:pPr lvl="0" defTabSz="914377">
              <a:defRPr/>
            </a:pPr>
            <a:r>
              <a:rPr kumimoji="0" lang="en-US" sz="900" u="none" strike="noStrike" kern="1200" cap="none" spc="0" normalizeH="0" baseline="0" noProof="0" dirty="0">
                <a:ln>
                  <a:noFill/>
                </a:ln>
                <a:solidFill>
                  <a:srgbClr val="768489"/>
                </a:solidFill>
                <a:effectLst/>
                <a:uLnTx/>
                <a:uFillTx/>
                <a:ea typeface="+mn-ea"/>
              </a:rPr>
              <a:t>Source: 2017 Edelman Trust Barometer UK Supplement Q4. </a:t>
            </a:r>
            <a:r>
              <a:rPr lang="en-GB" dirty="0"/>
              <a:t>Please indicate how much you trust the following political leaders to do what is right. [Top 4 Box, Trust] Base: UK General Population (n=1,150), Informed Public (n=114), Mass Population (n=1,036)</a:t>
            </a:r>
            <a:endParaRPr kumimoji="0" lang="en-US" sz="900" u="none" strike="noStrike" kern="1200" cap="none" spc="0" normalizeH="0" baseline="0" noProof="0" dirty="0">
              <a:ln>
                <a:noFill/>
              </a:ln>
              <a:solidFill>
                <a:srgbClr val="768489"/>
              </a:solidFill>
              <a:effectLst/>
              <a:uLnTx/>
              <a:uFillTx/>
              <a:ea typeface="+mn-ea"/>
            </a:endParaRP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22</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13" name="Text Placeholder 12"/>
          <p:cNvSpPr>
            <a:spLocks noGrp="1"/>
          </p:cNvSpPr>
          <p:nvPr>
            <p:ph type="body" sz="quarter" idx="12"/>
          </p:nvPr>
        </p:nvSpPr>
        <p:spPr>
          <a:xfrm>
            <a:off x="507999" y="1373283"/>
            <a:ext cx="8421624" cy="530352"/>
          </a:xfrm>
        </p:spPr>
        <p:txBody>
          <a:bodyPr/>
          <a:lstStyle/>
          <a:p>
            <a:r>
              <a:rPr lang="en-US" dirty="0"/>
              <a:t>Trust in each political leader to do what is right, 2017</a:t>
            </a:r>
          </a:p>
        </p:txBody>
      </p:sp>
      <p:sp>
        <p:nvSpPr>
          <p:cNvPr id="62" name="Round Same Side Corner Rectangle 52"/>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63" name="Picture 62"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sp>
        <p:nvSpPr>
          <p:cNvPr id="21" name="Rectangle 20"/>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grpSp>
        <p:nvGrpSpPr>
          <p:cNvPr id="16" name="Group 15"/>
          <p:cNvGrpSpPr/>
          <p:nvPr/>
        </p:nvGrpSpPr>
        <p:grpSpPr>
          <a:xfrm>
            <a:off x="10094882" y="671982"/>
            <a:ext cx="2091070" cy="1033574"/>
            <a:chOff x="10100930" y="940481"/>
            <a:chExt cx="2091070" cy="1033574"/>
          </a:xfrm>
        </p:grpSpPr>
        <p:sp>
          <p:nvSpPr>
            <p:cNvPr id="18" name="Rectangle 17"/>
            <p:cNvSpPr/>
            <p:nvPr/>
          </p:nvSpPr>
          <p:spPr>
            <a:xfrm>
              <a:off x="10100930" y="940481"/>
              <a:ext cx="2091070" cy="1033574"/>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22" name="Group 21"/>
            <p:cNvGrpSpPr/>
            <p:nvPr/>
          </p:nvGrpSpPr>
          <p:grpSpPr>
            <a:xfrm>
              <a:off x="10239707" y="1064841"/>
              <a:ext cx="1946245" cy="820734"/>
              <a:chOff x="10016455" y="1488506"/>
              <a:chExt cx="1946245" cy="820734"/>
            </a:xfrm>
          </p:grpSpPr>
          <p:sp>
            <p:nvSpPr>
              <p:cNvPr id="23" name="Content Placeholder 20"/>
              <p:cNvSpPr txBox="1">
                <a:spLocks/>
              </p:cNvSpPr>
              <p:nvPr/>
            </p:nvSpPr>
            <p:spPr>
              <a:xfrm>
                <a:off x="10298673" y="1512307"/>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General Population</a:t>
                </a:r>
              </a:p>
            </p:txBody>
          </p:sp>
          <p:sp>
            <p:nvSpPr>
              <p:cNvPr id="24" name="TextBox 23"/>
              <p:cNvSpPr txBox="1"/>
              <p:nvPr/>
            </p:nvSpPr>
            <p:spPr>
              <a:xfrm>
                <a:off x="10016455" y="1488506"/>
                <a:ext cx="192947" cy="197681"/>
              </a:xfrm>
              <a:prstGeom prst="rect">
                <a:avLst/>
              </a:prstGeom>
              <a:solidFill>
                <a:srgbClr val="768489"/>
              </a:solidFill>
            </p:spPr>
            <p:txBody>
              <a:bodyPr wrap="square" lIns="0" tIns="0" rIns="0" bIns="0" rtlCol="0">
                <a:noAutofit/>
              </a:bodyPr>
              <a:lstStyle/>
              <a:p>
                <a:endParaRPr lang="en-GB" sz="1400" dirty="0">
                  <a:latin typeface="Helvetica Neue"/>
                </a:endParaRPr>
              </a:p>
            </p:txBody>
          </p:sp>
          <p:sp>
            <p:nvSpPr>
              <p:cNvPr id="25" name="Content Placeholder 20"/>
              <p:cNvSpPr txBox="1">
                <a:spLocks/>
              </p:cNvSpPr>
              <p:nvPr/>
            </p:nvSpPr>
            <p:spPr>
              <a:xfrm>
                <a:off x="10298673" y="182672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Informed Public</a:t>
                </a:r>
              </a:p>
            </p:txBody>
          </p:sp>
          <p:sp>
            <p:nvSpPr>
              <p:cNvPr id="26" name="TextBox 25"/>
              <p:cNvSpPr txBox="1"/>
              <p:nvPr/>
            </p:nvSpPr>
            <p:spPr>
              <a:xfrm>
                <a:off x="10016455" y="1802919"/>
                <a:ext cx="192947" cy="197681"/>
              </a:xfrm>
              <a:prstGeom prst="rect">
                <a:avLst/>
              </a:prstGeom>
              <a:solidFill>
                <a:schemeClr val="tx1"/>
              </a:solidFill>
            </p:spPr>
            <p:txBody>
              <a:bodyPr wrap="square" lIns="0" tIns="0" rIns="0" bIns="0" rtlCol="0">
                <a:noAutofit/>
              </a:bodyPr>
              <a:lstStyle/>
              <a:p>
                <a:endParaRPr lang="en-GB" sz="1400" dirty="0">
                  <a:latin typeface="Helvetica Neue"/>
                </a:endParaRPr>
              </a:p>
            </p:txBody>
          </p:sp>
          <p:sp>
            <p:nvSpPr>
              <p:cNvPr id="27" name="Content Placeholder 20"/>
              <p:cNvSpPr txBox="1">
                <a:spLocks/>
              </p:cNvSpPr>
              <p:nvPr/>
            </p:nvSpPr>
            <p:spPr>
              <a:xfrm>
                <a:off x="10298673" y="213536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Mass Population</a:t>
                </a:r>
              </a:p>
            </p:txBody>
          </p:sp>
          <p:sp>
            <p:nvSpPr>
              <p:cNvPr id="28" name="TextBox 27"/>
              <p:cNvSpPr txBox="1"/>
              <p:nvPr/>
            </p:nvSpPr>
            <p:spPr>
              <a:xfrm>
                <a:off x="10016455" y="2111559"/>
                <a:ext cx="192947" cy="197681"/>
              </a:xfrm>
              <a:prstGeom prst="rect">
                <a:avLst/>
              </a:prstGeom>
              <a:solidFill>
                <a:schemeClr val="accent3"/>
              </a:solidFill>
            </p:spPr>
            <p:txBody>
              <a:bodyPr wrap="square" lIns="0" tIns="0" rIns="0" bIns="0" rtlCol="0">
                <a:noAutofit/>
              </a:bodyPr>
              <a:lstStyle/>
              <a:p>
                <a:endParaRPr lang="en-GB" sz="1400" dirty="0">
                  <a:latin typeface="Helvetica Neue"/>
                </a:endParaRPr>
              </a:p>
            </p:txBody>
          </p:sp>
        </p:grpSp>
      </p:grpSp>
      <p:grpSp>
        <p:nvGrpSpPr>
          <p:cNvPr id="38" name="Group 37"/>
          <p:cNvGrpSpPr/>
          <p:nvPr/>
        </p:nvGrpSpPr>
        <p:grpSpPr>
          <a:xfrm>
            <a:off x="529019" y="2128976"/>
            <a:ext cx="120228" cy="2850195"/>
            <a:chOff x="660398" y="2014620"/>
            <a:chExt cx="8981770" cy="2899298"/>
          </a:xfrm>
        </p:grpSpPr>
        <p:sp>
          <p:nvSpPr>
            <p:cNvPr id="39" name="Rectangle 38"/>
            <p:cNvSpPr/>
            <p:nvPr/>
          </p:nvSpPr>
          <p:spPr>
            <a:xfrm>
              <a:off x="660398" y="3475666"/>
              <a:ext cx="8981770" cy="1438252"/>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40" name="Group 39"/>
            <p:cNvGrpSpPr/>
            <p:nvPr/>
          </p:nvGrpSpPr>
          <p:grpSpPr>
            <a:xfrm>
              <a:off x="660398" y="2014620"/>
              <a:ext cx="8981770" cy="1444400"/>
              <a:chOff x="507998" y="2917557"/>
              <a:chExt cx="8981770" cy="799478"/>
            </a:xfrm>
          </p:grpSpPr>
          <p:sp>
            <p:nvSpPr>
              <p:cNvPr id="41" name="Rectangle 40"/>
              <p:cNvSpPr/>
              <p:nvPr/>
            </p:nvSpPr>
            <p:spPr>
              <a:xfrm>
                <a:off x="507998" y="3440071"/>
                <a:ext cx="8981770" cy="276964"/>
              </a:xfrm>
              <a:prstGeom prst="rect">
                <a:avLst/>
              </a:prstGeom>
              <a:solidFill>
                <a:srgbClr val="BCD3DC"/>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42" name="Rectangle 41"/>
              <p:cNvSpPr/>
              <p:nvPr/>
            </p:nvSpPr>
            <p:spPr>
              <a:xfrm>
                <a:off x="507998" y="2917557"/>
                <a:ext cx="8981770" cy="511253"/>
              </a:xfrm>
              <a:prstGeom prst="rect">
                <a:avLst/>
              </a:prstGeom>
              <a:solidFill>
                <a:schemeClr val="accent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grpSp>
      <p:sp>
        <p:nvSpPr>
          <p:cNvPr id="43" name="Rectangle 42"/>
          <p:cNvSpPr/>
          <p:nvPr/>
        </p:nvSpPr>
        <p:spPr>
          <a:xfrm>
            <a:off x="703830" y="3292234"/>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768489"/>
                </a:solidFill>
                <a:effectLst/>
                <a:uLnTx/>
                <a:uFillTx/>
                <a:latin typeface="Helvetica Neue" charset="0"/>
                <a:ea typeface="Helvetica Neue" charset="0"/>
                <a:cs typeface="Helvetica Neue" charset="0"/>
              </a:rPr>
              <a:t>50%</a:t>
            </a:r>
          </a:p>
        </p:txBody>
      </p:sp>
      <p:sp>
        <p:nvSpPr>
          <p:cNvPr id="44" name="Rectangle 43"/>
          <p:cNvSpPr/>
          <p:nvPr/>
        </p:nvSpPr>
        <p:spPr>
          <a:xfrm rot="16200000">
            <a:off x="-98844" y="2954692"/>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Neutral</a:t>
            </a:r>
          </a:p>
        </p:txBody>
      </p:sp>
      <p:sp>
        <p:nvSpPr>
          <p:cNvPr id="45" name="Rectangle 44"/>
          <p:cNvSpPr/>
          <p:nvPr/>
        </p:nvSpPr>
        <p:spPr>
          <a:xfrm rot="16200000">
            <a:off x="-98844" y="2271056"/>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Trusted</a:t>
            </a:r>
          </a:p>
        </p:txBody>
      </p:sp>
      <p:sp>
        <p:nvSpPr>
          <p:cNvPr id="46" name="Rectangle 45"/>
          <p:cNvSpPr/>
          <p:nvPr/>
        </p:nvSpPr>
        <p:spPr>
          <a:xfrm rot="16200000">
            <a:off x="-98844" y="4054053"/>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Distrusted</a:t>
            </a:r>
          </a:p>
        </p:txBody>
      </p:sp>
    </p:spTree>
    <p:extLst>
      <p:ext uri="{BB962C8B-B14F-4D97-AF65-F5344CB8AC3E}">
        <p14:creationId xmlns:p14="http://schemas.microsoft.com/office/powerpoint/2010/main" val="398654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5"/>
          <p:cNvGraphicFramePr>
            <a:graphicFrameLocks/>
          </p:cNvGraphicFramePr>
          <p:nvPr>
            <p:extLst>
              <p:ext uri="{D42A27DB-BD31-4B8C-83A1-F6EECF244321}">
                <p14:modId xmlns:p14="http://schemas.microsoft.com/office/powerpoint/2010/main" val="1584543763"/>
              </p:ext>
            </p:extLst>
          </p:nvPr>
        </p:nvGraphicFramePr>
        <p:xfrm>
          <a:off x="507998" y="1925257"/>
          <a:ext cx="10838728" cy="3811553"/>
        </p:xfrm>
        <a:graphic>
          <a:graphicData uri="http://schemas.openxmlformats.org/drawingml/2006/chart">
            <c:chart xmlns:c="http://schemas.openxmlformats.org/drawingml/2006/chart" xmlns:r="http://schemas.openxmlformats.org/officeDocument/2006/relationships" r:id="rId3"/>
          </a:graphicData>
        </a:graphic>
      </p:graphicFrame>
      <p:cxnSp>
        <p:nvCxnSpPr>
          <p:cNvPr id="145" name="Straight Connector 144"/>
          <p:cNvCxnSpPr>
            <a:cxnSpLocks/>
          </p:cNvCxnSpPr>
          <p:nvPr/>
        </p:nvCxnSpPr>
        <p:spPr>
          <a:xfrm>
            <a:off x="801309" y="3563314"/>
            <a:ext cx="10447938"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Honesty Seen as Unlikely from British Politicians</a:t>
            </a:r>
          </a:p>
        </p:txBody>
      </p:sp>
      <p:sp>
        <p:nvSpPr>
          <p:cNvPr id="31" name="Footer Placeholder 2"/>
          <p:cNvSpPr>
            <a:spLocks noGrp="1"/>
          </p:cNvSpPr>
          <p:nvPr>
            <p:ph type="ftr" sz="quarter" idx="10"/>
          </p:nvPr>
        </p:nvSpPr>
        <p:spPr/>
        <p:txBody>
          <a:bodyPr/>
          <a:lstStyle/>
          <a:p>
            <a:r>
              <a:rPr lang="en-US" dirty="0"/>
              <a:t>Source: Edelman Trust Barometer UK Supplement Q5/Q21. </a:t>
            </a:r>
            <a:r>
              <a:rPr lang="en-GB" dirty="0"/>
              <a:t>Please indicate how much you trust the following political leaders to communicate honestly. [Top 4 Box, Trust] Base: UK General Population (n=1,150), Informed Public (n=114), Mass Population (n=1,036)</a:t>
            </a: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23</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13" name="Text Placeholder 12"/>
          <p:cNvSpPr>
            <a:spLocks noGrp="1"/>
          </p:cNvSpPr>
          <p:nvPr>
            <p:ph type="body" sz="quarter" idx="12"/>
          </p:nvPr>
        </p:nvSpPr>
        <p:spPr>
          <a:xfrm>
            <a:off x="507999" y="1373283"/>
            <a:ext cx="8421624" cy="530352"/>
          </a:xfrm>
        </p:spPr>
        <p:txBody>
          <a:bodyPr/>
          <a:lstStyle/>
          <a:p>
            <a:r>
              <a:rPr lang="en-US" dirty="0"/>
              <a:t>Trust in each political leader to </a:t>
            </a:r>
            <a:r>
              <a:rPr lang="en-US" u="sng" dirty="0"/>
              <a:t>communicate honestly</a:t>
            </a:r>
            <a:r>
              <a:rPr lang="en-US" dirty="0"/>
              <a:t>, 2017</a:t>
            </a:r>
          </a:p>
        </p:txBody>
      </p:sp>
      <p:sp>
        <p:nvSpPr>
          <p:cNvPr id="62" name="Round Same Side Corner Rectangle 52"/>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63" name="Picture 62"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sp>
        <p:nvSpPr>
          <p:cNvPr id="21" name="Rectangle 20"/>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grpSp>
        <p:nvGrpSpPr>
          <p:cNvPr id="16" name="Group 15"/>
          <p:cNvGrpSpPr/>
          <p:nvPr/>
        </p:nvGrpSpPr>
        <p:grpSpPr>
          <a:xfrm>
            <a:off x="10094882" y="671982"/>
            <a:ext cx="2091070" cy="1033574"/>
            <a:chOff x="10100930" y="940481"/>
            <a:chExt cx="2091070" cy="1033574"/>
          </a:xfrm>
        </p:grpSpPr>
        <p:sp>
          <p:nvSpPr>
            <p:cNvPr id="18" name="Rectangle 17"/>
            <p:cNvSpPr/>
            <p:nvPr/>
          </p:nvSpPr>
          <p:spPr>
            <a:xfrm>
              <a:off x="10100930" y="940481"/>
              <a:ext cx="2091070" cy="1033574"/>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22" name="Group 21"/>
            <p:cNvGrpSpPr/>
            <p:nvPr/>
          </p:nvGrpSpPr>
          <p:grpSpPr>
            <a:xfrm>
              <a:off x="10239707" y="1064841"/>
              <a:ext cx="1946245" cy="820734"/>
              <a:chOff x="10016455" y="1488506"/>
              <a:chExt cx="1946245" cy="820734"/>
            </a:xfrm>
          </p:grpSpPr>
          <p:sp>
            <p:nvSpPr>
              <p:cNvPr id="23" name="Content Placeholder 20"/>
              <p:cNvSpPr txBox="1">
                <a:spLocks/>
              </p:cNvSpPr>
              <p:nvPr/>
            </p:nvSpPr>
            <p:spPr>
              <a:xfrm>
                <a:off x="10298673" y="1512307"/>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General Population</a:t>
                </a:r>
              </a:p>
            </p:txBody>
          </p:sp>
          <p:sp>
            <p:nvSpPr>
              <p:cNvPr id="24" name="TextBox 23"/>
              <p:cNvSpPr txBox="1"/>
              <p:nvPr/>
            </p:nvSpPr>
            <p:spPr>
              <a:xfrm>
                <a:off x="10016455" y="1488506"/>
                <a:ext cx="192947" cy="197681"/>
              </a:xfrm>
              <a:prstGeom prst="rect">
                <a:avLst/>
              </a:prstGeom>
              <a:solidFill>
                <a:srgbClr val="768489"/>
              </a:solidFill>
            </p:spPr>
            <p:txBody>
              <a:bodyPr wrap="square" lIns="0" tIns="0" rIns="0" bIns="0" rtlCol="0">
                <a:noAutofit/>
              </a:bodyPr>
              <a:lstStyle/>
              <a:p>
                <a:endParaRPr lang="en-GB" sz="1400" dirty="0">
                  <a:latin typeface="Helvetica Neue"/>
                </a:endParaRPr>
              </a:p>
            </p:txBody>
          </p:sp>
          <p:sp>
            <p:nvSpPr>
              <p:cNvPr id="25" name="Content Placeholder 20"/>
              <p:cNvSpPr txBox="1">
                <a:spLocks/>
              </p:cNvSpPr>
              <p:nvPr/>
            </p:nvSpPr>
            <p:spPr>
              <a:xfrm>
                <a:off x="10298673" y="182672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Informed Public</a:t>
                </a:r>
              </a:p>
            </p:txBody>
          </p:sp>
          <p:sp>
            <p:nvSpPr>
              <p:cNvPr id="26" name="TextBox 25"/>
              <p:cNvSpPr txBox="1"/>
              <p:nvPr/>
            </p:nvSpPr>
            <p:spPr>
              <a:xfrm>
                <a:off x="10016455" y="1802919"/>
                <a:ext cx="192947" cy="197681"/>
              </a:xfrm>
              <a:prstGeom prst="rect">
                <a:avLst/>
              </a:prstGeom>
              <a:solidFill>
                <a:schemeClr val="tx1"/>
              </a:solidFill>
            </p:spPr>
            <p:txBody>
              <a:bodyPr wrap="square" lIns="0" tIns="0" rIns="0" bIns="0" rtlCol="0">
                <a:noAutofit/>
              </a:bodyPr>
              <a:lstStyle/>
              <a:p>
                <a:endParaRPr lang="en-GB" sz="1400" dirty="0">
                  <a:latin typeface="Helvetica Neue"/>
                </a:endParaRPr>
              </a:p>
            </p:txBody>
          </p:sp>
          <p:sp>
            <p:nvSpPr>
              <p:cNvPr id="27" name="Content Placeholder 20"/>
              <p:cNvSpPr txBox="1">
                <a:spLocks/>
              </p:cNvSpPr>
              <p:nvPr/>
            </p:nvSpPr>
            <p:spPr>
              <a:xfrm>
                <a:off x="10298673" y="213536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Mass Population</a:t>
                </a:r>
              </a:p>
            </p:txBody>
          </p:sp>
          <p:sp>
            <p:nvSpPr>
              <p:cNvPr id="28" name="TextBox 27"/>
              <p:cNvSpPr txBox="1"/>
              <p:nvPr/>
            </p:nvSpPr>
            <p:spPr>
              <a:xfrm>
                <a:off x="10016455" y="2111559"/>
                <a:ext cx="192947" cy="197681"/>
              </a:xfrm>
              <a:prstGeom prst="rect">
                <a:avLst/>
              </a:prstGeom>
              <a:solidFill>
                <a:schemeClr val="accent3"/>
              </a:solidFill>
            </p:spPr>
            <p:txBody>
              <a:bodyPr wrap="square" lIns="0" tIns="0" rIns="0" bIns="0" rtlCol="0">
                <a:noAutofit/>
              </a:bodyPr>
              <a:lstStyle/>
              <a:p>
                <a:endParaRPr lang="en-GB" sz="1400" dirty="0">
                  <a:latin typeface="Helvetica Neue"/>
                </a:endParaRPr>
              </a:p>
            </p:txBody>
          </p:sp>
        </p:grpSp>
      </p:grpSp>
      <p:grpSp>
        <p:nvGrpSpPr>
          <p:cNvPr id="38" name="Group 37"/>
          <p:cNvGrpSpPr/>
          <p:nvPr/>
        </p:nvGrpSpPr>
        <p:grpSpPr>
          <a:xfrm>
            <a:off x="529019" y="2128976"/>
            <a:ext cx="120228" cy="2850195"/>
            <a:chOff x="660398" y="2014620"/>
            <a:chExt cx="8981770" cy="2899298"/>
          </a:xfrm>
        </p:grpSpPr>
        <p:sp>
          <p:nvSpPr>
            <p:cNvPr id="39" name="Rectangle 38"/>
            <p:cNvSpPr/>
            <p:nvPr/>
          </p:nvSpPr>
          <p:spPr>
            <a:xfrm>
              <a:off x="660398" y="3475666"/>
              <a:ext cx="8981770" cy="1438252"/>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40" name="Group 39"/>
            <p:cNvGrpSpPr/>
            <p:nvPr/>
          </p:nvGrpSpPr>
          <p:grpSpPr>
            <a:xfrm>
              <a:off x="660398" y="2014620"/>
              <a:ext cx="8981770" cy="1444400"/>
              <a:chOff x="507998" y="2917557"/>
              <a:chExt cx="8981770" cy="799478"/>
            </a:xfrm>
          </p:grpSpPr>
          <p:sp>
            <p:nvSpPr>
              <p:cNvPr id="41" name="Rectangle 40"/>
              <p:cNvSpPr/>
              <p:nvPr/>
            </p:nvSpPr>
            <p:spPr>
              <a:xfrm>
                <a:off x="507998" y="3440071"/>
                <a:ext cx="8981770" cy="276964"/>
              </a:xfrm>
              <a:prstGeom prst="rect">
                <a:avLst/>
              </a:prstGeom>
              <a:solidFill>
                <a:srgbClr val="BCD3DC"/>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42" name="Rectangle 41"/>
              <p:cNvSpPr/>
              <p:nvPr/>
            </p:nvSpPr>
            <p:spPr>
              <a:xfrm>
                <a:off x="507998" y="2917557"/>
                <a:ext cx="8981770" cy="511253"/>
              </a:xfrm>
              <a:prstGeom prst="rect">
                <a:avLst/>
              </a:prstGeom>
              <a:solidFill>
                <a:schemeClr val="accent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grpSp>
      <p:sp>
        <p:nvSpPr>
          <p:cNvPr id="43" name="Rectangle 42"/>
          <p:cNvSpPr/>
          <p:nvPr/>
        </p:nvSpPr>
        <p:spPr>
          <a:xfrm>
            <a:off x="703830" y="3292234"/>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768489"/>
                </a:solidFill>
                <a:effectLst/>
                <a:uLnTx/>
                <a:uFillTx/>
                <a:latin typeface="Helvetica Neue" charset="0"/>
                <a:ea typeface="Helvetica Neue" charset="0"/>
                <a:cs typeface="Helvetica Neue" charset="0"/>
              </a:rPr>
              <a:t>50%</a:t>
            </a:r>
          </a:p>
        </p:txBody>
      </p:sp>
      <p:sp>
        <p:nvSpPr>
          <p:cNvPr id="44" name="Rectangle 43"/>
          <p:cNvSpPr/>
          <p:nvPr/>
        </p:nvSpPr>
        <p:spPr>
          <a:xfrm rot="16200000">
            <a:off x="-98844" y="2954692"/>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Neutral</a:t>
            </a:r>
          </a:p>
        </p:txBody>
      </p:sp>
      <p:sp>
        <p:nvSpPr>
          <p:cNvPr id="45" name="Rectangle 44"/>
          <p:cNvSpPr/>
          <p:nvPr/>
        </p:nvSpPr>
        <p:spPr>
          <a:xfrm rot="16200000">
            <a:off x="-98844" y="2271056"/>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Trusted</a:t>
            </a:r>
          </a:p>
        </p:txBody>
      </p:sp>
      <p:sp>
        <p:nvSpPr>
          <p:cNvPr id="46" name="Rectangle 45"/>
          <p:cNvSpPr/>
          <p:nvPr/>
        </p:nvSpPr>
        <p:spPr>
          <a:xfrm rot="16200000">
            <a:off x="-98844" y="4054053"/>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Distrusted</a:t>
            </a:r>
          </a:p>
        </p:txBody>
      </p:sp>
    </p:spTree>
    <p:extLst>
      <p:ext uri="{BB962C8B-B14F-4D97-AF65-F5344CB8AC3E}">
        <p14:creationId xmlns:p14="http://schemas.microsoft.com/office/powerpoint/2010/main" val="1036328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5"/>
          <p:cNvGraphicFramePr>
            <a:graphicFrameLocks/>
          </p:cNvGraphicFramePr>
          <p:nvPr>
            <p:extLst/>
          </p:nvPr>
        </p:nvGraphicFramePr>
        <p:xfrm>
          <a:off x="507998" y="1925257"/>
          <a:ext cx="10838728" cy="381155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GB" dirty="0"/>
              <a:t>Trump Triggers Crisis of Trust </a:t>
            </a:r>
            <a:r>
              <a:rPr lang="en-GB"/>
              <a:t>in Post-Brexit </a:t>
            </a:r>
            <a:r>
              <a:rPr lang="en-GB" dirty="0"/>
              <a:t>Britain</a:t>
            </a:r>
            <a:endParaRPr lang="en-US" dirty="0"/>
          </a:p>
        </p:txBody>
      </p:sp>
      <p:sp>
        <p:nvSpPr>
          <p:cNvPr id="31" name="Footer Placeholder 2"/>
          <p:cNvSpPr>
            <a:spLocks noGrp="1"/>
          </p:cNvSpPr>
          <p:nvPr>
            <p:ph type="ftr" sz="quarter" idx="10"/>
          </p:nvPr>
        </p:nvSpPr>
        <p:spPr>
          <a:xfrm>
            <a:off x="507998" y="6023429"/>
            <a:ext cx="8993354" cy="475488"/>
          </a:xfrm>
        </p:spPr>
        <p:txBody>
          <a:bodyPr/>
          <a:lstStyle/>
          <a:p>
            <a:pPr defTabSz="914377">
              <a:defRPr/>
            </a:pPr>
            <a:r>
              <a:rPr lang="en-US" dirty="0"/>
              <a:t>Source: 2017 Edelman Trust Barometer UK Supplement </a:t>
            </a:r>
            <a:r>
              <a:rPr lang="en-GB" dirty="0"/>
              <a:t>Q21. Thinking about the implications of the election of Donald Trump as the new U.S. president, how much do you expect his presidency to make a positive, negative or no impact in the future on the following? [Top 4 Box, Positive] [Bottom 4 Box, Negative] [Neutral] Base: UK General Population (n=1,150)</a:t>
            </a:r>
          </a:p>
          <a:p>
            <a:pPr lvl="0" defTabSz="914377">
              <a:defRPr/>
            </a:pPr>
            <a:endParaRPr lang="en-GB" dirty="0"/>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srgbClr val="768489"/>
              </a:solidFill>
              <a:effectLst/>
              <a:uLnTx/>
              <a:uFillTx/>
              <a:ea typeface="+mn-ea"/>
            </a:endParaRP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24</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13" name="Text Placeholder 12"/>
          <p:cNvSpPr>
            <a:spLocks noGrp="1"/>
          </p:cNvSpPr>
          <p:nvPr>
            <p:ph type="body" sz="quarter" idx="12"/>
          </p:nvPr>
        </p:nvSpPr>
        <p:spPr>
          <a:xfrm>
            <a:off x="507999" y="1385030"/>
            <a:ext cx="8421624" cy="530352"/>
          </a:xfrm>
        </p:spPr>
        <p:txBody>
          <a:bodyPr/>
          <a:lstStyle/>
          <a:p>
            <a:r>
              <a:rPr lang="en-US" dirty="0">
                <a:solidFill>
                  <a:srgbClr val="000000"/>
                </a:solidFill>
              </a:rPr>
              <a:t>Perceived impact of the US election of Donald Trump</a:t>
            </a:r>
            <a:endParaRPr lang="en-US" dirty="0"/>
          </a:p>
        </p:txBody>
      </p:sp>
      <p:sp>
        <p:nvSpPr>
          <p:cNvPr id="62" name="Round Same Side Corner Rectangle 52"/>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63" name="Picture 62"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sp>
        <p:nvSpPr>
          <p:cNvPr id="21" name="Rectangle 20"/>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grpSp>
        <p:nvGrpSpPr>
          <p:cNvPr id="16" name="Group 15"/>
          <p:cNvGrpSpPr/>
          <p:nvPr/>
        </p:nvGrpSpPr>
        <p:grpSpPr>
          <a:xfrm>
            <a:off x="10094882" y="671982"/>
            <a:ext cx="2091070" cy="1033574"/>
            <a:chOff x="10100930" y="940481"/>
            <a:chExt cx="2091070" cy="1033574"/>
          </a:xfrm>
        </p:grpSpPr>
        <p:sp>
          <p:nvSpPr>
            <p:cNvPr id="18" name="Rectangle 17"/>
            <p:cNvSpPr/>
            <p:nvPr/>
          </p:nvSpPr>
          <p:spPr>
            <a:xfrm>
              <a:off x="10100930" y="940481"/>
              <a:ext cx="2091070" cy="1033574"/>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22" name="Group 21"/>
            <p:cNvGrpSpPr/>
            <p:nvPr/>
          </p:nvGrpSpPr>
          <p:grpSpPr>
            <a:xfrm>
              <a:off x="10239707" y="1064841"/>
              <a:ext cx="1946245" cy="820734"/>
              <a:chOff x="10016455" y="1488506"/>
              <a:chExt cx="1946245" cy="820734"/>
            </a:xfrm>
          </p:grpSpPr>
          <p:sp>
            <p:nvSpPr>
              <p:cNvPr id="23" name="Content Placeholder 20"/>
              <p:cNvSpPr txBox="1">
                <a:spLocks/>
              </p:cNvSpPr>
              <p:nvPr/>
            </p:nvSpPr>
            <p:spPr>
              <a:xfrm>
                <a:off x="10298673" y="1512307"/>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Negative</a:t>
                </a:r>
              </a:p>
            </p:txBody>
          </p:sp>
          <p:sp>
            <p:nvSpPr>
              <p:cNvPr id="24" name="TextBox 23"/>
              <p:cNvSpPr txBox="1"/>
              <p:nvPr/>
            </p:nvSpPr>
            <p:spPr>
              <a:xfrm>
                <a:off x="10016455" y="1488506"/>
                <a:ext cx="192947" cy="197681"/>
              </a:xfrm>
              <a:prstGeom prst="rect">
                <a:avLst/>
              </a:prstGeom>
              <a:solidFill>
                <a:srgbClr val="C00000"/>
              </a:solidFill>
            </p:spPr>
            <p:txBody>
              <a:bodyPr wrap="square" lIns="0" tIns="0" rIns="0" bIns="0" rtlCol="0">
                <a:noAutofit/>
              </a:bodyPr>
              <a:lstStyle/>
              <a:p>
                <a:endParaRPr lang="en-GB" sz="1400" dirty="0">
                  <a:latin typeface="Helvetica Neue"/>
                </a:endParaRPr>
              </a:p>
            </p:txBody>
          </p:sp>
          <p:sp>
            <p:nvSpPr>
              <p:cNvPr id="25" name="Content Placeholder 20"/>
              <p:cNvSpPr txBox="1">
                <a:spLocks/>
              </p:cNvSpPr>
              <p:nvPr/>
            </p:nvSpPr>
            <p:spPr>
              <a:xfrm>
                <a:off x="10298673" y="182672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Neutral</a:t>
                </a:r>
              </a:p>
            </p:txBody>
          </p:sp>
          <p:sp>
            <p:nvSpPr>
              <p:cNvPr id="26" name="TextBox 25"/>
              <p:cNvSpPr txBox="1"/>
              <p:nvPr/>
            </p:nvSpPr>
            <p:spPr>
              <a:xfrm>
                <a:off x="10016455" y="1802919"/>
                <a:ext cx="192947" cy="197681"/>
              </a:xfrm>
              <a:prstGeom prst="rect">
                <a:avLst/>
              </a:prstGeom>
              <a:solidFill>
                <a:schemeClr val="tx2"/>
              </a:solidFill>
            </p:spPr>
            <p:txBody>
              <a:bodyPr wrap="square" lIns="0" tIns="0" rIns="0" bIns="0" rtlCol="0">
                <a:noAutofit/>
              </a:bodyPr>
              <a:lstStyle/>
              <a:p>
                <a:endParaRPr lang="en-GB" sz="1400" dirty="0">
                  <a:latin typeface="Helvetica Neue"/>
                </a:endParaRPr>
              </a:p>
            </p:txBody>
          </p:sp>
          <p:sp>
            <p:nvSpPr>
              <p:cNvPr id="27" name="Content Placeholder 20"/>
              <p:cNvSpPr txBox="1">
                <a:spLocks/>
              </p:cNvSpPr>
              <p:nvPr/>
            </p:nvSpPr>
            <p:spPr>
              <a:xfrm>
                <a:off x="10298673" y="2135360"/>
                <a:ext cx="1664027" cy="162013"/>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a:spcAft>
                    <a:spcPts val="0"/>
                  </a:spcAft>
                </a:pPr>
                <a:r>
                  <a:rPr lang="en-US" sz="1100" dirty="0">
                    <a:solidFill>
                      <a:srgbClr val="000000"/>
                    </a:solidFill>
                    <a:latin typeface="Helvetica Neue"/>
                  </a:rPr>
                  <a:t>Positive</a:t>
                </a:r>
              </a:p>
            </p:txBody>
          </p:sp>
          <p:sp>
            <p:nvSpPr>
              <p:cNvPr id="28" name="TextBox 27"/>
              <p:cNvSpPr txBox="1"/>
              <p:nvPr/>
            </p:nvSpPr>
            <p:spPr>
              <a:xfrm>
                <a:off x="10016455" y="2111559"/>
                <a:ext cx="192947" cy="197681"/>
              </a:xfrm>
              <a:prstGeom prst="rect">
                <a:avLst/>
              </a:prstGeom>
              <a:solidFill>
                <a:schemeClr val="accent1"/>
              </a:solidFill>
            </p:spPr>
            <p:txBody>
              <a:bodyPr wrap="square" lIns="0" tIns="0" rIns="0" bIns="0" rtlCol="0">
                <a:noAutofit/>
              </a:bodyPr>
              <a:lstStyle/>
              <a:p>
                <a:endParaRPr lang="en-GB" sz="1400" dirty="0">
                  <a:latin typeface="Helvetica Neue"/>
                </a:endParaRPr>
              </a:p>
            </p:txBody>
          </p:sp>
        </p:grpSp>
      </p:grpSp>
    </p:spTree>
    <p:extLst>
      <p:ext uri="{BB962C8B-B14F-4D97-AF65-F5344CB8AC3E}">
        <p14:creationId xmlns:p14="http://schemas.microsoft.com/office/powerpoint/2010/main" val="1364350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4" name="TextBox 13"/>
          <p:cNvSpPr txBox="1"/>
          <p:nvPr/>
        </p:nvSpPr>
        <p:spPr>
          <a:xfrm>
            <a:off x="962481" y="2288866"/>
            <a:ext cx="6875951" cy="1994392"/>
          </a:xfrm>
          <a:prstGeom prst="rect">
            <a:avLst/>
          </a:prstGeom>
          <a:noFill/>
        </p:spPr>
        <p:txBody>
          <a:bodyPr wrap="square" lIns="0" tIns="0" rIns="0" bIns="0" rtlCol="0" anchor="t">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lang="en-US" sz="7200" b="1" dirty="0">
                <a:solidFill>
                  <a:srgbClr val="FFFFFF"/>
                </a:solidFill>
                <a:latin typeface="Helvetica"/>
              </a:rPr>
              <a:t>The System</a:t>
            </a:r>
          </a:p>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Helvetica"/>
              </a:rPr>
              <a:t>Is Broken</a:t>
            </a:r>
            <a:endParaRPr kumimoji="0" lang="en-US" sz="7200" b="1" i="0" u="none" strike="noStrike" kern="1200" cap="none" spc="0" normalizeH="0" baseline="0" noProof="0" dirty="0">
              <a:ln>
                <a:noFill/>
              </a:ln>
              <a:solidFill>
                <a:srgbClr val="F8F8F8"/>
              </a:solidFill>
              <a:effectLst/>
              <a:uLnTx/>
              <a:uFillTx/>
              <a:latin typeface="Helvetica"/>
            </a:endParaRPr>
          </a:p>
        </p:txBody>
      </p:sp>
    </p:spTree>
    <p:extLst>
      <p:ext uri="{BB962C8B-B14F-4D97-AF65-F5344CB8AC3E}">
        <p14:creationId xmlns:p14="http://schemas.microsoft.com/office/powerpoint/2010/main" val="702405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Footer Placeholder 2"/>
          <p:cNvSpPr>
            <a:spLocks noGrp="1"/>
          </p:cNvSpPr>
          <p:nvPr>
            <p:ph type="ftr" sz="quarter" idx="10"/>
          </p:nvPr>
        </p:nvSpPr>
        <p:spPr/>
        <p:txBody>
          <a:bodyPr/>
          <a:lstStyle/>
          <a:p>
            <a:r>
              <a:rPr lang="en-US" dirty="0">
                <a:latin typeface="Helvetica Neue Light" charset="0"/>
                <a:cs typeface="Helvetica Neue Light" charset="0"/>
              </a:rPr>
              <a:t>Source: 2017 Edelman Trust Barometer Q672-675, 678-680, 688-690. </a:t>
            </a:r>
          </a:p>
          <a:p>
            <a:r>
              <a:rPr lang="en-US" dirty="0">
                <a:latin typeface="Helvetica Neue Light" charset="0"/>
                <a:cs typeface="Helvetica Neue Light" charset="0"/>
              </a:rPr>
              <a:t>For details on how the “system failing” measure was calculated, please refer to the Technical Appendix. The margin of error for the countries scores was added and subtracted from the global mean. Countries were considered above the global average if their score was higher than the global mean plus the margin of error. Countries were considered below the global average if their score was lower than the global mean minus the margin of error. All other scores were considered aligned.</a:t>
            </a: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26</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graphicFrame>
        <p:nvGraphicFramePr>
          <p:cNvPr id="357" name="Table 356"/>
          <p:cNvGraphicFramePr>
            <a:graphicFrameLocks noGrp="1"/>
          </p:cNvGraphicFramePr>
          <p:nvPr>
            <p:extLst/>
          </p:nvPr>
        </p:nvGraphicFramePr>
        <p:xfrm>
          <a:off x="1500975" y="4345200"/>
          <a:ext cx="10159969" cy="1463040"/>
        </p:xfrm>
        <a:graphic>
          <a:graphicData uri="http://schemas.openxmlformats.org/drawingml/2006/table">
            <a:tbl>
              <a:tblPr>
                <a:tableStyleId>{5C22544A-7EE6-4342-B048-85BDC9FD1C3A}</a:tableStyleId>
              </a:tblPr>
              <a:tblGrid>
                <a:gridCol w="1357280">
                  <a:extLst>
                    <a:ext uri="{9D8B030D-6E8A-4147-A177-3AD203B41FA5}">
                      <a16:colId xmlns:a16="http://schemas.microsoft.com/office/drawing/2014/main" val="20000"/>
                    </a:ext>
                  </a:extLst>
                </a:gridCol>
                <a:gridCol w="303541">
                  <a:extLst>
                    <a:ext uri="{9D8B030D-6E8A-4147-A177-3AD203B41FA5}">
                      <a16:colId xmlns:a16="http://schemas.microsoft.com/office/drawing/2014/main" val="20001"/>
                    </a:ext>
                  </a:extLst>
                </a:gridCol>
                <a:gridCol w="303541">
                  <a:extLst>
                    <a:ext uri="{9D8B030D-6E8A-4147-A177-3AD203B41FA5}">
                      <a16:colId xmlns:a16="http://schemas.microsoft.com/office/drawing/2014/main" val="20002"/>
                    </a:ext>
                  </a:extLst>
                </a:gridCol>
                <a:gridCol w="303541">
                  <a:extLst>
                    <a:ext uri="{9D8B030D-6E8A-4147-A177-3AD203B41FA5}">
                      <a16:colId xmlns:a16="http://schemas.microsoft.com/office/drawing/2014/main" val="20003"/>
                    </a:ext>
                  </a:extLst>
                </a:gridCol>
                <a:gridCol w="303541">
                  <a:extLst>
                    <a:ext uri="{9D8B030D-6E8A-4147-A177-3AD203B41FA5}">
                      <a16:colId xmlns:a16="http://schemas.microsoft.com/office/drawing/2014/main" val="20004"/>
                    </a:ext>
                  </a:extLst>
                </a:gridCol>
                <a:gridCol w="303541">
                  <a:extLst>
                    <a:ext uri="{9D8B030D-6E8A-4147-A177-3AD203B41FA5}">
                      <a16:colId xmlns:a16="http://schemas.microsoft.com/office/drawing/2014/main" val="1905724751"/>
                    </a:ext>
                  </a:extLst>
                </a:gridCol>
                <a:gridCol w="303541">
                  <a:extLst>
                    <a:ext uri="{9D8B030D-6E8A-4147-A177-3AD203B41FA5}">
                      <a16:colId xmlns:a16="http://schemas.microsoft.com/office/drawing/2014/main" val="20005"/>
                    </a:ext>
                  </a:extLst>
                </a:gridCol>
                <a:gridCol w="303541">
                  <a:extLst>
                    <a:ext uri="{9D8B030D-6E8A-4147-A177-3AD203B41FA5}">
                      <a16:colId xmlns:a16="http://schemas.microsoft.com/office/drawing/2014/main" val="20007"/>
                    </a:ext>
                  </a:extLst>
                </a:gridCol>
                <a:gridCol w="303541">
                  <a:extLst>
                    <a:ext uri="{9D8B030D-6E8A-4147-A177-3AD203B41FA5}">
                      <a16:colId xmlns:a16="http://schemas.microsoft.com/office/drawing/2014/main" val="471467057"/>
                    </a:ext>
                  </a:extLst>
                </a:gridCol>
                <a:gridCol w="303541">
                  <a:extLst>
                    <a:ext uri="{9D8B030D-6E8A-4147-A177-3AD203B41FA5}">
                      <a16:colId xmlns:a16="http://schemas.microsoft.com/office/drawing/2014/main" val="20008"/>
                    </a:ext>
                  </a:extLst>
                </a:gridCol>
                <a:gridCol w="303541">
                  <a:extLst>
                    <a:ext uri="{9D8B030D-6E8A-4147-A177-3AD203B41FA5}">
                      <a16:colId xmlns:a16="http://schemas.microsoft.com/office/drawing/2014/main" val="2124082749"/>
                    </a:ext>
                  </a:extLst>
                </a:gridCol>
                <a:gridCol w="303541">
                  <a:extLst>
                    <a:ext uri="{9D8B030D-6E8A-4147-A177-3AD203B41FA5}">
                      <a16:colId xmlns:a16="http://schemas.microsoft.com/office/drawing/2014/main" val="20011"/>
                    </a:ext>
                  </a:extLst>
                </a:gridCol>
                <a:gridCol w="303541">
                  <a:extLst>
                    <a:ext uri="{9D8B030D-6E8A-4147-A177-3AD203B41FA5}">
                      <a16:colId xmlns:a16="http://schemas.microsoft.com/office/drawing/2014/main" val="2338194337"/>
                    </a:ext>
                  </a:extLst>
                </a:gridCol>
                <a:gridCol w="303541">
                  <a:extLst>
                    <a:ext uri="{9D8B030D-6E8A-4147-A177-3AD203B41FA5}">
                      <a16:colId xmlns:a16="http://schemas.microsoft.com/office/drawing/2014/main" val="4167841536"/>
                    </a:ext>
                  </a:extLst>
                </a:gridCol>
                <a:gridCol w="303541">
                  <a:extLst>
                    <a:ext uri="{9D8B030D-6E8A-4147-A177-3AD203B41FA5}">
                      <a16:colId xmlns:a16="http://schemas.microsoft.com/office/drawing/2014/main" val="20012"/>
                    </a:ext>
                  </a:extLst>
                </a:gridCol>
                <a:gridCol w="303541">
                  <a:extLst>
                    <a:ext uri="{9D8B030D-6E8A-4147-A177-3AD203B41FA5}">
                      <a16:colId xmlns:a16="http://schemas.microsoft.com/office/drawing/2014/main" val="3160447319"/>
                    </a:ext>
                  </a:extLst>
                </a:gridCol>
                <a:gridCol w="303541">
                  <a:extLst>
                    <a:ext uri="{9D8B030D-6E8A-4147-A177-3AD203B41FA5}">
                      <a16:colId xmlns:a16="http://schemas.microsoft.com/office/drawing/2014/main" val="20015"/>
                    </a:ext>
                  </a:extLst>
                </a:gridCol>
                <a:gridCol w="303541">
                  <a:extLst>
                    <a:ext uri="{9D8B030D-6E8A-4147-A177-3AD203B41FA5}">
                      <a16:colId xmlns:a16="http://schemas.microsoft.com/office/drawing/2014/main" val="782681099"/>
                    </a:ext>
                  </a:extLst>
                </a:gridCol>
                <a:gridCol w="303541">
                  <a:extLst>
                    <a:ext uri="{9D8B030D-6E8A-4147-A177-3AD203B41FA5}">
                      <a16:colId xmlns:a16="http://schemas.microsoft.com/office/drawing/2014/main" val="20017"/>
                    </a:ext>
                  </a:extLst>
                </a:gridCol>
                <a:gridCol w="303541">
                  <a:extLst>
                    <a:ext uri="{9D8B030D-6E8A-4147-A177-3AD203B41FA5}">
                      <a16:colId xmlns:a16="http://schemas.microsoft.com/office/drawing/2014/main" val="4272913885"/>
                    </a:ext>
                  </a:extLst>
                </a:gridCol>
                <a:gridCol w="303541">
                  <a:extLst>
                    <a:ext uri="{9D8B030D-6E8A-4147-A177-3AD203B41FA5}">
                      <a16:colId xmlns:a16="http://schemas.microsoft.com/office/drawing/2014/main" val="20018"/>
                    </a:ext>
                  </a:extLst>
                </a:gridCol>
                <a:gridCol w="303541">
                  <a:extLst>
                    <a:ext uri="{9D8B030D-6E8A-4147-A177-3AD203B41FA5}">
                      <a16:colId xmlns:a16="http://schemas.microsoft.com/office/drawing/2014/main" val="1630149297"/>
                    </a:ext>
                  </a:extLst>
                </a:gridCol>
                <a:gridCol w="303541">
                  <a:extLst>
                    <a:ext uri="{9D8B030D-6E8A-4147-A177-3AD203B41FA5}">
                      <a16:colId xmlns:a16="http://schemas.microsoft.com/office/drawing/2014/main" val="20020"/>
                    </a:ext>
                  </a:extLst>
                </a:gridCol>
                <a:gridCol w="303541">
                  <a:extLst>
                    <a:ext uri="{9D8B030D-6E8A-4147-A177-3AD203B41FA5}">
                      <a16:colId xmlns:a16="http://schemas.microsoft.com/office/drawing/2014/main" val="20023"/>
                    </a:ext>
                  </a:extLst>
                </a:gridCol>
                <a:gridCol w="303541">
                  <a:extLst>
                    <a:ext uri="{9D8B030D-6E8A-4147-A177-3AD203B41FA5}">
                      <a16:colId xmlns:a16="http://schemas.microsoft.com/office/drawing/2014/main" val="20024"/>
                    </a:ext>
                  </a:extLst>
                </a:gridCol>
                <a:gridCol w="303541">
                  <a:extLst>
                    <a:ext uri="{9D8B030D-6E8A-4147-A177-3AD203B41FA5}">
                      <a16:colId xmlns:a16="http://schemas.microsoft.com/office/drawing/2014/main" val="20025"/>
                    </a:ext>
                  </a:extLst>
                </a:gridCol>
                <a:gridCol w="303541">
                  <a:extLst>
                    <a:ext uri="{9D8B030D-6E8A-4147-A177-3AD203B41FA5}">
                      <a16:colId xmlns:a16="http://schemas.microsoft.com/office/drawing/2014/main" val="20026"/>
                    </a:ext>
                  </a:extLst>
                </a:gridCol>
                <a:gridCol w="303541">
                  <a:extLst>
                    <a:ext uri="{9D8B030D-6E8A-4147-A177-3AD203B41FA5}">
                      <a16:colId xmlns:a16="http://schemas.microsoft.com/office/drawing/2014/main" val="20027"/>
                    </a:ext>
                  </a:extLst>
                </a:gridCol>
                <a:gridCol w="303541">
                  <a:extLst>
                    <a:ext uri="{9D8B030D-6E8A-4147-A177-3AD203B41FA5}">
                      <a16:colId xmlns:a16="http://schemas.microsoft.com/office/drawing/2014/main" val="20028"/>
                    </a:ext>
                  </a:extLst>
                </a:gridCol>
                <a:gridCol w="303541">
                  <a:extLst>
                    <a:ext uri="{9D8B030D-6E8A-4147-A177-3AD203B41FA5}">
                      <a16:colId xmlns:a16="http://schemas.microsoft.com/office/drawing/2014/main" val="20029"/>
                    </a:ext>
                  </a:extLst>
                </a:gridCol>
              </a:tblGrid>
              <a:tr h="877824">
                <a:tc>
                  <a:txBody>
                    <a:bodyPr/>
                    <a:lstStyle/>
                    <a:p>
                      <a:pPr algn="l" fontAlgn="b"/>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6013" marR="6013" marT="6013" marB="91440" anchor="b">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b="1" i="0" u="none" strike="noStrike" dirty="0">
                          <a:solidFill>
                            <a:srgbClr val="000000"/>
                          </a:solidFill>
                          <a:effectLst/>
                          <a:latin typeface="Arial" panose="020B0604020202020204" pitchFamily="34" charset="0"/>
                          <a:cs typeface="Arial" panose="020B0604020202020204" pitchFamily="34" charset="0"/>
                        </a:rPr>
                        <a:t>Global</a:t>
                      </a:r>
                    </a:p>
                  </a:txBody>
                  <a:tcPr marL="6013" marR="6013" marT="6013" marB="9144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France</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Italy</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Mexico</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S. Africa</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Spain</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Poland</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Brazil</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Colombia</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Germany</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U.K.</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Australia</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Ireland</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U.S.</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Netherlands</a:t>
                      </a:r>
                    </a:p>
                  </a:txBody>
                  <a:tcPr marL="9525" marR="9525" marT="9525" marB="0" vert="vert27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Canada</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Sweden</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Argentina</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Malaysia</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Turkey</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Russia</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S. Korea</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Indonesia</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Japan</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India</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Hong Kong</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Singapore</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China</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fontAlgn="b"/>
                      <a:r>
                        <a:rPr lang="en-US" sz="1100" b="0" i="0" u="none" strike="noStrike" dirty="0">
                          <a:solidFill>
                            <a:srgbClr val="000000"/>
                          </a:solidFill>
                          <a:effectLst/>
                          <a:latin typeface="Arial" panose="020B0604020202020204" pitchFamily="34" charset="0"/>
                        </a:rPr>
                        <a:t>  UAE</a:t>
                      </a:r>
                    </a:p>
                  </a:txBody>
                  <a:tcPr marL="9525" marR="9525" marT="9525" marB="0" vert="vert270" anchor="ctr">
                    <a:lnL w="12700" cmpd="sng">
                      <a:noFill/>
                    </a:lnL>
                    <a:lnR w="12700" cmpd="sng">
                      <a:noFill/>
                    </a:lnR>
                    <a:lnT w="12700" cmpd="sng">
                      <a:noFill/>
                    </a:lnT>
                    <a:lnB w="31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2608">
                <a:tc>
                  <a:txBody>
                    <a:bodyPr/>
                    <a:lstStyle/>
                    <a:p>
                      <a:pPr algn="r" rtl="0" fontAlgn="ctr"/>
                      <a:r>
                        <a:rPr lang="en-US" sz="1100" b="0" i="0" u="none" strike="noStrike" dirty="0">
                          <a:solidFill>
                            <a:schemeClr val="dk1"/>
                          </a:solidFill>
                          <a:effectLst/>
                          <a:latin typeface="Arial" panose="020B0604020202020204" pitchFamily="34" charset="0"/>
                          <a:cs typeface="Arial" panose="020B0604020202020204" pitchFamily="34" charset="0"/>
                        </a:rPr>
                        <a:t>System</a:t>
                      </a:r>
                      <a:r>
                        <a:rPr lang="en-US" sz="1100" b="0" i="0" u="none" strike="noStrike" baseline="0" dirty="0">
                          <a:solidFill>
                            <a:schemeClr val="dk1"/>
                          </a:solidFill>
                          <a:effectLst/>
                          <a:latin typeface="Arial" panose="020B0604020202020204" pitchFamily="34" charset="0"/>
                          <a:cs typeface="Arial" panose="020B0604020202020204" pitchFamily="34" charset="0"/>
                        </a:rPr>
                        <a:t> failing</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6013" marR="6013" marT="6013" marB="9144" anchor="ctr">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rtl="0" fontAlgn="ctr"/>
                      <a:r>
                        <a:rPr lang="en-US" sz="1100" b="1" i="0" u="none" strike="noStrike" dirty="0">
                          <a:solidFill>
                            <a:srgbClr val="000000"/>
                          </a:solidFill>
                          <a:effectLst/>
                          <a:latin typeface="Arial" panose="020B0604020202020204" pitchFamily="34" charset="0"/>
                          <a:cs typeface="Arial" panose="020B0604020202020204" pitchFamily="34" charset="0"/>
                        </a:rPr>
                        <a:t>53</a:t>
                      </a:r>
                    </a:p>
                  </a:txBody>
                  <a:tcPr marL="6013" marR="6013" marT="6013" marB="9144" anchor="ctr">
                    <a:lnL w="3175" cap="flat" cmpd="sng" algn="ctr">
                      <a:solidFill>
                        <a:schemeClr val="tx2"/>
                      </a:solidFill>
                      <a:prstDash val="solid"/>
                      <a:round/>
                      <a:headEnd type="none" w="med" len="med"/>
                      <a:tailEnd type="none" w="med" len="med"/>
                    </a:lnL>
                    <a:lnR w="38100" cap="flat" cmpd="sng" algn="ctr">
                      <a:noFill/>
                      <a:prstDash val="solid"/>
                      <a:round/>
                      <a:headEnd type="none" w="med" len="med"/>
                      <a:tailEnd type="none" w="med" len="med"/>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72</a:t>
                      </a:r>
                    </a:p>
                  </a:txBody>
                  <a:tcPr marL="9525" marR="9525" marT="9525" marB="0" anchor="ct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72</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67</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67</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67</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64</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62</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62</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62</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60</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59</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59</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57</a:t>
                      </a:r>
                    </a:p>
                  </a:txBody>
                  <a:tcPr marL="9525" marR="9525" marT="9525" marB="0" anchor="ct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56</a:t>
                      </a:r>
                    </a:p>
                  </a:txBody>
                  <a:tcPr marL="9525" marR="9525" marT="9525" marB="0" anchor="ctr">
                    <a:lnL w="12700" cmpd="sng">
                      <a:noFill/>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201"/>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55</a:t>
                      </a:r>
                    </a:p>
                  </a:txBody>
                  <a:tcPr marL="9525" marR="9525" marT="9525" marB="0" anchor="ctr">
                    <a:lnL w="38100" cap="flat" cmpd="sng" algn="ctr">
                      <a:noFill/>
                      <a:prstDash val="solid"/>
                      <a:round/>
                      <a:headEnd type="none" w="med" len="med"/>
                      <a:tailEnd type="none" w="med" len="med"/>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55</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53</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52</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51</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48</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48</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42</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42</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36</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35</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30</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23</a:t>
                      </a:r>
                    </a:p>
                  </a:txBody>
                  <a:tcPr marL="9525" marR="9525" marT="9525" marB="0" anchor="ctr">
                    <a:lnL w="12700" cmpd="sng">
                      <a:noFill/>
                    </a:lnL>
                    <a:lnR w="12700" cmpd="sng">
                      <a:noFill/>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tc>
                  <a:txBody>
                    <a:bodyPr/>
                    <a:lstStyle/>
                    <a:p>
                      <a:pPr algn="ctr" fontAlgn="ctr"/>
                      <a:r>
                        <a:rPr lang="en-US" sz="1100" b="0" i="0" u="none" strike="noStrike" dirty="0">
                          <a:solidFill>
                            <a:schemeClr val="tx1"/>
                          </a:solidFill>
                          <a:effectLst/>
                          <a:latin typeface="Arial" panose="020B0604020202020204" pitchFamily="34" charset="0"/>
                          <a:cs typeface="Arial" panose="020B0604020202020204" pitchFamily="34" charset="0"/>
                        </a:rPr>
                        <a:t>19</a:t>
                      </a:r>
                    </a:p>
                  </a:txBody>
                  <a:tcPr marL="9525" marR="9525" marT="9525" marB="0" anchor="ctr">
                    <a:lnL w="12700" cmpd="sng">
                      <a:noFill/>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1"/>
                  </a:ext>
                </a:extLst>
              </a:tr>
              <a:tr h="292608">
                <a:tc>
                  <a:txBody>
                    <a:bodyPr/>
                    <a:lstStyle/>
                    <a:p>
                      <a:pPr algn="r" rtl="0" fontAlgn="ctr"/>
                      <a:r>
                        <a:rPr lang="en-US" sz="1100" b="0" i="0" u="none" strike="noStrike" dirty="0">
                          <a:solidFill>
                            <a:schemeClr val="dk1"/>
                          </a:solidFill>
                          <a:effectLst/>
                          <a:latin typeface="Arial" panose="020B0604020202020204" pitchFamily="34" charset="0"/>
                          <a:cs typeface="Arial" panose="020B0604020202020204" pitchFamily="34" charset="0"/>
                        </a:rPr>
                        <a:t>Uncertain</a:t>
                      </a:r>
                    </a:p>
                  </a:txBody>
                  <a:tcPr marL="6013" marR="6013" marT="6013" marB="9144" anchor="ctr">
                    <a:lnL w="3175" cap="flat" cmpd="sng" algn="ctr">
                      <a:no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100" b="1" i="0" u="none" strike="noStrike" dirty="0">
                          <a:solidFill>
                            <a:srgbClr val="000000"/>
                          </a:solidFill>
                          <a:effectLst/>
                          <a:latin typeface="Arial" panose="020B0604020202020204" pitchFamily="34" charset="0"/>
                          <a:cs typeface="Arial" panose="020B0604020202020204" pitchFamily="34" charset="0"/>
                        </a:rPr>
                        <a:t>32</a:t>
                      </a:r>
                    </a:p>
                  </a:txBody>
                  <a:tcPr marL="6013" marR="6013" marT="6013" marB="914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22</a:t>
                      </a:r>
                    </a:p>
                  </a:txBody>
                  <a:tcPr marL="9525" marR="9525" marT="9525" marB="0" anchor="ctr">
                    <a:lnL w="3175" cap="flat" cmpd="sng" algn="ctr">
                      <a:solidFill>
                        <a:schemeClr val="tx2"/>
                      </a:solidFill>
                      <a:prstDash val="solid"/>
                      <a:round/>
                      <a:headEnd type="none" w="med" len="med"/>
                      <a:tailEnd type="none" w="med" len="med"/>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24</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24</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27</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26</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29</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26</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33</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33</a:t>
                      </a:r>
                    </a:p>
                  </a:txBody>
                  <a:tcPr marL="9525" marR="9525" marT="9525" marB="0" anchor="ctr">
                    <a:lnL w="12700" cmpd="sng">
                      <a:noFill/>
                    </a:lnL>
                    <a:lnR w="12700" cmpd="sng">
                      <a:noFill/>
                    </a:lnR>
                    <a:lnT w="381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29</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29</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37</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31</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28</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41</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40</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45</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45</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50</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43</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47</a:t>
                      </a:r>
                    </a:p>
                  </a:txBody>
                  <a:tcPr marL="9525" marR="9525" marT="9525"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0" i="0" u="none" strike="noStrike" dirty="0">
                          <a:solidFill>
                            <a:srgbClr val="000000"/>
                          </a:solidFill>
                          <a:effectLst/>
                          <a:latin typeface="Arial" panose="020B0604020202020204" pitchFamily="34" charset="0"/>
                          <a:cs typeface="Arial" panose="020B0604020202020204" pitchFamily="34" charset="0"/>
                        </a:rPr>
                        <a:t>40</a:t>
                      </a:r>
                    </a:p>
                  </a:txBody>
                  <a:tcPr marL="9525" marR="9525" marT="9525" marB="0" anchor="ctr">
                    <a:lnL w="12700" cmpd="sng">
                      <a:noFill/>
                    </a:lnL>
                    <a:lnR w="3175" cap="flat" cmpd="sng" algn="ctr">
                      <a:solidFill>
                        <a:schemeClr val="tx2"/>
                      </a:solid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380" name="Rectangle 379"/>
          <p:cNvSpPr/>
          <p:nvPr/>
        </p:nvSpPr>
        <p:spPr>
          <a:xfrm>
            <a:off x="770288" y="2977228"/>
            <a:ext cx="1485015" cy="518571"/>
          </a:xfrm>
          <a:prstGeom prst="rect">
            <a:avLst/>
          </a:prstGeom>
          <a:ln w="3175" cmpd="sng">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7" name="Rectangle 6"/>
          <p:cNvSpPr/>
          <p:nvPr/>
        </p:nvSpPr>
        <p:spPr>
          <a:xfrm>
            <a:off x="3024645" y="3688873"/>
            <a:ext cx="2442021" cy="553998"/>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0000"/>
                </a:solidFill>
                <a:effectLst/>
                <a:uLnTx/>
                <a:uFillTx/>
                <a:latin typeface="Helvetica"/>
                <a:ea typeface="+mn-ea"/>
                <a:cs typeface="+mn-cs"/>
              </a:rPr>
              <a:t>In 14 countries, the percent of population that has lost faith is above the global average</a:t>
            </a:r>
          </a:p>
        </p:txBody>
      </p:sp>
      <p:sp>
        <p:nvSpPr>
          <p:cNvPr id="293" name="Rectangle 292"/>
          <p:cNvSpPr/>
          <p:nvPr/>
        </p:nvSpPr>
        <p:spPr>
          <a:xfrm>
            <a:off x="9947243" y="305808"/>
            <a:ext cx="200933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mn-cs"/>
              </a:rPr>
              <a:t>Systemic loss of faith restricted to Western-style democracies</a:t>
            </a:r>
          </a:p>
        </p:txBody>
      </p:sp>
      <p:cxnSp>
        <p:nvCxnSpPr>
          <p:cNvPr id="9" name="Straight Connector 8"/>
          <p:cNvCxnSpPr/>
          <p:nvPr/>
        </p:nvCxnSpPr>
        <p:spPr>
          <a:xfrm>
            <a:off x="10017581" y="212603"/>
            <a:ext cx="1645920" cy="0"/>
          </a:xfrm>
          <a:prstGeom prst="line">
            <a:avLst/>
          </a:prstGeom>
          <a:ln w="38100">
            <a:solidFill>
              <a:srgbClr val="FFC20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3004062" y="3557935"/>
            <a:ext cx="2212848" cy="0"/>
          </a:xfrm>
          <a:prstGeom prst="line">
            <a:avLst/>
          </a:prstGeom>
          <a:ln w="38100">
            <a:solidFill>
              <a:srgbClr val="FFC20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1 in 2 Countries Have Lost </a:t>
            </a:r>
            <a:br>
              <a:rPr lang="en-US" dirty="0"/>
            </a:br>
            <a:r>
              <a:rPr lang="en-US" dirty="0"/>
              <a:t>Faith in the System</a:t>
            </a:r>
            <a:endParaRPr lang="en-US" dirty="0">
              <a:solidFill>
                <a:srgbClr val="FF0000"/>
              </a:solidFill>
            </a:endParaRPr>
          </a:p>
        </p:txBody>
      </p:sp>
      <p:sp>
        <p:nvSpPr>
          <p:cNvPr id="5" name="Text Placeholder 4"/>
          <p:cNvSpPr>
            <a:spLocks noGrp="1"/>
          </p:cNvSpPr>
          <p:nvPr>
            <p:ph type="body" sz="quarter" idx="12"/>
          </p:nvPr>
        </p:nvSpPr>
        <p:spPr>
          <a:xfrm>
            <a:off x="507999" y="1491296"/>
            <a:ext cx="4469179" cy="530352"/>
          </a:xfrm>
        </p:spPr>
        <p:txBody>
          <a:bodyPr/>
          <a:lstStyle/>
          <a:p>
            <a:r>
              <a:rPr lang="en-US" dirty="0"/>
              <a:t>Percent of population who believe</a:t>
            </a:r>
            <a:br>
              <a:rPr lang="en-US" dirty="0"/>
            </a:br>
            <a:r>
              <a:rPr lang="en-US" dirty="0"/>
              <a:t>the system is not working</a:t>
            </a:r>
          </a:p>
        </p:txBody>
      </p:sp>
      <p:sp>
        <p:nvSpPr>
          <p:cNvPr id="298" name="Rectangle 297"/>
          <p:cNvSpPr/>
          <p:nvPr/>
        </p:nvSpPr>
        <p:spPr>
          <a:xfrm>
            <a:off x="477838" y="2321810"/>
            <a:ext cx="1275279" cy="1449528"/>
          </a:xfrm>
          <a:prstGeom prst="rect">
            <a:avLst/>
          </a:prstGeom>
          <a:solidFill>
            <a:schemeClr val="bg1"/>
          </a:solidFill>
          <a:ln>
            <a:no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299" name="Group 298"/>
          <p:cNvGrpSpPr/>
          <p:nvPr/>
        </p:nvGrpSpPr>
        <p:grpSpPr>
          <a:xfrm>
            <a:off x="508000" y="2412918"/>
            <a:ext cx="1501254" cy="389480"/>
            <a:chOff x="507999" y="1682261"/>
            <a:chExt cx="1501254" cy="358313"/>
          </a:xfrm>
        </p:grpSpPr>
        <p:sp>
          <p:nvSpPr>
            <p:cNvPr id="300" name="Content Placeholder 20"/>
            <p:cNvSpPr txBox="1">
              <a:spLocks/>
            </p:cNvSpPr>
            <p:nvPr/>
          </p:nvSpPr>
          <p:spPr>
            <a:xfrm>
              <a:off x="651475" y="1715512"/>
              <a:ext cx="1357778" cy="300377"/>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cs typeface="Helvetica Regular" charset="0"/>
                </a:rPr>
                <a:t>Above </a:t>
              </a:r>
              <a:br>
                <a:rPr kumimoji="0" lang="en-US" sz="1100" u="none" strike="noStrike" kern="1200" cap="none" spc="0" normalizeH="0" baseline="0" noProof="0" dirty="0">
                  <a:ln>
                    <a:noFill/>
                  </a:ln>
                  <a:solidFill>
                    <a:srgbClr val="000000"/>
                  </a:solidFill>
                  <a:effectLst/>
                  <a:uLnTx/>
                  <a:uFillTx/>
                  <a:latin typeface="Helvetica"/>
                  <a:cs typeface="Helvetica Regular" charset="0"/>
                </a:rPr>
              </a:br>
              <a:r>
                <a:rPr kumimoji="0" lang="en-US" sz="1100" u="none" strike="noStrike" kern="1200" cap="none" spc="0" normalizeH="0" baseline="0" noProof="0" dirty="0">
                  <a:ln>
                    <a:noFill/>
                  </a:ln>
                  <a:solidFill>
                    <a:srgbClr val="000000"/>
                  </a:solidFill>
                  <a:effectLst/>
                  <a:uLnTx/>
                  <a:uFillTx/>
                  <a:latin typeface="Helvetica"/>
                  <a:cs typeface="Helvetica Regular" charset="0"/>
                </a:rPr>
                <a:t>global</a:t>
              </a:r>
              <a:r>
                <a:rPr lang="en-US" sz="1100" dirty="0">
                  <a:solidFill>
                    <a:srgbClr val="000000"/>
                  </a:solidFill>
                  <a:latin typeface="Helvetica"/>
                  <a:cs typeface="Helvetica Regular" charset="0"/>
                </a:rPr>
                <a:t> </a:t>
              </a:r>
              <a:r>
                <a:rPr kumimoji="0" lang="en-US" sz="1100" u="none" strike="noStrike" kern="1200" cap="none" spc="0" normalizeH="0" baseline="0" noProof="0" dirty="0">
                  <a:ln>
                    <a:noFill/>
                  </a:ln>
                  <a:solidFill>
                    <a:srgbClr val="000000"/>
                  </a:solidFill>
                  <a:effectLst/>
                  <a:uLnTx/>
                  <a:uFillTx/>
                  <a:latin typeface="Helvetica"/>
                  <a:cs typeface="Helvetica Regular" charset="0"/>
                </a:rPr>
                <a:t>average</a:t>
              </a:r>
            </a:p>
          </p:txBody>
        </p:sp>
        <p:sp>
          <p:nvSpPr>
            <p:cNvPr id="301" name="Rectangle 300"/>
            <p:cNvSpPr>
              <a:spLocks noChangeAspect="1"/>
            </p:cNvSpPr>
            <p:nvPr/>
          </p:nvSpPr>
          <p:spPr>
            <a:xfrm>
              <a:off x="507999" y="1682261"/>
              <a:ext cx="89605" cy="358313"/>
            </a:xfrm>
            <a:prstGeom prst="rect">
              <a:avLst/>
            </a:prstGeom>
            <a:solidFill>
              <a:srgbClr val="FF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grpSp>
      <p:grpSp>
        <p:nvGrpSpPr>
          <p:cNvPr id="302" name="Group 301"/>
          <p:cNvGrpSpPr/>
          <p:nvPr/>
        </p:nvGrpSpPr>
        <p:grpSpPr>
          <a:xfrm>
            <a:off x="508000" y="2854738"/>
            <a:ext cx="1501254" cy="389480"/>
            <a:chOff x="507999" y="1682261"/>
            <a:chExt cx="1501254" cy="358313"/>
          </a:xfrm>
        </p:grpSpPr>
        <p:sp>
          <p:nvSpPr>
            <p:cNvPr id="303" name="Content Placeholder 20"/>
            <p:cNvSpPr txBox="1">
              <a:spLocks/>
            </p:cNvSpPr>
            <p:nvPr/>
          </p:nvSpPr>
          <p:spPr>
            <a:xfrm>
              <a:off x="651475" y="1715512"/>
              <a:ext cx="1357778" cy="300377"/>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Aligned with</a:t>
              </a:r>
              <a:b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b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global</a:t>
              </a:r>
              <a:r>
                <a:rPr kumimoji="0" lang="en-US" sz="1100" u="none" strike="noStrike" kern="1200" cap="none" spc="0" normalizeH="0" noProof="0" dirty="0">
                  <a:ln>
                    <a:noFill/>
                  </a:ln>
                  <a:solidFill>
                    <a:srgbClr val="000000"/>
                  </a:solidFill>
                  <a:effectLst/>
                  <a:uLnTx/>
                  <a:uFillTx/>
                  <a:latin typeface="Helvetica"/>
                  <a:ea typeface="+mn-ea"/>
                  <a:cs typeface="Helvetica Regular" charset="0"/>
                </a:rPr>
                <a:t> average</a:t>
              </a:r>
              <a:endParaRPr kumimoji="0" lang="en-US" sz="1100" u="none" strike="noStrike" kern="1200" cap="none" spc="0" normalizeH="0" baseline="0" noProof="0" dirty="0">
                <a:ln>
                  <a:noFill/>
                </a:ln>
                <a:solidFill>
                  <a:srgbClr val="000000"/>
                </a:solidFill>
                <a:effectLst/>
                <a:uLnTx/>
                <a:uFillTx/>
                <a:latin typeface="Helvetica"/>
                <a:ea typeface="+mn-ea"/>
                <a:cs typeface="Helvetica Regular" charset="0"/>
              </a:endParaRPr>
            </a:p>
          </p:txBody>
        </p:sp>
        <p:sp>
          <p:nvSpPr>
            <p:cNvPr id="304" name="Rectangle 303"/>
            <p:cNvSpPr>
              <a:spLocks noChangeAspect="1"/>
            </p:cNvSpPr>
            <p:nvPr/>
          </p:nvSpPr>
          <p:spPr>
            <a:xfrm>
              <a:off x="507999" y="1682261"/>
              <a:ext cx="89605" cy="358313"/>
            </a:xfrm>
            <a:prstGeom prst="rect">
              <a:avLst/>
            </a:prstGeom>
            <a:solidFill>
              <a:srgbClr val="C1E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grpSp>
      <p:grpSp>
        <p:nvGrpSpPr>
          <p:cNvPr id="305" name="Group 304"/>
          <p:cNvGrpSpPr/>
          <p:nvPr/>
        </p:nvGrpSpPr>
        <p:grpSpPr>
          <a:xfrm>
            <a:off x="508000" y="3302228"/>
            <a:ext cx="1501254" cy="389480"/>
            <a:chOff x="507999" y="1682261"/>
            <a:chExt cx="1501254" cy="358313"/>
          </a:xfrm>
        </p:grpSpPr>
        <p:sp>
          <p:nvSpPr>
            <p:cNvPr id="306" name="Content Placeholder 20"/>
            <p:cNvSpPr txBox="1">
              <a:spLocks/>
            </p:cNvSpPr>
            <p:nvPr/>
          </p:nvSpPr>
          <p:spPr>
            <a:xfrm>
              <a:off x="651475" y="1715512"/>
              <a:ext cx="1357778" cy="300377"/>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Below</a:t>
              </a:r>
              <a:b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b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global average</a:t>
              </a:r>
            </a:p>
          </p:txBody>
        </p:sp>
        <p:sp>
          <p:nvSpPr>
            <p:cNvPr id="307" name="Rectangle 306"/>
            <p:cNvSpPr>
              <a:spLocks noChangeAspect="1"/>
            </p:cNvSpPr>
            <p:nvPr/>
          </p:nvSpPr>
          <p:spPr>
            <a:xfrm>
              <a:off x="507999" y="1682261"/>
              <a:ext cx="89605" cy="3583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grpSp>
      <p:sp>
        <p:nvSpPr>
          <p:cNvPr id="8" name="Triangle 7"/>
          <p:cNvSpPr>
            <a:spLocks noChangeAspect="1"/>
          </p:cNvSpPr>
          <p:nvPr/>
        </p:nvSpPr>
        <p:spPr>
          <a:xfrm rot="10800000">
            <a:off x="10081691" y="228331"/>
            <a:ext cx="128016" cy="110358"/>
          </a:xfrm>
          <a:prstGeom prst="triangle">
            <a:avLst/>
          </a:prstGeom>
          <a:solidFill>
            <a:srgbClr val="FFC201"/>
          </a:solidFill>
        </p:spPr>
        <p:txBody>
          <a:bodyPr wrap="square" lIns="0" tIns="0" rIns="0" bIns="0" rtlCol="0" anchor="ctr">
            <a:noAutofit/>
          </a:bodyPr>
          <a:lstStyle/>
          <a:p>
            <a:pPr algn="ctr">
              <a:spcAft>
                <a:spcPts val="600"/>
              </a:spcAft>
            </a:pPr>
            <a:endParaRPr lang="en-US" sz="1200" b="1" dirty="0"/>
          </a:p>
        </p:txBody>
      </p:sp>
      <p:sp>
        <p:nvSpPr>
          <p:cNvPr id="308" name="Triangle 307"/>
          <p:cNvSpPr>
            <a:spLocks noChangeAspect="1"/>
          </p:cNvSpPr>
          <p:nvPr/>
        </p:nvSpPr>
        <p:spPr>
          <a:xfrm rot="10800000">
            <a:off x="3070005" y="3575088"/>
            <a:ext cx="128016" cy="110358"/>
          </a:xfrm>
          <a:prstGeom prst="triangle">
            <a:avLst/>
          </a:prstGeom>
          <a:solidFill>
            <a:srgbClr val="FFC201"/>
          </a:solidFill>
        </p:spPr>
        <p:txBody>
          <a:bodyPr wrap="square" lIns="0" tIns="0" rIns="0" bIns="0" rtlCol="0" anchor="ctr">
            <a:noAutofit/>
          </a:bodyPr>
          <a:lstStyle/>
          <a:p>
            <a:pPr algn="ctr">
              <a:spcAft>
                <a:spcPts val="600"/>
              </a:spcAft>
            </a:pPr>
            <a:endParaRPr lang="en-US" sz="1200" b="1"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7118" y="-170480"/>
            <a:ext cx="8635359" cy="5839606"/>
          </a:xfrm>
          <a:prstGeom prst="rect">
            <a:avLst/>
          </a:prstGeom>
        </p:spPr>
      </p:pic>
    </p:spTree>
    <p:extLst>
      <p:ext uri="{BB962C8B-B14F-4D97-AF65-F5344CB8AC3E}">
        <p14:creationId xmlns:p14="http://schemas.microsoft.com/office/powerpoint/2010/main" val="956960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507352" y="1668623"/>
            <a:ext cx="3825824" cy="3601471"/>
          </a:xfrm>
          <a:prstGeom prst="rect">
            <a:avLst/>
          </a:prstGeom>
          <a:solidFill>
            <a:schemeClr val="tx1"/>
          </a:solidFill>
        </p:spPr>
        <p:txBody>
          <a:bodyPr wrap="square" lIns="228600" tIns="228600" rIns="228600" bIns="228600">
            <a:noAutofit/>
          </a:bodyPr>
          <a:lstStyle/>
          <a:p>
            <a:pPr lvl="0" defTabSz="914377">
              <a:buClr>
                <a:srgbClr val="44D62C"/>
              </a:buClr>
              <a:defRPr/>
            </a:pPr>
            <a:endParaRPr lang="en-US" b="1" dirty="0">
              <a:solidFill>
                <a:schemeClr val="bg1"/>
              </a:solidFill>
            </a:endParaRPr>
          </a:p>
          <a:p>
            <a:pPr lvl="0" defTabSz="914377">
              <a:buClr>
                <a:srgbClr val="44D62C"/>
              </a:buClr>
              <a:defRPr/>
            </a:pPr>
            <a:r>
              <a:rPr lang="en-US" sz="3300" b="1" dirty="0">
                <a:solidFill>
                  <a:schemeClr val="bg1"/>
                </a:solidFill>
              </a:rPr>
              <a:t>Barely 1 in 10 believe the system is working for them</a:t>
            </a:r>
            <a:endParaRPr lang="en-US" b="1" dirty="0">
              <a:solidFill>
                <a:schemeClr val="bg1"/>
              </a:solidFill>
            </a:endParaRPr>
          </a:p>
        </p:txBody>
      </p:sp>
      <p:graphicFrame>
        <p:nvGraphicFramePr>
          <p:cNvPr id="10" name="Chart 9"/>
          <p:cNvGraphicFramePr/>
          <p:nvPr>
            <p:extLst/>
          </p:nvPr>
        </p:nvGraphicFramePr>
        <p:xfrm>
          <a:off x="5275385" y="2028167"/>
          <a:ext cx="6006904" cy="266146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07999" y="525261"/>
            <a:ext cx="5310910" cy="462477"/>
          </a:xfrm>
        </p:spPr>
        <p:txBody>
          <a:bodyPr/>
          <a:lstStyle/>
          <a:p>
            <a:r>
              <a:rPr lang="en-US"/>
              <a:t>Majority in the UK </a:t>
            </a:r>
            <a:r>
              <a:rPr lang="en-US" dirty="0"/>
              <a:t>Believe the System is Failing Them </a:t>
            </a:r>
          </a:p>
        </p:txBody>
      </p:sp>
      <p:sp>
        <p:nvSpPr>
          <p:cNvPr id="133" name="Footer Placeholder 2"/>
          <p:cNvSpPr>
            <a:spLocks noGrp="1"/>
          </p:cNvSpPr>
          <p:nvPr>
            <p:ph type="ftr" sz="quarter" idx="10"/>
          </p:nvPr>
        </p:nvSpPr>
        <p:spPr/>
        <p:txBody>
          <a:bodyPr vert="horz" lIns="0" tIns="0" rIns="0" bIns="0" rtlCol="0" anchor="t" anchorCtr="0"/>
          <a:lstStyle/>
          <a:p>
            <a:r>
              <a:rPr lang="en-US" dirty="0">
                <a:latin typeface="Helvetica Neue Light" charset="0"/>
                <a:cs typeface="Helvetica Neue Light" charset="0"/>
              </a:rPr>
              <a:t>Source: 2017 Edelman Trust Barometer Q672-675, 678-680, 688-690. </a:t>
            </a:r>
          </a:p>
          <a:p>
            <a:r>
              <a:rPr lang="en-US" dirty="0">
                <a:latin typeface="Helvetica Neue Light" charset="0"/>
                <a:cs typeface="Helvetica Neue Light" charset="0"/>
              </a:rPr>
              <a:t>For details on how the “system failing” measure was calculated, please refer to the Technical Appendix.</a:t>
            </a: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27</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7" name="Rectangle 6"/>
          <p:cNvSpPr/>
          <p:nvPr/>
        </p:nvSpPr>
        <p:spPr>
          <a:xfrm>
            <a:off x="7832139" y="2341277"/>
            <a:ext cx="1876748" cy="642361"/>
          </a:xfrm>
          <a:prstGeom prst="rect">
            <a:avLst/>
          </a:prstGeom>
          <a:solidFill>
            <a:schemeClr val="accent4"/>
          </a:solidFill>
        </p:spPr>
        <p:txBody>
          <a:bodyPr wrap="square" lIns="0" tIns="0" rIns="0" bIns="0" rtlCol="0" anchor="ctr">
            <a:noAutofit/>
          </a:bodyPr>
          <a:lstStyle/>
          <a:p>
            <a:pPr algn="ctr">
              <a:spcAft>
                <a:spcPts val="600"/>
              </a:spcAft>
            </a:pPr>
            <a:endParaRPr lang="en-US" sz="1200" b="1" dirty="0"/>
          </a:p>
        </p:txBody>
      </p:sp>
      <p:sp>
        <p:nvSpPr>
          <p:cNvPr id="9" name="TextBox 8"/>
          <p:cNvSpPr txBox="1"/>
          <p:nvPr/>
        </p:nvSpPr>
        <p:spPr>
          <a:xfrm>
            <a:off x="10218709" y="5127009"/>
            <a:ext cx="1071927" cy="529506"/>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Helvetica"/>
                <a:ea typeface="+mn-ea"/>
                <a:cs typeface="+mn-cs"/>
              </a:rPr>
              <a:t>Not at all true</a:t>
            </a:r>
          </a:p>
        </p:txBody>
      </p:sp>
      <p:graphicFrame>
        <p:nvGraphicFramePr>
          <p:cNvPr id="11" name="Table 10"/>
          <p:cNvGraphicFramePr>
            <a:graphicFrameLocks noGrp="1"/>
          </p:cNvGraphicFramePr>
          <p:nvPr>
            <p:extLst/>
          </p:nvPr>
        </p:nvGraphicFramePr>
        <p:xfrm>
          <a:off x="5238792" y="4690065"/>
          <a:ext cx="6052986" cy="375984"/>
        </p:xfrm>
        <a:graphic>
          <a:graphicData uri="http://schemas.openxmlformats.org/drawingml/2006/table">
            <a:tbl>
              <a:tblPr firstRow="1" bandRow="1">
                <a:tableStyleId>{5C22544A-7EE6-4342-B048-85BDC9FD1C3A}</a:tableStyleId>
              </a:tblPr>
              <a:tblGrid>
                <a:gridCol w="672554">
                  <a:extLst>
                    <a:ext uri="{9D8B030D-6E8A-4147-A177-3AD203B41FA5}">
                      <a16:colId xmlns:a16="http://schemas.microsoft.com/office/drawing/2014/main" val="4124109446"/>
                    </a:ext>
                  </a:extLst>
                </a:gridCol>
                <a:gridCol w="672554">
                  <a:extLst>
                    <a:ext uri="{9D8B030D-6E8A-4147-A177-3AD203B41FA5}">
                      <a16:colId xmlns:a16="http://schemas.microsoft.com/office/drawing/2014/main" val="16703413"/>
                    </a:ext>
                  </a:extLst>
                </a:gridCol>
                <a:gridCol w="672554">
                  <a:extLst>
                    <a:ext uri="{9D8B030D-6E8A-4147-A177-3AD203B41FA5}">
                      <a16:colId xmlns:a16="http://schemas.microsoft.com/office/drawing/2014/main" val="3067049620"/>
                    </a:ext>
                  </a:extLst>
                </a:gridCol>
                <a:gridCol w="672554">
                  <a:extLst>
                    <a:ext uri="{9D8B030D-6E8A-4147-A177-3AD203B41FA5}">
                      <a16:colId xmlns:a16="http://schemas.microsoft.com/office/drawing/2014/main" val="3152618851"/>
                    </a:ext>
                  </a:extLst>
                </a:gridCol>
                <a:gridCol w="672554">
                  <a:extLst>
                    <a:ext uri="{9D8B030D-6E8A-4147-A177-3AD203B41FA5}">
                      <a16:colId xmlns:a16="http://schemas.microsoft.com/office/drawing/2014/main" val="822001034"/>
                    </a:ext>
                  </a:extLst>
                </a:gridCol>
                <a:gridCol w="672554">
                  <a:extLst>
                    <a:ext uri="{9D8B030D-6E8A-4147-A177-3AD203B41FA5}">
                      <a16:colId xmlns:a16="http://schemas.microsoft.com/office/drawing/2014/main" val="480504626"/>
                    </a:ext>
                  </a:extLst>
                </a:gridCol>
                <a:gridCol w="672554">
                  <a:extLst>
                    <a:ext uri="{9D8B030D-6E8A-4147-A177-3AD203B41FA5}">
                      <a16:colId xmlns:a16="http://schemas.microsoft.com/office/drawing/2014/main" val="3260838907"/>
                    </a:ext>
                  </a:extLst>
                </a:gridCol>
                <a:gridCol w="672554">
                  <a:extLst>
                    <a:ext uri="{9D8B030D-6E8A-4147-A177-3AD203B41FA5}">
                      <a16:colId xmlns:a16="http://schemas.microsoft.com/office/drawing/2014/main" val="1154598793"/>
                    </a:ext>
                  </a:extLst>
                </a:gridCol>
                <a:gridCol w="672554">
                  <a:extLst>
                    <a:ext uri="{9D8B030D-6E8A-4147-A177-3AD203B41FA5}">
                      <a16:colId xmlns:a16="http://schemas.microsoft.com/office/drawing/2014/main" val="4273501713"/>
                    </a:ext>
                  </a:extLst>
                </a:gridCol>
              </a:tblGrid>
              <a:tr h="375984">
                <a:tc>
                  <a:txBody>
                    <a:bodyPr/>
                    <a:lstStyle/>
                    <a:p>
                      <a:pPr algn="ctr"/>
                      <a:r>
                        <a:rPr lang="en-US" sz="1600" dirty="0">
                          <a:solidFill>
                            <a:schemeClr val="tx1"/>
                          </a:solidFill>
                        </a:rPr>
                        <a:t>9</a:t>
                      </a:r>
                    </a:p>
                  </a:txBody>
                  <a:tcPr>
                    <a:lnL w="12700" cmpd="sng">
                      <a:noFill/>
                    </a:lnL>
                    <a:lnR w="9525" cap="flat" cmpd="sng" algn="ctr">
                      <a:noFill/>
                      <a:prstDash val="solid"/>
                      <a:round/>
                      <a:headEnd type="none" w="med" len="med"/>
                      <a:tailEnd type="none" w="med" len="med"/>
                    </a:lnR>
                    <a:lnT w="38100" cap="flat" cmpd="sng" algn="ctr">
                      <a:solidFill>
                        <a:srgbClr val="FFE10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dirty="0">
                          <a:solidFill>
                            <a:schemeClr val="tx1"/>
                          </a:solidFill>
                        </a:rPr>
                        <a:t>8</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rgbClr val="FFE10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dirty="0">
                          <a:solidFill>
                            <a:schemeClr val="tx1"/>
                          </a:solidFill>
                        </a:rPr>
                        <a:t>7</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rgbClr val="FFE10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dirty="0">
                          <a:solidFill>
                            <a:schemeClr val="tx1"/>
                          </a:solidFill>
                        </a:rPr>
                        <a:t>6</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rgbClr val="FFE100"/>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dirty="0">
                          <a:solidFill>
                            <a:schemeClr val="tx1"/>
                          </a:solidFill>
                        </a:rPr>
                        <a:t>5</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4"/>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dirty="0">
                          <a:solidFill>
                            <a:schemeClr val="tx1"/>
                          </a:solidFill>
                        </a:rPr>
                        <a:t>4</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dirty="0">
                          <a:solidFill>
                            <a:schemeClr val="tx1"/>
                          </a:solidFill>
                        </a:rPr>
                        <a:t>3</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dirty="0">
                          <a:solidFill>
                            <a:schemeClr val="tx1"/>
                          </a:solidFill>
                        </a:rPr>
                        <a:t>2</a:t>
                      </a: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accent3"/>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1600" dirty="0">
                          <a:solidFill>
                            <a:schemeClr val="tx1"/>
                          </a:solidFill>
                        </a:rPr>
                        <a:t>1</a:t>
                      </a:r>
                    </a:p>
                  </a:txBody>
                  <a:tcPr>
                    <a:lnL w="9525" cap="flat" cmpd="sng" algn="ctr">
                      <a:noFill/>
                      <a:prstDash val="solid"/>
                      <a:round/>
                      <a:headEnd type="none" w="med" len="med"/>
                      <a:tailEnd type="none" w="med" len="med"/>
                    </a:lnL>
                    <a:lnR w="12700" cmpd="sng">
                      <a:noFill/>
                    </a:lnR>
                    <a:lnT w="38100" cap="flat" cmpd="sng" algn="ctr">
                      <a:solidFill>
                        <a:schemeClr val="accent3"/>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15241799"/>
                  </a:ext>
                </a:extLst>
              </a:tr>
            </a:tbl>
          </a:graphicData>
        </a:graphic>
      </p:graphicFrame>
      <p:sp>
        <p:nvSpPr>
          <p:cNvPr id="187" name="TextBox 186"/>
          <p:cNvSpPr txBox="1"/>
          <p:nvPr/>
        </p:nvSpPr>
        <p:spPr>
          <a:xfrm>
            <a:off x="7924995" y="2634362"/>
            <a:ext cx="2051789" cy="216584"/>
          </a:xfrm>
          <a:prstGeom prst="rect">
            <a:avLst/>
          </a:prstGeom>
          <a:noFill/>
        </p:spPr>
        <p:txBody>
          <a:bodyPr wrap="square" lIns="0" tIns="0" rIns="0" bIns="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latin typeface="Helvetica"/>
              </a:rPr>
              <a:t>3</a:t>
            </a:r>
            <a:r>
              <a:rPr kumimoji="0" lang="en-US" sz="1400" b="1" i="0" u="none" strike="noStrike" kern="1200" cap="none" spc="0" normalizeH="0" baseline="0" noProof="0" dirty="0">
                <a:ln>
                  <a:noFill/>
                </a:ln>
                <a:solidFill>
                  <a:srgbClr val="000000"/>
                </a:solidFill>
                <a:effectLst/>
                <a:uLnTx/>
                <a:uFillTx/>
                <a:latin typeface="Helvetica"/>
                <a:ea typeface="+mn-ea"/>
                <a:cs typeface="+mn-cs"/>
              </a:rPr>
              <a:t> in 10 are uncertain</a:t>
            </a:r>
          </a:p>
        </p:txBody>
      </p:sp>
      <p:sp>
        <p:nvSpPr>
          <p:cNvPr id="25" name="Isosceles Triangle 24"/>
          <p:cNvSpPr/>
          <p:nvPr/>
        </p:nvSpPr>
        <p:spPr>
          <a:xfrm rot="10800000">
            <a:off x="7981808" y="2983640"/>
            <a:ext cx="343729" cy="235193"/>
          </a:xfrm>
          <a:prstGeom prst="triangle">
            <a:avLst>
              <a:gd name="adj" fmla="val 47298"/>
            </a:avLst>
          </a:prstGeom>
          <a:solidFill>
            <a:schemeClr val="accent4"/>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ysClr val="windowText" lastClr="000000"/>
              </a:solidFill>
              <a:effectLst/>
              <a:uLnTx/>
              <a:uFillTx/>
              <a:latin typeface="Helvetica"/>
              <a:ea typeface="+mn-ea"/>
              <a:cs typeface="+mn-cs"/>
            </a:endParaRPr>
          </a:p>
        </p:txBody>
      </p:sp>
      <p:sp>
        <p:nvSpPr>
          <p:cNvPr id="24" name="TextBox 23"/>
          <p:cNvSpPr txBox="1"/>
          <p:nvPr/>
        </p:nvSpPr>
        <p:spPr>
          <a:xfrm>
            <a:off x="5266127" y="5124287"/>
            <a:ext cx="1071487" cy="532228"/>
          </a:xfrm>
          <a:prstGeom prst="rect">
            <a:avLst/>
          </a:prstGeom>
          <a:noFill/>
        </p:spPr>
        <p:txBody>
          <a:bodyPr wrap="square" lIns="0" tIns="0" rIns="0" bIns="0"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Helvetica"/>
                <a:ea typeface="+mn-ea"/>
                <a:cs typeface="+mn-cs"/>
              </a:rPr>
              <a:t>Completely true</a:t>
            </a:r>
          </a:p>
        </p:txBody>
      </p:sp>
      <p:cxnSp>
        <p:nvCxnSpPr>
          <p:cNvPr id="19" name="Straight Connector 18"/>
          <p:cNvCxnSpPr/>
          <p:nvPr/>
        </p:nvCxnSpPr>
        <p:spPr>
          <a:xfrm>
            <a:off x="6428232" y="5219258"/>
            <a:ext cx="379047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954270" y="1540139"/>
            <a:ext cx="2361106" cy="392876"/>
          </a:xfrm>
          <a:prstGeom prst="rect">
            <a:avLst/>
          </a:prstGeom>
          <a:noFill/>
        </p:spPr>
        <p:txBody>
          <a:bodyPr wrap="square" lIns="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Helvetica"/>
              </a:rPr>
              <a:t>S</a:t>
            </a:r>
            <a:r>
              <a:rPr kumimoji="0" lang="en-US" sz="1600" b="1" u="none" strike="noStrike" kern="1200" cap="none" spc="0" normalizeH="0" baseline="0" noProof="0" dirty="0" err="1">
                <a:ln>
                  <a:noFill/>
                </a:ln>
                <a:solidFill>
                  <a:srgbClr val="000000"/>
                </a:solidFill>
                <a:effectLst/>
                <a:uLnTx/>
                <a:uFillTx/>
                <a:latin typeface="Helvetica"/>
              </a:rPr>
              <a:t>ystem</a:t>
            </a:r>
            <a:r>
              <a:rPr kumimoji="0" lang="en-US" sz="1600" b="1" u="none" strike="noStrike" kern="1200" cap="none" spc="0" normalizeH="0" baseline="0" noProof="0" dirty="0">
                <a:ln>
                  <a:noFill/>
                </a:ln>
                <a:solidFill>
                  <a:srgbClr val="000000"/>
                </a:solidFill>
                <a:effectLst/>
                <a:uLnTx/>
                <a:uFillTx/>
                <a:latin typeface="Helvetica"/>
              </a:rPr>
              <a:t> failing</a:t>
            </a:r>
          </a:p>
        </p:txBody>
      </p:sp>
      <p:sp>
        <p:nvSpPr>
          <p:cNvPr id="33" name="TextBox 32"/>
          <p:cNvSpPr txBox="1"/>
          <p:nvPr/>
        </p:nvSpPr>
        <p:spPr>
          <a:xfrm>
            <a:off x="9936470" y="1540139"/>
            <a:ext cx="2427430" cy="392876"/>
          </a:xfrm>
          <a:prstGeom prst="rect">
            <a:avLst/>
          </a:prstGeom>
          <a:noFill/>
        </p:spPr>
        <p:txBody>
          <a:bodyPr wrap="square" lIns="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Helvetica"/>
              </a:rPr>
              <a:t>System working</a:t>
            </a:r>
            <a:endParaRPr kumimoji="0" lang="en-US" sz="1600" b="1" u="none" strike="noStrike" kern="1200" cap="none" spc="0" normalizeH="0" baseline="0" noProof="0" dirty="0">
              <a:ln>
                <a:noFill/>
              </a:ln>
              <a:solidFill>
                <a:srgbClr val="000000"/>
              </a:solidFill>
              <a:effectLst/>
              <a:uLnTx/>
              <a:uFillTx/>
              <a:latin typeface="Helvetica"/>
            </a:endParaRPr>
          </a:p>
        </p:txBody>
      </p:sp>
      <p:sp>
        <p:nvSpPr>
          <p:cNvPr id="3" name="TextBox 2"/>
          <p:cNvSpPr txBox="1"/>
          <p:nvPr/>
        </p:nvSpPr>
        <p:spPr>
          <a:xfrm>
            <a:off x="7943617" y="2457032"/>
            <a:ext cx="1254005" cy="206203"/>
          </a:xfrm>
          <a:prstGeom prst="rect">
            <a:avLst/>
          </a:prstGeom>
          <a:noFill/>
          <a:ln>
            <a:noFill/>
          </a:ln>
          <a:effectLst/>
        </p:spPr>
        <p:txBody>
          <a:bodyPr wrap="square" lIns="0" tIns="0" rIns="0" bIns="0" rtlCol="0">
            <a:noAutofit/>
          </a:bodyPr>
          <a:lstStyle/>
          <a:p>
            <a:pPr marL="0" marR="0" indent="0" defTabSz="914377" rtl="0" eaLnBrk="1" fontAlgn="auto" latinLnBrk="0" hangingPunct="1">
              <a:lnSpc>
                <a:spcPct val="100000"/>
              </a:lnSpc>
              <a:spcBef>
                <a:spcPts val="0"/>
              </a:spcBef>
              <a:spcAft>
                <a:spcPts val="0"/>
              </a:spcAft>
              <a:buClrTx/>
              <a:buSzTx/>
              <a:buFontTx/>
              <a:buNone/>
              <a:tabLst/>
            </a:pPr>
            <a:r>
              <a:rPr lang="en-US" sz="900" b="1" noProof="0" dirty="0">
                <a:latin typeface="Helvetica Neue" charset="0"/>
                <a:ea typeface="Helvetica Neue" charset="0"/>
                <a:cs typeface="Helvetica Neue" charset="0"/>
              </a:rPr>
              <a:t>Approximately</a:t>
            </a:r>
            <a:endParaRPr kumimoji="0" lang="en-US" sz="900" b="1" u="none" strike="noStrike" kern="1200" cap="none" spc="0" normalizeH="0" baseline="0" noProof="0" dirty="0">
              <a:ln>
                <a:noFill/>
              </a:ln>
              <a:effectLst/>
              <a:uLnTx/>
              <a:uFillTx/>
              <a:latin typeface="Helvetica Neue" charset="0"/>
              <a:ea typeface="Helvetica Neue" charset="0"/>
              <a:cs typeface="Helvetica Neue" charset="0"/>
            </a:endParaRPr>
          </a:p>
        </p:txBody>
      </p:sp>
      <p:grpSp>
        <p:nvGrpSpPr>
          <p:cNvPr id="17" name="Group 16"/>
          <p:cNvGrpSpPr/>
          <p:nvPr/>
        </p:nvGrpSpPr>
        <p:grpSpPr>
          <a:xfrm>
            <a:off x="11652250" y="5237238"/>
            <a:ext cx="533701" cy="454634"/>
            <a:chOff x="11652250" y="5237238"/>
            <a:chExt cx="533701" cy="454634"/>
          </a:xfrm>
        </p:grpSpPr>
        <p:sp>
          <p:nvSpPr>
            <p:cNvPr id="18" name="Round Same Side Corner Rectangle 17"/>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20" name="Picture 19"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1207828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2"/>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xfrm>
            <a:off x="0" y="0"/>
            <a:ext cx="12192000" cy="5927834"/>
          </a:xfrm>
        </p:spPr>
      </p:pic>
      <p:sp>
        <p:nvSpPr>
          <p:cNvPr id="2" name="Title 1"/>
          <p:cNvSpPr>
            <a:spLocks noGrp="1"/>
          </p:cNvSpPr>
          <p:nvPr>
            <p:ph type="title"/>
          </p:nvPr>
        </p:nvSpPr>
        <p:spPr>
          <a:xfrm>
            <a:off x="508000" y="525261"/>
            <a:ext cx="6888715" cy="462477"/>
          </a:xfrm>
        </p:spPr>
        <p:txBody>
          <a:bodyPr/>
          <a:lstStyle/>
          <a:p>
            <a:r>
              <a:rPr lang="en-US" dirty="0">
                <a:solidFill>
                  <a:schemeClr val="bg1"/>
                </a:solidFill>
              </a:rPr>
              <a:t>Globally Even The Informed Believe the  System Is Not Working</a:t>
            </a:r>
          </a:p>
        </p:txBody>
      </p:sp>
      <p:sp>
        <p:nvSpPr>
          <p:cNvPr id="5" name="Text Placeholder 4"/>
          <p:cNvSpPr>
            <a:spLocks noGrp="1"/>
          </p:cNvSpPr>
          <p:nvPr>
            <p:ph type="body" sz="quarter" idx="12"/>
          </p:nvPr>
        </p:nvSpPr>
        <p:spPr>
          <a:xfrm>
            <a:off x="507998" y="1409552"/>
            <a:ext cx="6159019" cy="531055"/>
          </a:xfrm>
        </p:spPr>
        <p:txBody>
          <a:bodyPr/>
          <a:lstStyle/>
          <a:p>
            <a:endParaRPr lang="en-US" dirty="0">
              <a:solidFill>
                <a:schemeClr val="bg1"/>
              </a:solidFill>
            </a:endParaRPr>
          </a:p>
        </p:txBody>
      </p:sp>
      <p:sp>
        <p:nvSpPr>
          <p:cNvPr id="20" name="Footer Placeholder 2"/>
          <p:cNvSpPr>
            <a:spLocks noGrp="1"/>
          </p:cNvSpPr>
          <p:nvPr>
            <p:ph type="ftr" sz="quarter" idx="10"/>
          </p:nvPr>
        </p:nvSpPr>
        <p:spPr>
          <a:xfrm>
            <a:off x="507998" y="6023429"/>
            <a:ext cx="8421624" cy="475488"/>
          </a:xfrm>
        </p:spPr>
        <p:txBody>
          <a:bodyPr vert="horz" lIns="0" tIns="0" rIns="0" bIns="0" rtlCol="0" anchor="t" anchorCtr="0"/>
          <a:lstStyle/>
          <a:p>
            <a:pPr>
              <a:defRPr/>
            </a:pPr>
            <a:r>
              <a:rPr kumimoji="0" lang="en-US" sz="900" u="none" strike="noStrike" kern="1200" cap="none" spc="0" normalizeH="0" baseline="0" noProof="0" dirty="0">
                <a:ln>
                  <a:noFill/>
                </a:ln>
                <a:solidFill>
                  <a:srgbClr val="768489"/>
                </a:solidFill>
                <a:effectLst/>
                <a:uLnTx/>
                <a:uFillTx/>
                <a:ea typeface="+mn-ea"/>
              </a:rPr>
              <a:t>Source: 2017 Edelman Trust Barometer S8. Thinking about your annual household income in 2015, which of the following categories best describes your total household income that year? S7. What is the last grade in school you completed? S9. How often do you follow public policy matters in the news? S10. How often do you follow business news and information? General Population, 28-country global total, cut by ‘populism’. </a:t>
            </a:r>
            <a:r>
              <a:rPr lang="en-US" dirty="0"/>
              <a:t>For details on how the “system failing” measure was calculated, please refer to the Technical Appendix.</a:t>
            </a:r>
          </a:p>
          <a:p>
            <a:pPr>
              <a:defRPr/>
            </a:pPr>
            <a:endParaRPr lang="en-US" dirty="0"/>
          </a:p>
        </p:txBody>
      </p:sp>
      <p:graphicFrame>
        <p:nvGraphicFramePr>
          <p:cNvPr id="13" name="Table 12"/>
          <p:cNvGraphicFramePr>
            <a:graphicFrameLocks noGrp="1"/>
          </p:cNvGraphicFramePr>
          <p:nvPr>
            <p:extLst/>
          </p:nvPr>
        </p:nvGraphicFramePr>
        <p:xfrm>
          <a:off x="1717250" y="3150658"/>
          <a:ext cx="8786814" cy="2152867"/>
        </p:xfrm>
        <a:graphic>
          <a:graphicData uri="http://schemas.openxmlformats.org/drawingml/2006/table">
            <a:tbl>
              <a:tblPr firstRow="1" bandRow="1">
                <a:tableStyleId>{5C22544A-7EE6-4342-B048-85BDC9FD1C3A}</a:tableStyleId>
              </a:tblPr>
              <a:tblGrid>
                <a:gridCol w="2586719">
                  <a:extLst>
                    <a:ext uri="{9D8B030D-6E8A-4147-A177-3AD203B41FA5}">
                      <a16:colId xmlns:a16="http://schemas.microsoft.com/office/drawing/2014/main" val="20001"/>
                    </a:ext>
                  </a:extLst>
                </a:gridCol>
                <a:gridCol w="3033486">
                  <a:extLst>
                    <a:ext uri="{9D8B030D-6E8A-4147-A177-3AD203B41FA5}">
                      <a16:colId xmlns:a16="http://schemas.microsoft.com/office/drawing/2014/main" val="20002"/>
                    </a:ext>
                  </a:extLst>
                </a:gridCol>
                <a:gridCol w="3166609">
                  <a:extLst>
                    <a:ext uri="{9D8B030D-6E8A-4147-A177-3AD203B41FA5}">
                      <a16:colId xmlns:a16="http://schemas.microsoft.com/office/drawing/2014/main" val="20003"/>
                    </a:ext>
                  </a:extLst>
                </a:gridCol>
              </a:tblGrid>
              <a:tr h="387736">
                <a:tc>
                  <a:txBody>
                    <a:bodyPr/>
                    <a:lstStyle/>
                    <a:p>
                      <a:pPr marL="0" indent="114300" algn="l">
                        <a:tabLst/>
                      </a:pPr>
                      <a:r>
                        <a:rPr lang="en-US" sz="1700" dirty="0">
                          <a:solidFill>
                            <a:schemeClr val="bg1"/>
                          </a:solidFill>
                        </a:rPr>
                        <a:t>High</a:t>
                      </a:r>
                      <a:r>
                        <a:rPr lang="en-US" sz="1700" baseline="0" dirty="0">
                          <a:solidFill>
                            <a:schemeClr val="bg1"/>
                          </a:solidFill>
                        </a:rPr>
                        <a:t>-Income</a:t>
                      </a:r>
                      <a:endParaRPr lang="en-US" sz="1700" dirty="0">
                        <a:solidFill>
                          <a:schemeClr val="bg1"/>
                        </a:solidFill>
                      </a:endParaRPr>
                    </a:p>
                  </a:txBody>
                  <a:tcPr marL="128655" marR="128655" marT="64328" marB="6432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114300" algn="l">
                        <a:tabLst/>
                      </a:pPr>
                      <a:r>
                        <a:rPr lang="en-US" sz="1700" dirty="0">
                          <a:solidFill>
                            <a:schemeClr val="bg1"/>
                          </a:solidFill>
                        </a:rPr>
                        <a:t>College-Educated</a:t>
                      </a:r>
                    </a:p>
                  </a:txBody>
                  <a:tcPr marL="128655" marR="128655" marT="64328" marB="6432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114300" algn="l">
                        <a:tabLst/>
                      </a:pPr>
                      <a:r>
                        <a:rPr lang="en-US" sz="1700" dirty="0">
                          <a:solidFill>
                            <a:schemeClr val="bg1"/>
                          </a:solidFill>
                        </a:rPr>
                        <a:t>Well-Informed</a:t>
                      </a:r>
                    </a:p>
                  </a:txBody>
                  <a:tcPr marL="128655" marR="128655" marT="64328" marB="6432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722075">
                <a:tc>
                  <a:txBody>
                    <a:bodyPr/>
                    <a:lstStyle/>
                    <a:p>
                      <a:pPr marL="0" indent="114300" algn="l">
                        <a:tabLst/>
                      </a:pPr>
                      <a:r>
                        <a:rPr lang="en-US" sz="1200" i="1" dirty="0"/>
                        <a:t>Top quartile of income</a:t>
                      </a:r>
                    </a:p>
                  </a:txBody>
                  <a:tcPr marL="128655" marR="128655" marT="64008"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114300" algn="l">
                        <a:tabLst/>
                      </a:pPr>
                      <a:r>
                        <a:rPr lang="en-US" sz="1200" i="1" dirty="0"/>
                        <a:t>College degree or higher</a:t>
                      </a:r>
                    </a:p>
                  </a:txBody>
                  <a:tcPr marL="128655" marR="128655" marT="64008"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4300" indent="0" algn="l">
                        <a:tabLst/>
                      </a:pPr>
                      <a:r>
                        <a:rPr lang="en-US" sz="1200" i="1" dirty="0"/>
                        <a:t>Follow</a:t>
                      </a:r>
                      <a:r>
                        <a:rPr lang="en-US" sz="1200" i="1" baseline="0" dirty="0"/>
                        <a:t> business and public policy information several times a week or more</a:t>
                      </a:r>
                    </a:p>
                  </a:txBody>
                  <a:tcPr marL="128655" marR="128655" marT="64008"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043056">
                <a:tc>
                  <a:txBody>
                    <a:bodyPr/>
                    <a:lstStyle/>
                    <a:p>
                      <a:pPr marL="0" indent="114300" algn="l">
                        <a:tabLst/>
                      </a:pPr>
                      <a:r>
                        <a:rPr lang="en-US" sz="6000" b="1" dirty="0">
                          <a:solidFill>
                            <a:srgbClr val="FFFFFF"/>
                          </a:solidFill>
                        </a:rPr>
                        <a:t>48%</a:t>
                      </a:r>
                    </a:p>
                  </a:txBody>
                  <a:tcPr marL="128655" marR="128655" marT="64328" marB="6432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101"/>
                    </a:solidFill>
                  </a:tcPr>
                </a:tc>
                <a:tc>
                  <a:txBody>
                    <a:bodyPr/>
                    <a:lstStyle/>
                    <a:p>
                      <a:pPr marL="0" indent="114300" algn="l">
                        <a:tabLst/>
                      </a:pPr>
                      <a:r>
                        <a:rPr lang="en-US" sz="6000" b="1" dirty="0">
                          <a:solidFill>
                            <a:srgbClr val="FFFFFF"/>
                          </a:solidFill>
                        </a:rPr>
                        <a:t>49%</a:t>
                      </a:r>
                    </a:p>
                  </a:txBody>
                  <a:tcPr marL="128655" marR="128655" marT="64328" marB="6432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101"/>
                    </a:solidFill>
                  </a:tcPr>
                </a:tc>
                <a:tc>
                  <a:txBody>
                    <a:bodyPr/>
                    <a:lstStyle/>
                    <a:p>
                      <a:pPr marL="0" indent="114300" algn="l">
                        <a:tabLst/>
                      </a:pPr>
                      <a:r>
                        <a:rPr lang="en-US" sz="6000" b="1" dirty="0">
                          <a:solidFill>
                            <a:srgbClr val="FFFFFF"/>
                          </a:solidFill>
                        </a:rPr>
                        <a:t>51%</a:t>
                      </a:r>
                    </a:p>
                  </a:txBody>
                  <a:tcPr marL="128655" marR="128655" marT="64328" marB="6432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101"/>
                    </a:solidFill>
                  </a:tcPr>
                </a:tc>
                <a:extLst>
                  <a:ext uri="{0D108BD9-81ED-4DB2-BD59-A6C34878D82A}">
                    <a16:rowId xmlns:a16="http://schemas.microsoft.com/office/drawing/2014/main" val="10002"/>
                  </a:ext>
                </a:extLst>
              </a:tr>
            </a:tbl>
          </a:graphicData>
        </a:graphic>
      </p:graphicFrame>
      <p:sp>
        <p:nvSpPr>
          <p:cNvPr id="17" name="Slide Number Placeholder 3"/>
          <p:cNvSpPr txBox="1">
            <a:spLocks/>
          </p:cNvSpPr>
          <p:nvPr/>
        </p:nvSpPr>
        <p:spPr>
          <a:xfrm>
            <a:off x="11660936" y="6437838"/>
            <a:ext cx="318403" cy="472623"/>
          </a:xfrm>
          <a:prstGeom prst="rect">
            <a:avLst/>
          </a:prstGeom>
        </p:spPr>
        <p:txBody>
          <a:bodyPr vert="horz" lIns="0" tIns="0" rIns="0" bIns="0" rtlCol="0" anchor="t" anchorCtr="0"/>
          <a:lstStyle>
            <a:defPPr>
              <a:defRPr lang="en-US"/>
            </a:defPPr>
            <a:lvl1pPr marL="0" algn="ctr" defTabSz="914400" rtl="0" eaLnBrk="1" latinLnBrk="0" hangingPunct="1">
              <a:defRPr sz="1067" b="1" i="0" kern="1200">
                <a:solidFill>
                  <a:srgbClr val="768489"/>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lang="en-US" dirty="0"/>
              <a:t>18</a:t>
            </a:r>
          </a:p>
        </p:txBody>
      </p:sp>
    </p:spTree>
    <p:extLst>
      <p:ext uri="{BB962C8B-B14F-4D97-AF65-F5344CB8AC3E}">
        <p14:creationId xmlns:p14="http://schemas.microsoft.com/office/powerpoint/2010/main" val="2912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UK Amongst Countries with Above Average Belief the System Is Failing</a:t>
            </a:r>
          </a:p>
        </p:txBody>
      </p:sp>
      <p:sp>
        <p:nvSpPr>
          <p:cNvPr id="81" name="Footer Placeholder 2"/>
          <p:cNvSpPr>
            <a:spLocks noGrp="1"/>
          </p:cNvSpPr>
          <p:nvPr>
            <p:ph type="ftr" sz="quarter" idx="10"/>
          </p:nvPr>
        </p:nvSpPr>
        <p:spPr>
          <a:xfrm>
            <a:off x="507998" y="6023428"/>
            <a:ext cx="8421624" cy="712005"/>
          </a:xfrm>
          <a:prstGeom prst="rect">
            <a:avLst/>
          </a:prstGeom>
        </p:spPr>
        <p:txBody>
          <a:bodyPr vert="horz" lIns="0" tIns="0" rIns="0" bIns="0" rtlCol="0" anchor="t" anchorCtr="0"/>
          <a:lstStyle/>
          <a:p>
            <a:pPr>
              <a:defRPr/>
            </a:pPr>
            <a:r>
              <a:rPr lang="en-US" dirty="0">
                <a:latin typeface="Helvetica Neue Light" charset="0"/>
                <a:cs typeface="Helvetica Neue Light" charset="0"/>
              </a:rPr>
              <a:t>Source: 2017 Edelman Trust Barometer.  Corruption Q685-687, Globalization Q681-684, Eroding social values Q676 and Q758, Immigration  Q685, Pace of innovation Q677. System is failing: Q672-675, 678-680, 688-690. For details on  how </a:t>
            </a:r>
            <a:r>
              <a:rPr lang="en-US" dirty="0"/>
              <a:t>the </a:t>
            </a:r>
            <a:r>
              <a:rPr lang="en-US" dirty="0">
                <a:latin typeface="Helvetica Neue Light" charset="0"/>
                <a:cs typeface="Helvetica Neue Light" charset="0"/>
              </a:rPr>
              <a:t>societal fears  and the “system failing” measure were calculated, please refer to the Technical Appendix. The margin of error for the countries scores was added and subtracted from the global mean. Countries were considered above the global average if their score was higher than the global mean plus the margin of error. </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graphicFrame>
        <p:nvGraphicFramePr>
          <p:cNvPr id="92" name="Table 91"/>
          <p:cNvGraphicFramePr>
            <a:graphicFrameLocks noGrp="1"/>
          </p:cNvGraphicFramePr>
          <p:nvPr>
            <p:extLst/>
          </p:nvPr>
        </p:nvGraphicFramePr>
        <p:xfrm>
          <a:off x="627654" y="3672557"/>
          <a:ext cx="11051050" cy="1363893"/>
        </p:xfrm>
        <a:graphic>
          <a:graphicData uri="http://schemas.openxmlformats.org/drawingml/2006/table">
            <a:tbl>
              <a:tblPr/>
              <a:tblGrid>
                <a:gridCol w="1822390">
                  <a:extLst>
                    <a:ext uri="{9D8B030D-6E8A-4147-A177-3AD203B41FA5}">
                      <a16:colId xmlns:a16="http://schemas.microsoft.com/office/drawing/2014/main" val="20001"/>
                    </a:ext>
                  </a:extLst>
                </a:gridCol>
                <a:gridCol w="307622">
                  <a:extLst>
                    <a:ext uri="{9D8B030D-6E8A-4147-A177-3AD203B41FA5}">
                      <a16:colId xmlns:a16="http://schemas.microsoft.com/office/drawing/2014/main" val="20002"/>
                    </a:ext>
                  </a:extLst>
                </a:gridCol>
                <a:gridCol w="307622">
                  <a:extLst>
                    <a:ext uri="{9D8B030D-6E8A-4147-A177-3AD203B41FA5}">
                      <a16:colId xmlns:a16="http://schemas.microsoft.com/office/drawing/2014/main" val="20003"/>
                    </a:ext>
                  </a:extLst>
                </a:gridCol>
                <a:gridCol w="307622">
                  <a:extLst>
                    <a:ext uri="{9D8B030D-6E8A-4147-A177-3AD203B41FA5}">
                      <a16:colId xmlns:a16="http://schemas.microsoft.com/office/drawing/2014/main" val="20004"/>
                    </a:ext>
                  </a:extLst>
                </a:gridCol>
                <a:gridCol w="307622">
                  <a:extLst>
                    <a:ext uri="{9D8B030D-6E8A-4147-A177-3AD203B41FA5}">
                      <a16:colId xmlns:a16="http://schemas.microsoft.com/office/drawing/2014/main" val="20005"/>
                    </a:ext>
                  </a:extLst>
                </a:gridCol>
                <a:gridCol w="307622">
                  <a:extLst>
                    <a:ext uri="{9D8B030D-6E8A-4147-A177-3AD203B41FA5}">
                      <a16:colId xmlns:a16="http://schemas.microsoft.com/office/drawing/2014/main" val="20006"/>
                    </a:ext>
                  </a:extLst>
                </a:gridCol>
                <a:gridCol w="307622">
                  <a:extLst>
                    <a:ext uri="{9D8B030D-6E8A-4147-A177-3AD203B41FA5}">
                      <a16:colId xmlns:a16="http://schemas.microsoft.com/office/drawing/2014/main" val="20007"/>
                    </a:ext>
                  </a:extLst>
                </a:gridCol>
                <a:gridCol w="307622">
                  <a:extLst>
                    <a:ext uri="{9D8B030D-6E8A-4147-A177-3AD203B41FA5}">
                      <a16:colId xmlns:a16="http://schemas.microsoft.com/office/drawing/2014/main" val="20008"/>
                    </a:ext>
                  </a:extLst>
                </a:gridCol>
                <a:gridCol w="307622">
                  <a:extLst>
                    <a:ext uri="{9D8B030D-6E8A-4147-A177-3AD203B41FA5}">
                      <a16:colId xmlns:a16="http://schemas.microsoft.com/office/drawing/2014/main" val="20009"/>
                    </a:ext>
                  </a:extLst>
                </a:gridCol>
                <a:gridCol w="307622">
                  <a:extLst>
                    <a:ext uri="{9D8B030D-6E8A-4147-A177-3AD203B41FA5}">
                      <a16:colId xmlns:a16="http://schemas.microsoft.com/office/drawing/2014/main" val="20010"/>
                    </a:ext>
                  </a:extLst>
                </a:gridCol>
                <a:gridCol w="307622">
                  <a:extLst>
                    <a:ext uri="{9D8B030D-6E8A-4147-A177-3AD203B41FA5}">
                      <a16:colId xmlns:a16="http://schemas.microsoft.com/office/drawing/2014/main" val="20011"/>
                    </a:ext>
                  </a:extLst>
                </a:gridCol>
                <a:gridCol w="307622">
                  <a:extLst>
                    <a:ext uri="{9D8B030D-6E8A-4147-A177-3AD203B41FA5}">
                      <a16:colId xmlns:a16="http://schemas.microsoft.com/office/drawing/2014/main" val="20012"/>
                    </a:ext>
                  </a:extLst>
                </a:gridCol>
                <a:gridCol w="307622">
                  <a:extLst>
                    <a:ext uri="{9D8B030D-6E8A-4147-A177-3AD203B41FA5}">
                      <a16:colId xmlns:a16="http://schemas.microsoft.com/office/drawing/2014/main" val="20013"/>
                    </a:ext>
                  </a:extLst>
                </a:gridCol>
                <a:gridCol w="307622">
                  <a:extLst>
                    <a:ext uri="{9D8B030D-6E8A-4147-A177-3AD203B41FA5}">
                      <a16:colId xmlns:a16="http://schemas.microsoft.com/office/drawing/2014/main" val="20014"/>
                    </a:ext>
                  </a:extLst>
                </a:gridCol>
                <a:gridCol w="307622">
                  <a:extLst>
                    <a:ext uri="{9D8B030D-6E8A-4147-A177-3AD203B41FA5}">
                      <a16:colId xmlns:a16="http://schemas.microsoft.com/office/drawing/2014/main" val="20015"/>
                    </a:ext>
                  </a:extLst>
                </a:gridCol>
                <a:gridCol w="307622">
                  <a:extLst>
                    <a:ext uri="{9D8B030D-6E8A-4147-A177-3AD203B41FA5}">
                      <a16:colId xmlns:a16="http://schemas.microsoft.com/office/drawing/2014/main" val="20016"/>
                    </a:ext>
                  </a:extLst>
                </a:gridCol>
                <a:gridCol w="307622">
                  <a:extLst>
                    <a:ext uri="{9D8B030D-6E8A-4147-A177-3AD203B41FA5}">
                      <a16:colId xmlns:a16="http://schemas.microsoft.com/office/drawing/2014/main" val="20017"/>
                    </a:ext>
                  </a:extLst>
                </a:gridCol>
                <a:gridCol w="307622">
                  <a:extLst>
                    <a:ext uri="{9D8B030D-6E8A-4147-A177-3AD203B41FA5}">
                      <a16:colId xmlns:a16="http://schemas.microsoft.com/office/drawing/2014/main" val="20018"/>
                    </a:ext>
                  </a:extLst>
                </a:gridCol>
                <a:gridCol w="307622">
                  <a:extLst>
                    <a:ext uri="{9D8B030D-6E8A-4147-A177-3AD203B41FA5}">
                      <a16:colId xmlns:a16="http://schemas.microsoft.com/office/drawing/2014/main" val="20019"/>
                    </a:ext>
                  </a:extLst>
                </a:gridCol>
                <a:gridCol w="307622">
                  <a:extLst>
                    <a:ext uri="{9D8B030D-6E8A-4147-A177-3AD203B41FA5}">
                      <a16:colId xmlns:a16="http://schemas.microsoft.com/office/drawing/2014/main" val="20020"/>
                    </a:ext>
                  </a:extLst>
                </a:gridCol>
                <a:gridCol w="307622">
                  <a:extLst>
                    <a:ext uri="{9D8B030D-6E8A-4147-A177-3AD203B41FA5}">
                      <a16:colId xmlns:a16="http://schemas.microsoft.com/office/drawing/2014/main" val="20021"/>
                    </a:ext>
                  </a:extLst>
                </a:gridCol>
                <a:gridCol w="307622">
                  <a:extLst>
                    <a:ext uri="{9D8B030D-6E8A-4147-A177-3AD203B41FA5}">
                      <a16:colId xmlns:a16="http://schemas.microsoft.com/office/drawing/2014/main" val="20022"/>
                    </a:ext>
                  </a:extLst>
                </a:gridCol>
                <a:gridCol w="307622">
                  <a:extLst>
                    <a:ext uri="{9D8B030D-6E8A-4147-A177-3AD203B41FA5}">
                      <a16:colId xmlns:a16="http://schemas.microsoft.com/office/drawing/2014/main" val="20023"/>
                    </a:ext>
                  </a:extLst>
                </a:gridCol>
                <a:gridCol w="307622">
                  <a:extLst>
                    <a:ext uri="{9D8B030D-6E8A-4147-A177-3AD203B41FA5}">
                      <a16:colId xmlns:a16="http://schemas.microsoft.com/office/drawing/2014/main" val="20024"/>
                    </a:ext>
                  </a:extLst>
                </a:gridCol>
                <a:gridCol w="307622">
                  <a:extLst>
                    <a:ext uri="{9D8B030D-6E8A-4147-A177-3AD203B41FA5}">
                      <a16:colId xmlns:a16="http://schemas.microsoft.com/office/drawing/2014/main" val="20025"/>
                    </a:ext>
                  </a:extLst>
                </a:gridCol>
                <a:gridCol w="307622">
                  <a:extLst>
                    <a:ext uri="{9D8B030D-6E8A-4147-A177-3AD203B41FA5}">
                      <a16:colId xmlns:a16="http://schemas.microsoft.com/office/drawing/2014/main" val="20026"/>
                    </a:ext>
                  </a:extLst>
                </a:gridCol>
                <a:gridCol w="307622">
                  <a:extLst>
                    <a:ext uri="{9D8B030D-6E8A-4147-A177-3AD203B41FA5}">
                      <a16:colId xmlns:a16="http://schemas.microsoft.com/office/drawing/2014/main" val="20027"/>
                    </a:ext>
                  </a:extLst>
                </a:gridCol>
                <a:gridCol w="307622">
                  <a:extLst>
                    <a:ext uri="{9D8B030D-6E8A-4147-A177-3AD203B41FA5}">
                      <a16:colId xmlns:a16="http://schemas.microsoft.com/office/drawing/2014/main" val="20028"/>
                    </a:ext>
                  </a:extLst>
                </a:gridCol>
                <a:gridCol w="307622">
                  <a:extLst>
                    <a:ext uri="{9D8B030D-6E8A-4147-A177-3AD203B41FA5}">
                      <a16:colId xmlns:a16="http://schemas.microsoft.com/office/drawing/2014/main" val="20029"/>
                    </a:ext>
                  </a:extLst>
                </a:gridCol>
                <a:gridCol w="307622">
                  <a:extLst>
                    <a:ext uri="{9D8B030D-6E8A-4147-A177-3AD203B41FA5}">
                      <a16:colId xmlns:a16="http://schemas.microsoft.com/office/drawing/2014/main" val="20030"/>
                    </a:ext>
                  </a:extLst>
                </a:gridCol>
                <a:gridCol w="307622">
                  <a:extLst>
                    <a:ext uri="{9D8B030D-6E8A-4147-A177-3AD203B41FA5}">
                      <a16:colId xmlns:a16="http://schemas.microsoft.com/office/drawing/2014/main" val="20031"/>
                    </a:ext>
                  </a:extLst>
                </a:gridCol>
              </a:tblGrid>
              <a:tr h="484997">
                <a:tc>
                  <a:txBody>
                    <a:bodyPr/>
                    <a:lstStyle/>
                    <a:p>
                      <a:pPr marL="285750" indent="0" algn="l" fontAlgn="ctr">
                        <a:tabLst/>
                      </a:pPr>
                      <a:r>
                        <a:rPr lang="en-US" sz="1200" b="0" i="0" u="none" strike="noStrike" dirty="0">
                          <a:solidFill>
                            <a:srgbClr val="000000"/>
                          </a:solidFill>
                          <a:effectLst/>
                          <a:latin typeface="Arial" panose="020B0604020202020204" pitchFamily="34" charset="0"/>
                          <a:cs typeface="Arial" panose="020B0604020202020204" pitchFamily="34" charset="0"/>
                        </a:rPr>
                        <a:t>% Who Agree </a:t>
                      </a:r>
                      <a:br>
                        <a:rPr lang="en-US" sz="1200" b="0" i="0" u="none" strike="noStrike" dirty="0">
                          <a:solidFill>
                            <a:srgbClr val="000000"/>
                          </a:solidFill>
                          <a:effectLst/>
                          <a:latin typeface="Arial" panose="020B0604020202020204" pitchFamily="34" charset="0"/>
                          <a:cs typeface="Arial" panose="020B0604020202020204" pitchFamily="34" charset="0"/>
                        </a:rPr>
                      </a:br>
                      <a:r>
                        <a:rPr lang="en-US" sz="1200" b="0" i="0" u="none" strike="noStrike" dirty="0">
                          <a:solidFill>
                            <a:srgbClr val="000000"/>
                          </a:solidFill>
                          <a:effectLst/>
                          <a:latin typeface="Arial" panose="020B0604020202020204" pitchFamily="34" charset="0"/>
                          <a:cs typeface="Arial" panose="020B0604020202020204" pitchFamily="34" charset="0"/>
                        </a:rPr>
                        <a:t>System is Failing</a:t>
                      </a:r>
                    </a:p>
                  </a:txBody>
                  <a:tcPr anchor="ctr">
                    <a:lnL>
                      <a:noFill/>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rgbClr val="000000"/>
                          </a:solidFill>
                          <a:effectLst/>
                          <a:latin typeface="Arial" panose="020B0604020202020204" pitchFamily="34" charset="0"/>
                          <a:cs typeface="Arial" panose="020B0604020202020204" pitchFamily="34" charset="0"/>
                        </a:rPr>
                        <a:t>53</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72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72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67</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67</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67</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64</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62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62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62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60</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59</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59</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57</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bg1"/>
                          </a:solidFill>
                          <a:effectLst/>
                          <a:latin typeface="Arial" panose="020B0604020202020204" pitchFamily="34" charset="0"/>
                          <a:cs typeface="Arial" panose="020B0604020202020204" pitchFamily="34" charset="0"/>
                        </a:rPr>
                        <a:t>56</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741E"/>
                    </a:solid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55</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55</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53</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52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51</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48</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48</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42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42</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36</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35</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30</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23</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b="1" i="0" u="none" strike="noStrike" dirty="0">
                          <a:solidFill>
                            <a:schemeClr val="tx1"/>
                          </a:solidFill>
                          <a:effectLst/>
                          <a:latin typeface="Arial" panose="020B0604020202020204" pitchFamily="34" charset="0"/>
                          <a:cs typeface="Arial" panose="020B0604020202020204" pitchFamily="34" charset="0"/>
                        </a:rPr>
                        <a:t>19</a:t>
                      </a:r>
                    </a:p>
                  </a:txBody>
                  <a:tcPr marL="9525" marR="9525" marT="9525" marB="0" anchor="ctr">
                    <a:lnL w="3175" cap="flat" cmpd="sng" algn="ctr">
                      <a:solidFill>
                        <a:schemeClr val="bg1">
                          <a:lumMod val="8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878896">
                <a:tc>
                  <a:txBody>
                    <a:bodyPr/>
                    <a:lstStyle/>
                    <a:p>
                      <a:pPr algn="r" fontAlgn="b"/>
                      <a:endParaRPr lang="en-US" sz="1000" b="1" i="0" u="none" strike="noStrike" dirty="0">
                        <a:solidFill>
                          <a:srgbClr val="000000"/>
                        </a:solidFill>
                        <a:effectLst/>
                        <a:latin typeface="Arial" panose="020B0604020202020204" pitchFamily="34" charset="0"/>
                        <a:cs typeface="Arial" panose="020B0604020202020204" pitchFamily="34" charset="0"/>
                      </a:endParaRPr>
                    </a:p>
                  </a:txBody>
                  <a:tcPr marL="8914" marR="0" marT="91440" marB="0" anchor="ctr">
                    <a:lnL>
                      <a:noFill/>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Global</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endParaRPr lang="en-US" sz="1000" b="1" i="0" u="none" strike="noStrike" dirty="0">
                        <a:solidFill>
                          <a:schemeClr val="tx1"/>
                        </a:solidFill>
                        <a:effectLst/>
                        <a:latin typeface="Arial" panose="020B0604020202020204" pitchFamily="34" charset="0"/>
                        <a:cs typeface="Arial" panose="020B0604020202020204" pitchFamily="34" charset="0"/>
                      </a:endParaRP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bg1"/>
                          </a:solidFill>
                          <a:effectLst/>
                          <a:latin typeface="Arial" panose="020B0604020202020204" pitchFamily="34" charset="0"/>
                          <a:cs typeface="Arial" panose="020B0604020202020204" pitchFamily="34" charset="0"/>
                        </a:rPr>
                        <a:t>France</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F3004"/>
                    </a:solidFill>
                  </a:tcPr>
                </a:tc>
                <a:tc>
                  <a:txBody>
                    <a:bodyPr/>
                    <a:lstStyle/>
                    <a:p>
                      <a:pPr algn="r" fontAlgn="b"/>
                      <a:r>
                        <a:rPr lang="en-US" sz="1000" b="1" i="0" u="none" strike="noStrike" dirty="0">
                          <a:solidFill>
                            <a:schemeClr val="bg1"/>
                          </a:solidFill>
                          <a:effectLst/>
                          <a:latin typeface="Arial" panose="020B0604020202020204" pitchFamily="34" charset="0"/>
                          <a:cs typeface="Arial" panose="020B0604020202020204" pitchFamily="34" charset="0"/>
                        </a:rPr>
                        <a:t>Italy</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F3004"/>
                    </a:solidFill>
                  </a:tcPr>
                </a:tc>
                <a:tc>
                  <a:txBody>
                    <a:bodyPr/>
                    <a:lstStyle/>
                    <a:p>
                      <a:pPr algn="r" fontAlgn="b"/>
                      <a:r>
                        <a:rPr lang="en-US" sz="1000" b="1" i="0" u="none" strike="noStrike" dirty="0">
                          <a:solidFill>
                            <a:schemeClr val="bg1"/>
                          </a:solidFill>
                          <a:effectLst/>
                          <a:latin typeface="Arial" panose="020B0604020202020204" pitchFamily="34" charset="0"/>
                          <a:cs typeface="Arial" panose="020B0604020202020204" pitchFamily="34" charset="0"/>
                        </a:rPr>
                        <a:t>Mexico</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F3004"/>
                    </a:solidFill>
                  </a:tcPr>
                </a:tc>
                <a:tc>
                  <a:txBody>
                    <a:bodyPr/>
                    <a:lstStyle/>
                    <a:p>
                      <a:pPr algn="r" fontAlgn="b"/>
                      <a:r>
                        <a:rPr lang="en-US" sz="1000" b="1" i="0" u="none" strike="noStrike" dirty="0">
                          <a:solidFill>
                            <a:schemeClr val="bg1"/>
                          </a:solidFill>
                          <a:effectLst/>
                          <a:latin typeface="Arial" panose="020B0604020202020204" pitchFamily="34" charset="0"/>
                          <a:cs typeface="Arial" panose="020B0604020202020204" pitchFamily="34" charset="0"/>
                        </a:rPr>
                        <a:t>S. Africa</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F3004"/>
                    </a:solidFill>
                  </a:tcPr>
                </a:tc>
                <a:tc>
                  <a:txBody>
                    <a:bodyPr/>
                    <a:lstStyle/>
                    <a:p>
                      <a:pPr algn="r" fontAlgn="b"/>
                      <a:r>
                        <a:rPr lang="en-US" sz="1000" b="1" i="0" u="none" strike="noStrike" dirty="0">
                          <a:solidFill>
                            <a:schemeClr val="bg1"/>
                          </a:solidFill>
                          <a:effectLst/>
                          <a:latin typeface="Arial" panose="020B0604020202020204" pitchFamily="34" charset="0"/>
                          <a:cs typeface="Arial" panose="020B0604020202020204" pitchFamily="34" charset="0"/>
                        </a:rPr>
                        <a:t>Spain</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F3004"/>
                    </a:solid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Poland</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000" b="1" i="0" u="none" strike="noStrike" dirty="0">
                          <a:solidFill>
                            <a:schemeClr val="bg1"/>
                          </a:solidFill>
                          <a:effectLst/>
                          <a:latin typeface="Arial" panose="020B0604020202020204" pitchFamily="34" charset="0"/>
                          <a:cs typeface="Arial" panose="020B0604020202020204" pitchFamily="34" charset="0"/>
                        </a:rPr>
                        <a:t>Brazil</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F3004"/>
                    </a:solidFill>
                  </a:tcPr>
                </a:tc>
                <a:tc>
                  <a:txBody>
                    <a:bodyPr/>
                    <a:lstStyle/>
                    <a:p>
                      <a:pPr algn="r" fontAlgn="b"/>
                      <a:r>
                        <a:rPr lang="en-US" sz="1000" b="1" i="0" u="none" strike="noStrike" dirty="0">
                          <a:solidFill>
                            <a:schemeClr val="bg1"/>
                          </a:solidFill>
                          <a:effectLst/>
                          <a:latin typeface="Arial" panose="020B0604020202020204" pitchFamily="34" charset="0"/>
                          <a:cs typeface="Arial" panose="020B0604020202020204" pitchFamily="34" charset="0"/>
                        </a:rPr>
                        <a:t>Colombia</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F3004"/>
                    </a:solid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Germany</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000" b="1" i="0" u="none" strike="noStrike" dirty="0">
                          <a:solidFill>
                            <a:schemeClr val="bg1"/>
                          </a:solidFill>
                          <a:effectLst/>
                          <a:latin typeface="Arial" panose="020B0604020202020204" pitchFamily="34" charset="0"/>
                          <a:cs typeface="Arial" panose="020B0604020202020204" pitchFamily="34" charset="0"/>
                        </a:rPr>
                        <a:t>U.K.</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F3004"/>
                    </a:solidFill>
                  </a:tcPr>
                </a:tc>
                <a:tc>
                  <a:txBody>
                    <a:bodyPr/>
                    <a:lstStyle/>
                    <a:p>
                      <a:pPr algn="r" fontAlgn="b"/>
                      <a:r>
                        <a:rPr lang="en-US" sz="1000" b="1" i="0" u="none" strike="noStrike" dirty="0">
                          <a:solidFill>
                            <a:schemeClr val="bg1"/>
                          </a:solidFill>
                          <a:effectLst/>
                          <a:latin typeface="Arial" panose="020B0604020202020204" pitchFamily="34" charset="0"/>
                          <a:cs typeface="Arial" panose="020B0604020202020204" pitchFamily="34" charset="0"/>
                        </a:rPr>
                        <a:t>Australia</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F3004"/>
                    </a:solid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Ireland</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000" b="1" i="0" u="none" strike="noStrike" dirty="0">
                          <a:solidFill>
                            <a:schemeClr val="bg1"/>
                          </a:solidFill>
                          <a:effectLst/>
                          <a:latin typeface="Arial" panose="020B0604020202020204" pitchFamily="34" charset="0"/>
                          <a:cs typeface="Arial" panose="020B0604020202020204" pitchFamily="34" charset="0"/>
                        </a:rPr>
                        <a:t>U.S.</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F3004"/>
                    </a:solid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Netherlands</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Canada</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Sweden</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Argentina</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Malaysia</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Turkey</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Russia</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S. Korea</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Indonesia</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Japan</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India</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Hong Kong</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Singapore</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China</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b="1" i="0" u="none" strike="noStrike" dirty="0">
                          <a:solidFill>
                            <a:schemeClr val="tx1"/>
                          </a:solidFill>
                          <a:effectLst/>
                          <a:latin typeface="Arial" panose="020B0604020202020204" pitchFamily="34" charset="0"/>
                          <a:cs typeface="Arial" panose="020B0604020202020204" pitchFamily="34" charset="0"/>
                        </a:rPr>
                        <a:t>UAE</a:t>
                      </a:r>
                    </a:p>
                  </a:txBody>
                  <a:tcPr marL="8914" marR="0" marT="91440" marB="0" vert="vert270" anchor="ctr">
                    <a:lnL w="3175" cap="flat" cmpd="sng" algn="ctr">
                      <a:solidFill>
                        <a:schemeClr val="bg1">
                          <a:lumMod val="85000"/>
                        </a:schemeClr>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6033328"/>
                  </a:ext>
                </a:extLst>
              </a:tr>
            </a:tbl>
          </a:graphicData>
        </a:graphic>
      </p:graphicFrame>
      <p:sp>
        <p:nvSpPr>
          <p:cNvPr id="71" name="Rectangle 70"/>
          <p:cNvSpPr/>
          <p:nvPr/>
        </p:nvSpPr>
        <p:spPr>
          <a:xfrm>
            <a:off x="9605519" y="469486"/>
            <a:ext cx="2586481" cy="1208817"/>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73" name="Content Placeholder 20"/>
          <p:cNvSpPr txBox="1">
            <a:spLocks/>
          </p:cNvSpPr>
          <p:nvPr/>
        </p:nvSpPr>
        <p:spPr>
          <a:xfrm>
            <a:off x="9984650" y="567057"/>
            <a:ext cx="1874694" cy="191872"/>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Above-Average Level of Fear</a:t>
            </a:r>
          </a:p>
        </p:txBody>
      </p:sp>
      <p:sp>
        <p:nvSpPr>
          <p:cNvPr id="75" name="Content Placeholder 20"/>
          <p:cNvSpPr txBox="1">
            <a:spLocks/>
          </p:cNvSpPr>
          <p:nvPr/>
        </p:nvSpPr>
        <p:spPr>
          <a:xfrm>
            <a:off x="9984651" y="919368"/>
            <a:ext cx="1874694" cy="212684"/>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87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Above-Average</a:t>
            </a:r>
            <a:r>
              <a:rPr kumimoji="0" lang="en-US" sz="1100" u="none" strike="noStrike" kern="1200" cap="none" spc="0" normalizeH="0" noProof="0" dirty="0">
                <a:ln>
                  <a:noFill/>
                </a:ln>
                <a:solidFill>
                  <a:srgbClr val="000000"/>
                </a:solidFill>
                <a:effectLst/>
                <a:uLnTx/>
                <a:uFillTx/>
                <a:latin typeface="Helvetica"/>
                <a:ea typeface="+mn-ea"/>
                <a:cs typeface="Helvetica Regular" charset="0"/>
              </a:rPr>
              <a:t> Belief the </a:t>
            </a:r>
            <a:br>
              <a:rPr kumimoji="0" lang="en-US" sz="1100" u="none" strike="noStrike" kern="1200" cap="none" spc="0" normalizeH="0" noProof="0" dirty="0">
                <a:ln>
                  <a:noFill/>
                </a:ln>
                <a:solidFill>
                  <a:srgbClr val="000000"/>
                </a:solidFill>
                <a:effectLst/>
                <a:uLnTx/>
                <a:uFillTx/>
                <a:latin typeface="Helvetica"/>
                <a:ea typeface="+mn-ea"/>
                <a:cs typeface="Helvetica Regular" charset="0"/>
              </a:rPr>
            </a:br>
            <a:r>
              <a:rPr kumimoji="0" lang="en-US" sz="1100" u="none" strike="noStrike" kern="1200" cap="none" spc="0" normalizeH="0" noProof="0" dirty="0">
                <a:ln>
                  <a:noFill/>
                </a:ln>
                <a:solidFill>
                  <a:srgbClr val="000000"/>
                </a:solidFill>
                <a:effectLst/>
                <a:uLnTx/>
                <a:uFillTx/>
                <a:latin typeface="Helvetica"/>
                <a:ea typeface="+mn-ea"/>
                <a:cs typeface="Helvetica Regular" charset="0"/>
              </a:rPr>
              <a:t>System is Failing</a:t>
            </a:r>
            <a:endParaRPr kumimoji="0" lang="en-US" sz="1100" u="none" strike="noStrike" kern="1200" cap="none" spc="0" normalizeH="0" baseline="0" noProof="0" dirty="0">
              <a:ln>
                <a:noFill/>
              </a:ln>
              <a:solidFill>
                <a:srgbClr val="000000"/>
              </a:solidFill>
              <a:effectLst/>
              <a:uLnTx/>
              <a:uFillTx/>
              <a:latin typeface="Helvetica"/>
              <a:ea typeface="+mn-ea"/>
              <a:cs typeface="Helvetica Regular" charset="0"/>
            </a:endParaRPr>
          </a:p>
        </p:txBody>
      </p:sp>
      <p:sp>
        <p:nvSpPr>
          <p:cNvPr id="76" name="Rectangle 75"/>
          <p:cNvSpPr>
            <a:spLocks noChangeAspect="1"/>
          </p:cNvSpPr>
          <p:nvPr/>
        </p:nvSpPr>
        <p:spPr>
          <a:xfrm>
            <a:off x="9759913" y="907645"/>
            <a:ext cx="128016" cy="217179"/>
          </a:xfrm>
          <a:prstGeom prst="rect">
            <a:avLst/>
          </a:prstGeom>
          <a:solidFill>
            <a:srgbClr val="F47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a:ea typeface="+mn-ea"/>
              <a:cs typeface="+mn-cs"/>
            </a:endParaRPr>
          </a:p>
        </p:txBody>
      </p:sp>
      <p:sp>
        <p:nvSpPr>
          <p:cNvPr id="5" name="Oval 4"/>
          <p:cNvSpPr/>
          <p:nvPr/>
        </p:nvSpPr>
        <p:spPr>
          <a:xfrm>
            <a:off x="9755341" y="618559"/>
            <a:ext cx="137160" cy="137160"/>
          </a:xfrm>
          <a:prstGeom prst="ellipse">
            <a:avLst/>
          </a:prstGeom>
          <a:solidFill>
            <a:schemeClr val="tx2"/>
          </a:solidFill>
        </p:spPr>
        <p:txBody>
          <a:bodyPr wrap="square" lIns="0" tIns="0" rIns="0" bIns="0" rtlCol="0" anchor="ctr">
            <a:noAutofit/>
          </a:bodyPr>
          <a:lstStyle/>
          <a:p>
            <a:pPr algn="ctr">
              <a:spcAft>
                <a:spcPts val="600"/>
              </a:spcAft>
            </a:pPr>
            <a:endParaRPr lang="en-US" sz="1200" b="1" dirty="0"/>
          </a:p>
        </p:txBody>
      </p:sp>
      <p:sp>
        <p:nvSpPr>
          <p:cNvPr id="78" name="Rectangle 77"/>
          <p:cNvSpPr>
            <a:spLocks noChangeAspect="1"/>
          </p:cNvSpPr>
          <p:nvPr/>
        </p:nvSpPr>
        <p:spPr>
          <a:xfrm>
            <a:off x="9759913" y="1303885"/>
            <a:ext cx="128016" cy="217179"/>
          </a:xfrm>
          <a:prstGeom prst="rect">
            <a:avLst/>
          </a:prstGeom>
          <a:solidFill>
            <a:srgbClr val="AF3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Helvetica"/>
              <a:ea typeface="+mn-ea"/>
              <a:cs typeface="+mn-cs"/>
            </a:endParaRPr>
          </a:p>
        </p:txBody>
      </p:sp>
      <p:sp>
        <p:nvSpPr>
          <p:cNvPr id="80" name="Content Placeholder 20"/>
          <p:cNvSpPr txBox="1">
            <a:spLocks/>
          </p:cNvSpPr>
          <p:nvPr/>
        </p:nvSpPr>
        <p:spPr>
          <a:xfrm>
            <a:off x="9984651" y="1309121"/>
            <a:ext cx="1874694" cy="230894"/>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87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Countries</a:t>
            </a:r>
            <a:r>
              <a:rPr kumimoji="0" lang="en-US" sz="1100" u="none" strike="noStrike" kern="1200" cap="none" spc="0" normalizeH="0" noProof="0" dirty="0">
                <a:ln>
                  <a:noFill/>
                </a:ln>
                <a:solidFill>
                  <a:srgbClr val="000000"/>
                </a:solidFill>
                <a:effectLst/>
                <a:uLnTx/>
                <a:uFillTx/>
                <a:latin typeface="Helvetica"/>
                <a:ea typeface="+mn-ea"/>
                <a:cs typeface="Helvetica Regular" charset="0"/>
              </a:rPr>
              <a:t> with Multiple </a:t>
            </a:r>
            <a:br>
              <a:rPr kumimoji="0" lang="en-US" sz="1100" u="none" strike="noStrike" kern="1200" cap="none" spc="0" normalizeH="0" noProof="0" dirty="0">
                <a:ln>
                  <a:noFill/>
                </a:ln>
                <a:solidFill>
                  <a:srgbClr val="000000"/>
                </a:solidFill>
                <a:effectLst/>
                <a:uLnTx/>
                <a:uFillTx/>
                <a:latin typeface="Helvetica"/>
                <a:ea typeface="+mn-ea"/>
                <a:cs typeface="Helvetica Regular" charset="0"/>
              </a:rPr>
            </a:br>
            <a:r>
              <a:rPr kumimoji="0" lang="en-US" sz="1100" u="none" strike="noStrike" kern="1200" cap="none" spc="0" normalizeH="0" noProof="0" dirty="0">
                <a:ln>
                  <a:noFill/>
                </a:ln>
                <a:solidFill>
                  <a:srgbClr val="000000"/>
                </a:solidFill>
                <a:effectLst/>
                <a:uLnTx/>
                <a:uFillTx/>
                <a:latin typeface="Helvetica"/>
                <a:ea typeface="+mn-ea"/>
                <a:cs typeface="Helvetica Regular" charset="0"/>
              </a:rPr>
              <a:t>Fears and Failing System</a:t>
            </a:r>
            <a:endParaRPr kumimoji="0" lang="en-US" sz="1100" u="none" strike="noStrike" kern="1200" cap="none" spc="0" normalizeH="0" baseline="0" noProof="0" dirty="0">
              <a:ln>
                <a:noFill/>
              </a:ln>
              <a:solidFill>
                <a:srgbClr val="000000"/>
              </a:solidFill>
              <a:effectLst/>
              <a:uLnTx/>
              <a:uFillTx/>
              <a:latin typeface="Helvetica"/>
              <a:ea typeface="+mn-ea"/>
              <a:cs typeface="Helvetica Regular" charset="0"/>
            </a:endParaRPr>
          </a:p>
        </p:txBody>
      </p:sp>
      <p:sp>
        <p:nvSpPr>
          <p:cNvPr id="7" name="TextBox 6"/>
          <p:cNvSpPr txBox="1"/>
          <p:nvPr/>
        </p:nvSpPr>
        <p:spPr>
          <a:xfrm>
            <a:off x="3153325" y="5378974"/>
            <a:ext cx="1520716" cy="386862"/>
          </a:xfrm>
          <a:prstGeom prst="rect">
            <a:avLst/>
          </a:prstGeom>
          <a:noFill/>
          <a:ln>
            <a:noFill/>
          </a:ln>
          <a:effectLst/>
        </p:spPr>
        <p:txBody>
          <a:bodyPr wrap="square" lIns="0" tIns="0" rIns="0" bIns="0" rtlCol="0">
            <a:noAutofit/>
          </a:bodyPr>
          <a:lstStyle/>
          <a:p>
            <a:pPr marL="0" marR="0" indent="0" defTabSz="914377" rtl="0" eaLnBrk="1" fontAlgn="auto" latinLnBrk="0" hangingPunct="1">
              <a:lnSpc>
                <a:spcPct val="100000"/>
              </a:lnSpc>
              <a:spcBef>
                <a:spcPts val="0"/>
              </a:spcBef>
              <a:spcAft>
                <a:spcPts val="0"/>
              </a:spcAft>
              <a:buClrTx/>
              <a:buSzTx/>
              <a:buFontTx/>
              <a:buNone/>
              <a:tabLst/>
            </a:pPr>
            <a:r>
              <a:rPr kumimoji="0" lang="en-US" sz="1000" u="none" strike="noStrike" kern="1200" cap="none" spc="0" normalizeH="0" baseline="0" noProof="0" dirty="0">
                <a:ln>
                  <a:noFill/>
                </a:ln>
                <a:effectLst/>
                <a:uLnTx/>
                <a:uFillTx/>
                <a:latin typeface="Helvetica Neue" charset="0"/>
                <a:ea typeface="Helvetica Neue" charset="0"/>
                <a:cs typeface="Helvetica Neue" charset="0"/>
              </a:rPr>
              <a:t>10 countries with above</a:t>
            </a:r>
            <a:r>
              <a:rPr lang="en-US" sz="1000" dirty="0">
                <a:latin typeface="Helvetica Neue" charset="0"/>
                <a:ea typeface="Helvetica Neue" charset="0"/>
                <a:cs typeface="Helvetica Neue" charset="0"/>
              </a:rPr>
              <a:t>-average belief the system </a:t>
            </a:r>
            <a:br>
              <a:rPr lang="en-US" sz="1000" dirty="0">
                <a:latin typeface="Helvetica Neue" charset="0"/>
                <a:ea typeface="Helvetica Neue" charset="0"/>
                <a:cs typeface="Helvetica Neue" charset="0"/>
              </a:rPr>
            </a:br>
            <a:r>
              <a:rPr lang="en-US" sz="1000" dirty="0">
                <a:latin typeface="Helvetica Neue" charset="0"/>
                <a:ea typeface="Helvetica Neue" charset="0"/>
                <a:cs typeface="Helvetica Neue" charset="0"/>
              </a:rPr>
              <a:t>is failing and multiple fears</a:t>
            </a:r>
            <a:endParaRPr kumimoji="0" lang="en-US" sz="1000" u="none" strike="noStrike" kern="1200" cap="none" spc="0" normalizeH="0" baseline="0" noProof="0" dirty="0">
              <a:ln>
                <a:noFill/>
              </a:ln>
              <a:effectLst/>
              <a:uLnTx/>
              <a:uFillTx/>
              <a:latin typeface="Helvetica Neue" charset="0"/>
              <a:ea typeface="Helvetica Neue" charset="0"/>
              <a:cs typeface="Helvetica Neue" charset="0"/>
            </a:endParaRPr>
          </a:p>
        </p:txBody>
      </p:sp>
      <p:sp>
        <p:nvSpPr>
          <p:cNvPr id="84" name="TextBox 83"/>
          <p:cNvSpPr txBox="1"/>
          <p:nvPr/>
        </p:nvSpPr>
        <p:spPr>
          <a:xfrm>
            <a:off x="5238556" y="5378974"/>
            <a:ext cx="1729878" cy="386862"/>
          </a:xfrm>
          <a:prstGeom prst="rect">
            <a:avLst/>
          </a:prstGeom>
          <a:noFill/>
          <a:ln>
            <a:noFill/>
          </a:ln>
          <a:effectLst/>
        </p:spPr>
        <p:txBody>
          <a:bodyPr wrap="square" lIns="0" tIns="0" rIns="0" bIns="0" rtlCol="0">
            <a:noAutofit/>
          </a:bodyPr>
          <a:lstStyle/>
          <a:p>
            <a:pPr marL="0" marR="0" indent="0" defTabSz="914377" rtl="0" eaLnBrk="1" fontAlgn="auto" latinLnBrk="0" hangingPunct="1">
              <a:lnSpc>
                <a:spcPct val="100000"/>
              </a:lnSpc>
              <a:spcBef>
                <a:spcPts val="0"/>
              </a:spcBef>
              <a:spcAft>
                <a:spcPts val="0"/>
              </a:spcAft>
              <a:buClrTx/>
              <a:buSzTx/>
              <a:buFontTx/>
              <a:buNone/>
              <a:tabLst/>
            </a:pPr>
            <a:r>
              <a:rPr kumimoji="0" lang="en-US" sz="1000" u="none" strike="noStrike" kern="1200" cap="none" spc="0" normalizeH="0" baseline="0" noProof="0" dirty="0">
                <a:ln>
                  <a:noFill/>
                </a:ln>
                <a:effectLst/>
                <a:uLnTx/>
                <a:uFillTx/>
                <a:latin typeface="Helvetica Neue" charset="0"/>
                <a:ea typeface="Helvetica Neue" charset="0"/>
                <a:cs typeface="Helvetica Neue" charset="0"/>
              </a:rPr>
              <a:t>4 countries with above-average belief</a:t>
            </a:r>
            <a:r>
              <a:rPr kumimoji="0" lang="en-US" sz="1000" u="none" strike="noStrike" kern="1200" cap="none" spc="0" normalizeH="0" noProof="0" dirty="0">
                <a:ln>
                  <a:noFill/>
                </a:ln>
                <a:effectLst/>
                <a:uLnTx/>
                <a:uFillTx/>
                <a:latin typeface="Helvetica Neue" charset="0"/>
                <a:ea typeface="Helvetica Neue" charset="0"/>
                <a:cs typeface="Helvetica Neue" charset="0"/>
              </a:rPr>
              <a:t> the system is failing – but lack multiple fears</a:t>
            </a:r>
            <a:endParaRPr kumimoji="0" lang="en-US" sz="1000" u="none" strike="noStrike" kern="1200" cap="none" spc="0" normalizeH="0" baseline="0" noProof="0" dirty="0">
              <a:ln>
                <a:noFill/>
              </a:ln>
              <a:effectLst/>
              <a:uLnTx/>
              <a:uFillTx/>
              <a:latin typeface="Helvetica Neue" charset="0"/>
              <a:ea typeface="Helvetica Neue" charset="0"/>
              <a:cs typeface="Helvetica Neue" charset="0"/>
            </a:endParaRPr>
          </a:p>
        </p:txBody>
      </p:sp>
      <p:cxnSp>
        <p:nvCxnSpPr>
          <p:cNvPr id="85" name="Straight Connector 84"/>
          <p:cNvCxnSpPr/>
          <p:nvPr/>
        </p:nvCxnSpPr>
        <p:spPr>
          <a:xfrm>
            <a:off x="3160446" y="5181631"/>
            <a:ext cx="1387389" cy="7415"/>
          </a:xfrm>
          <a:prstGeom prst="line">
            <a:avLst/>
          </a:prstGeom>
          <a:ln w="38100" cmpd="sng">
            <a:solidFill>
              <a:srgbClr val="AF3004"/>
            </a:solidFill>
          </a:ln>
        </p:spPr>
        <p:style>
          <a:lnRef idx="1">
            <a:schemeClr val="accent1"/>
          </a:lnRef>
          <a:fillRef idx="0">
            <a:schemeClr val="accent1"/>
          </a:fillRef>
          <a:effectRef idx="0">
            <a:schemeClr val="accent1"/>
          </a:effectRef>
          <a:fontRef idx="minor">
            <a:schemeClr val="tx1"/>
          </a:fontRef>
        </p:style>
      </p:cxnSp>
      <p:sp>
        <p:nvSpPr>
          <p:cNvPr id="86" name="Isosceles Triangle 49"/>
          <p:cNvSpPr/>
          <p:nvPr/>
        </p:nvSpPr>
        <p:spPr>
          <a:xfrm flipV="1">
            <a:off x="3226116" y="5180687"/>
            <a:ext cx="195345" cy="163388"/>
          </a:xfrm>
          <a:prstGeom prst="triangle">
            <a:avLst/>
          </a:prstGeom>
          <a:solidFill>
            <a:srgbClr val="AF3004"/>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cxnSp>
        <p:nvCxnSpPr>
          <p:cNvPr id="94" name="Straight Connector 93"/>
          <p:cNvCxnSpPr/>
          <p:nvPr/>
        </p:nvCxnSpPr>
        <p:spPr>
          <a:xfrm>
            <a:off x="5238556" y="5181630"/>
            <a:ext cx="1664208" cy="914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Isosceles Triangle 49"/>
          <p:cNvSpPr/>
          <p:nvPr/>
        </p:nvSpPr>
        <p:spPr>
          <a:xfrm flipV="1">
            <a:off x="5313371" y="5180687"/>
            <a:ext cx="195345" cy="163388"/>
          </a:xfrm>
          <a:prstGeom prst="triangle">
            <a:avLst/>
          </a:prstGeom>
          <a:solidFill>
            <a:schemeClr val="tx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aphicFrame>
        <p:nvGraphicFramePr>
          <p:cNvPr id="87" name="Table 86"/>
          <p:cNvGraphicFramePr>
            <a:graphicFrameLocks noGrp="1"/>
          </p:cNvGraphicFramePr>
          <p:nvPr>
            <p:extLst/>
          </p:nvPr>
        </p:nvGraphicFramePr>
        <p:xfrm>
          <a:off x="627647" y="1944816"/>
          <a:ext cx="11033289" cy="1723486"/>
        </p:xfrm>
        <a:graphic>
          <a:graphicData uri="http://schemas.openxmlformats.org/drawingml/2006/table">
            <a:tbl>
              <a:tblPr firstRow="1" bandRow="1">
                <a:tableStyleId>{2D5ABB26-0587-4C30-8999-92F81FD0307C}</a:tableStyleId>
              </a:tblPr>
              <a:tblGrid>
                <a:gridCol w="11033289">
                  <a:extLst>
                    <a:ext uri="{9D8B030D-6E8A-4147-A177-3AD203B41FA5}">
                      <a16:colId xmlns:a16="http://schemas.microsoft.com/office/drawing/2014/main" val="20000"/>
                    </a:ext>
                  </a:extLst>
                </a:gridCol>
              </a:tblGrid>
              <a:tr h="325377">
                <a:tc>
                  <a:txBody>
                    <a:bodyPr/>
                    <a:lstStyle/>
                    <a:p>
                      <a:r>
                        <a:rPr lang="en-US" sz="1200" dirty="0">
                          <a:solidFill>
                            <a:srgbClr val="000000"/>
                          </a:solidFill>
                          <a:latin typeface="+mn-lt"/>
                        </a:rPr>
                        <a:t>Corruption</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40245">
                <a:tc>
                  <a:txBody>
                    <a:bodyPr/>
                    <a:lstStyle/>
                    <a:p>
                      <a:r>
                        <a:rPr lang="en-US" sz="1200" dirty="0">
                          <a:solidFill>
                            <a:srgbClr val="000000"/>
                          </a:solidFill>
                          <a:latin typeface="+mn-lt"/>
                        </a:rPr>
                        <a:t>Immigration</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20925">
                <a:tc>
                  <a:txBody>
                    <a:bodyPr/>
                    <a:lstStyle/>
                    <a:p>
                      <a:r>
                        <a:rPr lang="en-US" sz="1200" dirty="0">
                          <a:solidFill>
                            <a:srgbClr val="000000"/>
                          </a:solidFill>
                          <a:latin typeface="+mn-lt"/>
                        </a:rPr>
                        <a:t>Globalization</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6350" cap="flat" cmpd="sng" algn="ctr">
                      <a:solidFill>
                        <a:prstClr val="white">
                          <a:lumMod val="65000"/>
                        </a:prst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56583">
                <a:tc>
                  <a:txBody>
                    <a:bodyPr/>
                    <a:lstStyle/>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dirty="0">
                          <a:solidFill>
                            <a:srgbClr val="000000"/>
                          </a:solidFill>
                          <a:latin typeface="+mn-lt"/>
                        </a:rPr>
                        <a:t>Eroding</a:t>
                      </a:r>
                      <a:r>
                        <a:rPr lang="en-US" sz="1200" baseline="0" dirty="0">
                          <a:solidFill>
                            <a:srgbClr val="000000"/>
                          </a:solidFill>
                          <a:latin typeface="+mn-lt"/>
                        </a:rPr>
                        <a:t> social values</a:t>
                      </a:r>
                      <a:endParaRPr lang="en-US" sz="1200" dirty="0">
                        <a:solidFill>
                          <a:srgbClr val="000000"/>
                        </a:solidFill>
                        <a:latin typeface="+mn-lt"/>
                      </a:endParaRP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prstClr val="white">
                          <a:lumMod val="65000"/>
                        </a:prst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80356">
                <a:tc>
                  <a:txBody>
                    <a:bodyPr/>
                    <a:lstStyle/>
                    <a:p>
                      <a:r>
                        <a:rPr lang="en-US" sz="1200" dirty="0">
                          <a:solidFill>
                            <a:srgbClr val="000000"/>
                          </a:solidFill>
                          <a:latin typeface="+mn-lt"/>
                        </a:rPr>
                        <a:t>Pace of change</a:t>
                      </a:r>
                    </a:p>
                  </a:txBody>
                  <a:tcPr marL="3657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88" name="Oval 87"/>
          <p:cNvSpPr/>
          <p:nvPr/>
        </p:nvSpPr>
        <p:spPr>
          <a:xfrm>
            <a:off x="3444661" y="2023425"/>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89" name="Oval 88"/>
          <p:cNvSpPr/>
          <p:nvPr/>
        </p:nvSpPr>
        <p:spPr>
          <a:xfrm>
            <a:off x="3738106" y="2023425"/>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90" name="Oval 89"/>
          <p:cNvSpPr/>
          <p:nvPr/>
        </p:nvSpPr>
        <p:spPr>
          <a:xfrm>
            <a:off x="4056853" y="2023425"/>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93" name="Oval 92"/>
          <p:cNvSpPr/>
          <p:nvPr/>
        </p:nvSpPr>
        <p:spPr>
          <a:xfrm>
            <a:off x="4363777" y="2023425"/>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50" name="Oval 149"/>
          <p:cNvSpPr/>
          <p:nvPr/>
        </p:nvSpPr>
        <p:spPr>
          <a:xfrm>
            <a:off x="4967389" y="2023425"/>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51" name="Oval 150"/>
          <p:cNvSpPr/>
          <p:nvPr/>
        </p:nvSpPr>
        <p:spPr>
          <a:xfrm>
            <a:off x="5265897" y="2023425"/>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52" name="Oval 151"/>
          <p:cNvSpPr/>
          <p:nvPr/>
        </p:nvSpPr>
        <p:spPr>
          <a:xfrm>
            <a:off x="8977599" y="2023425"/>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53" name="Oval 152"/>
          <p:cNvSpPr/>
          <p:nvPr/>
        </p:nvSpPr>
        <p:spPr>
          <a:xfrm>
            <a:off x="10196974" y="2023425"/>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54" name="Oval 153"/>
          <p:cNvSpPr/>
          <p:nvPr/>
        </p:nvSpPr>
        <p:spPr>
          <a:xfrm>
            <a:off x="8074005" y="2023425"/>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55" name="Oval 154"/>
          <p:cNvSpPr/>
          <p:nvPr/>
        </p:nvSpPr>
        <p:spPr>
          <a:xfrm>
            <a:off x="8373789" y="2023425"/>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56" name="Oval 155"/>
          <p:cNvSpPr/>
          <p:nvPr/>
        </p:nvSpPr>
        <p:spPr>
          <a:xfrm>
            <a:off x="9595471" y="2023425"/>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57" name="Oval 156"/>
          <p:cNvSpPr/>
          <p:nvPr/>
        </p:nvSpPr>
        <p:spPr>
          <a:xfrm>
            <a:off x="3128377" y="2361099"/>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58" name="Oval 157"/>
          <p:cNvSpPr/>
          <p:nvPr/>
        </p:nvSpPr>
        <p:spPr>
          <a:xfrm>
            <a:off x="3421822" y="2361099"/>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59" name="Oval 158"/>
          <p:cNvSpPr/>
          <p:nvPr/>
        </p:nvSpPr>
        <p:spPr>
          <a:xfrm>
            <a:off x="4062111" y="2361099"/>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60" name="Oval 159"/>
          <p:cNvSpPr/>
          <p:nvPr/>
        </p:nvSpPr>
        <p:spPr>
          <a:xfrm>
            <a:off x="5862747" y="2361099"/>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61" name="Oval 160"/>
          <p:cNvSpPr/>
          <p:nvPr/>
        </p:nvSpPr>
        <p:spPr>
          <a:xfrm>
            <a:off x="10196974" y="2361099"/>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62" name="Oval 161"/>
          <p:cNvSpPr/>
          <p:nvPr/>
        </p:nvSpPr>
        <p:spPr>
          <a:xfrm>
            <a:off x="6791766" y="2361099"/>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63" name="Oval 162"/>
          <p:cNvSpPr/>
          <p:nvPr/>
        </p:nvSpPr>
        <p:spPr>
          <a:xfrm>
            <a:off x="3123119" y="2696821"/>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64" name="Oval 163"/>
          <p:cNvSpPr/>
          <p:nvPr/>
        </p:nvSpPr>
        <p:spPr>
          <a:xfrm>
            <a:off x="3416564" y="2696821"/>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65" name="Oval 164"/>
          <p:cNvSpPr/>
          <p:nvPr/>
        </p:nvSpPr>
        <p:spPr>
          <a:xfrm>
            <a:off x="5265897" y="2696821"/>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66" name="Oval 165"/>
          <p:cNvSpPr/>
          <p:nvPr/>
        </p:nvSpPr>
        <p:spPr>
          <a:xfrm>
            <a:off x="6209178" y="2696821"/>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67" name="Oval 166"/>
          <p:cNvSpPr/>
          <p:nvPr/>
        </p:nvSpPr>
        <p:spPr>
          <a:xfrm>
            <a:off x="8987649" y="2696821"/>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68" name="Oval 167"/>
          <p:cNvSpPr/>
          <p:nvPr/>
        </p:nvSpPr>
        <p:spPr>
          <a:xfrm>
            <a:off x="10196974" y="2696821"/>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69" name="Oval 168"/>
          <p:cNvSpPr/>
          <p:nvPr/>
        </p:nvSpPr>
        <p:spPr>
          <a:xfrm>
            <a:off x="8084056" y="2696821"/>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70" name="Oval 169"/>
          <p:cNvSpPr/>
          <p:nvPr/>
        </p:nvSpPr>
        <p:spPr>
          <a:xfrm>
            <a:off x="6786508" y="2696821"/>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71" name="Oval 170"/>
          <p:cNvSpPr/>
          <p:nvPr/>
        </p:nvSpPr>
        <p:spPr>
          <a:xfrm>
            <a:off x="9605519" y="2696821"/>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72" name="Oval 171"/>
          <p:cNvSpPr/>
          <p:nvPr/>
        </p:nvSpPr>
        <p:spPr>
          <a:xfrm>
            <a:off x="3123119" y="3037864"/>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73" name="Oval 172"/>
          <p:cNvSpPr/>
          <p:nvPr/>
        </p:nvSpPr>
        <p:spPr>
          <a:xfrm>
            <a:off x="3416564" y="3037864"/>
            <a:ext cx="182880" cy="182880"/>
          </a:xfrm>
          <a:prstGeom prst="ellipse">
            <a:avLst/>
          </a:prstGeom>
          <a:solidFill>
            <a:schemeClr val="tx2"/>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74" name="Oval 173"/>
          <p:cNvSpPr/>
          <p:nvPr/>
        </p:nvSpPr>
        <p:spPr>
          <a:xfrm>
            <a:off x="5870076" y="3037864"/>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75" name="Oval 174"/>
          <p:cNvSpPr/>
          <p:nvPr/>
        </p:nvSpPr>
        <p:spPr>
          <a:xfrm>
            <a:off x="6209178" y="3037864"/>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76" name="Oval 175"/>
          <p:cNvSpPr/>
          <p:nvPr/>
        </p:nvSpPr>
        <p:spPr>
          <a:xfrm>
            <a:off x="10196974" y="3037864"/>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77" name="Oval 176"/>
          <p:cNvSpPr/>
          <p:nvPr/>
        </p:nvSpPr>
        <p:spPr>
          <a:xfrm>
            <a:off x="8084056" y="3037864"/>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78" name="Oval 177"/>
          <p:cNvSpPr/>
          <p:nvPr/>
        </p:nvSpPr>
        <p:spPr>
          <a:xfrm>
            <a:off x="6786508" y="3037864"/>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79" name="Oval 178"/>
          <p:cNvSpPr/>
          <p:nvPr/>
        </p:nvSpPr>
        <p:spPr>
          <a:xfrm>
            <a:off x="3739060" y="3037864"/>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80" name="Oval 179"/>
          <p:cNvSpPr/>
          <p:nvPr/>
        </p:nvSpPr>
        <p:spPr>
          <a:xfrm>
            <a:off x="4057807" y="3037864"/>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81" name="Oval 180"/>
          <p:cNvSpPr/>
          <p:nvPr/>
        </p:nvSpPr>
        <p:spPr>
          <a:xfrm>
            <a:off x="10196974" y="3389613"/>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82" name="Oval 181"/>
          <p:cNvSpPr/>
          <p:nvPr/>
        </p:nvSpPr>
        <p:spPr>
          <a:xfrm>
            <a:off x="6785554" y="3389613"/>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83" name="Oval 182"/>
          <p:cNvSpPr/>
          <p:nvPr/>
        </p:nvSpPr>
        <p:spPr>
          <a:xfrm>
            <a:off x="8674262" y="3389613"/>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84" name="Oval 183"/>
          <p:cNvSpPr/>
          <p:nvPr/>
        </p:nvSpPr>
        <p:spPr>
          <a:xfrm>
            <a:off x="4964208" y="3389613"/>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85" name="Oval 184"/>
          <p:cNvSpPr/>
          <p:nvPr/>
        </p:nvSpPr>
        <p:spPr>
          <a:xfrm>
            <a:off x="5265897" y="3389613"/>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86" name="Oval 185"/>
          <p:cNvSpPr/>
          <p:nvPr/>
        </p:nvSpPr>
        <p:spPr>
          <a:xfrm>
            <a:off x="11454978" y="3389613"/>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87" name="Oval 186"/>
          <p:cNvSpPr/>
          <p:nvPr/>
        </p:nvSpPr>
        <p:spPr>
          <a:xfrm>
            <a:off x="3738106" y="3389613"/>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88" name="Oval 187"/>
          <p:cNvSpPr/>
          <p:nvPr/>
        </p:nvSpPr>
        <p:spPr>
          <a:xfrm>
            <a:off x="4372774" y="3037864"/>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89" name="Oval 188"/>
          <p:cNvSpPr/>
          <p:nvPr/>
        </p:nvSpPr>
        <p:spPr>
          <a:xfrm>
            <a:off x="5265897" y="3037864"/>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90" name="Oval 189"/>
          <p:cNvSpPr/>
          <p:nvPr/>
        </p:nvSpPr>
        <p:spPr>
          <a:xfrm>
            <a:off x="8373789" y="2361099"/>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91" name="Oval 190"/>
          <p:cNvSpPr/>
          <p:nvPr/>
        </p:nvSpPr>
        <p:spPr>
          <a:xfrm>
            <a:off x="8986707" y="2361099"/>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92" name="Oval 191"/>
          <p:cNvSpPr/>
          <p:nvPr/>
        </p:nvSpPr>
        <p:spPr>
          <a:xfrm>
            <a:off x="5862747" y="3389613"/>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93" name="Oval 192"/>
          <p:cNvSpPr/>
          <p:nvPr/>
        </p:nvSpPr>
        <p:spPr>
          <a:xfrm>
            <a:off x="6209178" y="2361099"/>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94" name="Oval 193"/>
          <p:cNvSpPr/>
          <p:nvPr/>
        </p:nvSpPr>
        <p:spPr>
          <a:xfrm>
            <a:off x="7139470" y="3037864"/>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95" name="Oval 194"/>
          <p:cNvSpPr/>
          <p:nvPr/>
        </p:nvSpPr>
        <p:spPr>
          <a:xfrm>
            <a:off x="7429817" y="2696821"/>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96" name="Oval 195"/>
          <p:cNvSpPr/>
          <p:nvPr/>
        </p:nvSpPr>
        <p:spPr>
          <a:xfrm>
            <a:off x="8074005" y="2361099"/>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
        <p:nvSpPr>
          <p:cNvPr id="197" name="Oval 196"/>
          <p:cNvSpPr/>
          <p:nvPr/>
        </p:nvSpPr>
        <p:spPr>
          <a:xfrm>
            <a:off x="8674262" y="3037864"/>
            <a:ext cx="182880" cy="182880"/>
          </a:xfrm>
          <a:prstGeom prst="ellipse">
            <a:avLst/>
          </a:prstGeom>
          <a:solidFill>
            <a:srgbClr val="768489"/>
          </a:solidFill>
          <a:ln w="6350">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highlight>
                <a:srgbClr val="000000"/>
              </a:highlight>
              <a:uLnTx/>
              <a:uFillTx/>
              <a:latin typeface="Helvetica"/>
              <a:ea typeface="+mn-ea"/>
              <a:cs typeface="+mn-cs"/>
            </a:endParaRPr>
          </a:p>
        </p:txBody>
      </p:sp>
    </p:spTree>
    <p:extLst>
      <p:ext uri="{BB962C8B-B14F-4D97-AF65-F5344CB8AC3E}">
        <p14:creationId xmlns:p14="http://schemas.microsoft.com/office/powerpoint/2010/main" val="172919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9756322" y="3464223"/>
            <a:ext cx="1290985" cy="1405489"/>
          </a:xfrm>
          <a:prstGeom prst="rect">
            <a:avLst/>
          </a:prstGeom>
          <a:solidFill>
            <a:schemeClr val="accent2"/>
          </a:solidFill>
          <a:ln>
            <a:noFill/>
          </a:ln>
          <a:effectLst>
            <a:outerShdw blurRad="381000" dir="6780000" algn="tl" rotWithShape="0">
              <a:prstClr val="black">
                <a:alpha val="30000"/>
              </a:prstClr>
            </a:outerShdw>
          </a:effectLst>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dirty="0">
              <a:ln>
                <a:noFill/>
              </a:ln>
              <a:solidFill>
                <a:srgbClr val="FFFFFF"/>
              </a:solidFill>
              <a:effectLst/>
              <a:uLnTx/>
              <a:uFillTx/>
              <a:latin typeface="Helvetica"/>
              <a:ea typeface="+mn-ea"/>
              <a:cs typeface="+mn-cs"/>
            </a:endParaRPr>
          </a:p>
        </p:txBody>
      </p:sp>
      <p:sp>
        <p:nvSpPr>
          <p:cNvPr id="2" name="Title 1"/>
          <p:cNvSpPr>
            <a:spLocks noGrp="1"/>
          </p:cNvSpPr>
          <p:nvPr>
            <p:ph type="title"/>
          </p:nvPr>
        </p:nvSpPr>
        <p:spPr/>
        <p:txBody>
          <a:bodyPr/>
          <a:lstStyle/>
          <a:p>
            <a:r>
              <a:rPr lang="en-US" dirty="0">
                <a:solidFill>
                  <a:srgbClr val="FFFFFF"/>
                </a:solidFill>
              </a:rPr>
              <a:t>Trust in Retrospect</a:t>
            </a: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3</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57" name="TextBox 56"/>
          <p:cNvSpPr txBox="1"/>
          <p:nvPr/>
        </p:nvSpPr>
        <p:spPr>
          <a:xfrm>
            <a:off x="129441" y="2202813"/>
            <a:ext cx="1215938"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Rising Influence of NGOs</a:t>
            </a:r>
          </a:p>
        </p:txBody>
      </p:sp>
      <p:sp>
        <p:nvSpPr>
          <p:cNvPr id="169" name="TextBox 168"/>
          <p:cNvSpPr txBox="1"/>
          <p:nvPr/>
        </p:nvSpPr>
        <p:spPr>
          <a:xfrm>
            <a:off x="129441" y="183678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2001</a:t>
            </a:r>
          </a:p>
        </p:txBody>
      </p:sp>
      <p:cxnSp>
        <p:nvCxnSpPr>
          <p:cNvPr id="186" name="Straight Connector 185"/>
          <p:cNvCxnSpPr/>
          <p:nvPr/>
        </p:nvCxnSpPr>
        <p:spPr>
          <a:xfrm>
            <a:off x="63515" y="2131355"/>
            <a:ext cx="1087305" cy="0"/>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187" name="TextBox 186"/>
          <p:cNvSpPr txBox="1"/>
          <p:nvPr/>
        </p:nvSpPr>
        <p:spPr>
          <a:xfrm>
            <a:off x="11029098" y="2202813"/>
            <a:ext cx="1215939"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Business Must Partner with Government to Regain Trust</a:t>
            </a:r>
          </a:p>
        </p:txBody>
      </p:sp>
      <p:sp>
        <p:nvSpPr>
          <p:cNvPr id="188" name="TextBox 187"/>
          <p:cNvSpPr txBox="1"/>
          <p:nvPr/>
        </p:nvSpPr>
        <p:spPr>
          <a:xfrm>
            <a:off x="11029098" y="183678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2009</a:t>
            </a:r>
          </a:p>
        </p:txBody>
      </p:sp>
      <p:sp>
        <p:nvSpPr>
          <p:cNvPr id="197" name="TextBox 196"/>
          <p:cNvSpPr txBox="1"/>
          <p:nvPr/>
        </p:nvSpPr>
        <p:spPr>
          <a:xfrm>
            <a:off x="1469292" y="2202813"/>
            <a:ext cx="1215938"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Fall of the Celebrity CEO</a:t>
            </a:r>
          </a:p>
        </p:txBody>
      </p:sp>
      <p:sp>
        <p:nvSpPr>
          <p:cNvPr id="198" name="TextBox 197"/>
          <p:cNvSpPr txBox="1"/>
          <p:nvPr/>
        </p:nvSpPr>
        <p:spPr>
          <a:xfrm>
            <a:off x="1469292" y="183678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2002</a:t>
            </a:r>
          </a:p>
        </p:txBody>
      </p:sp>
      <p:cxnSp>
        <p:nvCxnSpPr>
          <p:cNvPr id="200" name="Straight Connector 199"/>
          <p:cNvCxnSpPr/>
          <p:nvPr/>
        </p:nvCxnSpPr>
        <p:spPr>
          <a:xfrm>
            <a:off x="1403366" y="2131355"/>
            <a:ext cx="1087305" cy="0"/>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2816515" y="2202813"/>
            <a:ext cx="1215938"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Earned Media More Credible Than Advertising</a:t>
            </a:r>
          </a:p>
        </p:txBody>
      </p:sp>
      <p:sp>
        <p:nvSpPr>
          <p:cNvPr id="203" name="TextBox 202"/>
          <p:cNvSpPr txBox="1"/>
          <p:nvPr/>
        </p:nvSpPr>
        <p:spPr>
          <a:xfrm>
            <a:off x="2816515" y="183678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2003</a:t>
            </a:r>
          </a:p>
        </p:txBody>
      </p:sp>
      <p:cxnSp>
        <p:nvCxnSpPr>
          <p:cNvPr id="205" name="Straight Connector 204"/>
          <p:cNvCxnSpPr/>
          <p:nvPr/>
        </p:nvCxnSpPr>
        <p:spPr>
          <a:xfrm>
            <a:off x="2750589" y="2131355"/>
            <a:ext cx="1087305" cy="0"/>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207" name="TextBox 206"/>
          <p:cNvSpPr txBox="1"/>
          <p:nvPr/>
        </p:nvSpPr>
        <p:spPr>
          <a:xfrm>
            <a:off x="4166797" y="2202813"/>
            <a:ext cx="1215938"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U.S. Companies in Europe Suffer Trust Discount</a:t>
            </a:r>
          </a:p>
        </p:txBody>
      </p:sp>
      <p:sp>
        <p:nvSpPr>
          <p:cNvPr id="208" name="TextBox 207"/>
          <p:cNvSpPr txBox="1"/>
          <p:nvPr/>
        </p:nvSpPr>
        <p:spPr>
          <a:xfrm>
            <a:off x="4166797" y="183678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2004</a:t>
            </a:r>
          </a:p>
        </p:txBody>
      </p:sp>
      <p:cxnSp>
        <p:nvCxnSpPr>
          <p:cNvPr id="210" name="Straight Connector 209"/>
          <p:cNvCxnSpPr/>
          <p:nvPr/>
        </p:nvCxnSpPr>
        <p:spPr>
          <a:xfrm>
            <a:off x="4100871" y="2131355"/>
            <a:ext cx="1087305" cy="0"/>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5524618" y="2202813"/>
            <a:ext cx="1215938"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Trust Shifts from “Authorities” to Peers</a:t>
            </a:r>
          </a:p>
        </p:txBody>
      </p:sp>
      <p:sp>
        <p:nvSpPr>
          <p:cNvPr id="213" name="TextBox 212"/>
          <p:cNvSpPr txBox="1"/>
          <p:nvPr/>
        </p:nvSpPr>
        <p:spPr>
          <a:xfrm>
            <a:off x="5524618" y="183678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2005</a:t>
            </a:r>
          </a:p>
        </p:txBody>
      </p:sp>
      <p:cxnSp>
        <p:nvCxnSpPr>
          <p:cNvPr id="215" name="Straight Connector 214"/>
          <p:cNvCxnSpPr/>
          <p:nvPr/>
        </p:nvCxnSpPr>
        <p:spPr>
          <a:xfrm>
            <a:off x="5458692" y="2131355"/>
            <a:ext cx="1087305" cy="0"/>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217" name="TextBox 216"/>
          <p:cNvSpPr txBox="1"/>
          <p:nvPr/>
        </p:nvSpPr>
        <p:spPr>
          <a:xfrm>
            <a:off x="6864303" y="2202813"/>
            <a:ext cx="1215938"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“A Person Like Me” Emerges as Credible Spokesperson</a:t>
            </a:r>
          </a:p>
        </p:txBody>
      </p:sp>
      <p:sp>
        <p:nvSpPr>
          <p:cNvPr id="218" name="TextBox 217"/>
          <p:cNvSpPr txBox="1"/>
          <p:nvPr/>
        </p:nvSpPr>
        <p:spPr>
          <a:xfrm>
            <a:off x="6864303" y="183678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2006</a:t>
            </a:r>
          </a:p>
        </p:txBody>
      </p:sp>
      <p:cxnSp>
        <p:nvCxnSpPr>
          <p:cNvPr id="220" name="Straight Connector 219"/>
          <p:cNvCxnSpPr/>
          <p:nvPr/>
        </p:nvCxnSpPr>
        <p:spPr>
          <a:xfrm>
            <a:off x="6798377" y="2131355"/>
            <a:ext cx="1087305" cy="0"/>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222" name="TextBox 221"/>
          <p:cNvSpPr txBox="1"/>
          <p:nvPr/>
        </p:nvSpPr>
        <p:spPr>
          <a:xfrm>
            <a:off x="8213056" y="2202813"/>
            <a:ext cx="1215938"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Business More Trusted Than Government </a:t>
            </a:r>
            <a:br>
              <a:rPr kumimoji="0" lang="en-US" sz="1200" b="0" i="0" u="none" strike="noStrike" kern="1200" cap="none" spc="0" normalizeH="0" baseline="0" noProof="0" dirty="0">
                <a:ln>
                  <a:noFill/>
                </a:ln>
                <a:solidFill>
                  <a:srgbClr val="FFFFFF"/>
                </a:solidFill>
                <a:effectLst/>
                <a:uLnTx/>
                <a:uFillTx/>
                <a:latin typeface="Helvetica"/>
                <a:ea typeface="+mn-ea"/>
                <a:cs typeface="+mn-cs"/>
              </a:rPr>
            </a:br>
            <a:r>
              <a:rPr kumimoji="0" lang="en-US" sz="1200" b="0" i="0" u="none" strike="noStrike" kern="1200" cap="none" spc="0" normalizeH="0" baseline="0" noProof="0" dirty="0">
                <a:ln>
                  <a:noFill/>
                </a:ln>
                <a:solidFill>
                  <a:srgbClr val="FFFFFF"/>
                </a:solidFill>
                <a:effectLst/>
                <a:uLnTx/>
                <a:uFillTx/>
                <a:latin typeface="Helvetica"/>
                <a:ea typeface="+mn-ea"/>
                <a:cs typeface="+mn-cs"/>
              </a:rPr>
              <a:t>and Media</a:t>
            </a:r>
          </a:p>
        </p:txBody>
      </p:sp>
      <p:sp>
        <p:nvSpPr>
          <p:cNvPr id="223" name="TextBox 222"/>
          <p:cNvSpPr txBox="1"/>
          <p:nvPr/>
        </p:nvSpPr>
        <p:spPr>
          <a:xfrm>
            <a:off x="8213056" y="183678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2007</a:t>
            </a:r>
          </a:p>
        </p:txBody>
      </p:sp>
      <p:cxnSp>
        <p:nvCxnSpPr>
          <p:cNvPr id="225" name="Straight Connector 224"/>
          <p:cNvCxnSpPr/>
          <p:nvPr/>
        </p:nvCxnSpPr>
        <p:spPr>
          <a:xfrm>
            <a:off x="8147130" y="2131355"/>
            <a:ext cx="1087305" cy="0"/>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227" name="TextBox 226"/>
          <p:cNvSpPr txBox="1"/>
          <p:nvPr/>
        </p:nvSpPr>
        <p:spPr>
          <a:xfrm>
            <a:off x="9561808" y="2202813"/>
            <a:ext cx="1215938"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Young Influencers Have More Trust in Business</a:t>
            </a:r>
          </a:p>
        </p:txBody>
      </p:sp>
      <p:sp>
        <p:nvSpPr>
          <p:cNvPr id="228" name="TextBox 227"/>
          <p:cNvSpPr txBox="1"/>
          <p:nvPr/>
        </p:nvSpPr>
        <p:spPr>
          <a:xfrm>
            <a:off x="9561808" y="183678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2008</a:t>
            </a:r>
          </a:p>
        </p:txBody>
      </p:sp>
      <p:cxnSp>
        <p:nvCxnSpPr>
          <p:cNvPr id="230" name="Straight Connector 229"/>
          <p:cNvCxnSpPr/>
          <p:nvPr/>
        </p:nvCxnSpPr>
        <p:spPr>
          <a:xfrm>
            <a:off x="9495882" y="2131355"/>
            <a:ext cx="1087305" cy="0"/>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sp>
        <p:nvSpPr>
          <p:cNvPr id="231" name="TextBox 230"/>
          <p:cNvSpPr txBox="1"/>
          <p:nvPr/>
        </p:nvSpPr>
        <p:spPr>
          <a:xfrm>
            <a:off x="129843" y="3873103"/>
            <a:ext cx="1215939"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Trust is Now an Essential Line </a:t>
            </a:r>
            <a:br>
              <a:rPr kumimoji="0" lang="en-US" sz="1200" b="0" i="0" u="none" strike="noStrike" kern="1200" cap="none" spc="0" normalizeH="0" baseline="0" noProof="0" dirty="0">
                <a:ln>
                  <a:noFill/>
                </a:ln>
                <a:solidFill>
                  <a:srgbClr val="FFFFFF"/>
                </a:solidFill>
                <a:effectLst/>
                <a:uLnTx/>
                <a:uFillTx/>
                <a:latin typeface="Helvetica"/>
                <a:ea typeface="+mn-ea"/>
                <a:cs typeface="+mn-cs"/>
              </a:rPr>
            </a:br>
            <a:r>
              <a:rPr kumimoji="0" lang="en-US" sz="1200" b="0" i="0" u="none" strike="noStrike" kern="1200" cap="none" spc="0" normalizeH="0" baseline="0" noProof="0" dirty="0">
                <a:ln>
                  <a:noFill/>
                </a:ln>
                <a:solidFill>
                  <a:srgbClr val="FFFFFF"/>
                </a:solidFill>
                <a:effectLst/>
                <a:uLnTx/>
                <a:uFillTx/>
                <a:latin typeface="Helvetica"/>
                <a:ea typeface="+mn-ea"/>
                <a:cs typeface="+mn-cs"/>
              </a:rPr>
              <a:t>of Business</a:t>
            </a:r>
          </a:p>
        </p:txBody>
      </p:sp>
      <p:sp>
        <p:nvSpPr>
          <p:cNvPr id="232" name="TextBox 231"/>
          <p:cNvSpPr txBox="1"/>
          <p:nvPr/>
        </p:nvSpPr>
        <p:spPr>
          <a:xfrm>
            <a:off x="129843" y="350707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2010</a:t>
            </a:r>
          </a:p>
        </p:txBody>
      </p:sp>
      <p:sp>
        <p:nvSpPr>
          <p:cNvPr id="235" name="TextBox 234"/>
          <p:cNvSpPr txBox="1"/>
          <p:nvPr/>
        </p:nvSpPr>
        <p:spPr>
          <a:xfrm>
            <a:off x="1474513" y="3873103"/>
            <a:ext cx="1215939"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Rise of </a:t>
            </a:r>
            <a:br>
              <a:rPr kumimoji="0" lang="en-US" sz="1200" b="0" i="0" u="none" strike="noStrike" kern="1200" cap="none" spc="0" normalizeH="0" baseline="0" noProof="0" dirty="0">
                <a:ln>
                  <a:noFill/>
                </a:ln>
                <a:solidFill>
                  <a:srgbClr val="FFFFFF"/>
                </a:solidFill>
                <a:effectLst/>
                <a:uLnTx/>
                <a:uFillTx/>
                <a:latin typeface="Helvetica"/>
                <a:ea typeface="+mn-ea"/>
                <a:cs typeface="+mn-cs"/>
              </a:rPr>
            </a:br>
            <a:r>
              <a:rPr kumimoji="0" lang="en-US" sz="1200" b="0" i="0" u="none" strike="noStrike" kern="1200" cap="none" spc="0" normalizeH="0" baseline="0" noProof="0" dirty="0">
                <a:ln>
                  <a:noFill/>
                </a:ln>
                <a:solidFill>
                  <a:srgbClr val="FFFFFF"/>
                </a:solidFill>
                <a:effectLst/>
                <a:uLnTx/>
                <a:uFillTx/>
                <a:latin typeface="Helvetica"/>
                <a:ea typeface="+mn-ea"/>
                <a:cs typeface="+mn-cs"/>
              </a:rPr>
              <a:t>Authority </a:t>
            </a:r>
            <a:br>
              <a:rPr kumimoji="0" lang="en-US" sz="1200" b="0" i="0" u="none" strike="noStrike" kern="1200" cap="none" spc="0" normalizeH="0" baseline="0" noProof="0" dirty="0">
                <a:ln>
                  <a:noFill/>
                </a:ln>
                <a:solidFill>
                  <a:srgbClr val="FFFFFF"/>
                </a:solidFill>
                <a:effectLst/>
                <a:uLnTx/>
                <a:uFillTx/>
                <a:latin typeface="Helvetica"/>
                <a:ea typeface="+mn-ea"/>
                <a:cs typeface="+mn-cs"/>
              </a:rPr>
            </a:br>
            <a:r>
              <a:rPr kumimoji="0" lang="en-US" sz="1200" b="0" i="0" u="none" strike="noStrike" kern="1200" cap="none" spc="0" normalizeH="0" baseline="0" noProof="0" dirty="0">
                <a:ln>
                  <a:noFill/>
                </a:ln>
                <a:solidFill>
                  <a:srgbClr val="FFFFFF"/>
                </a:solidFill>
                <a:effectLst/>
                <a:uLnTx/>
                <a:uFillTx/>
                <a:latin typeface="Helvetica"/>
                <a:ea typeface="+mn-ea"/>
                <a:cs typeface="+mn-cs"/>
              </a:rPr>
              <a:t>Figures</a:t>
            </a:r>
          </a:p>
        </p:txBody>
      </p:sp>
      <p:sp>
        <p:nvSpPr>
          <p:cNvPr id="236" name="TextBox 235"/>
          <p:cNvSpPr txBox="1"/>
          <p:nvPr/>
        </p:nvSpPr>
        <p:spPr>
          <a:xfrm>
            <a:off x="1474513" y="350707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2011</a:t>
            </a:r>
          </a:p>
        </p:txBody>
      </p:sp>
      <p:sp>
        <p:nvSpPr>
          <p:cNvPr id="239" name="TextBox 238"/>
          <p:cNvSpPr txBox="1"/>
          <p:nvPr/>
        </p:nvSpPr>
        <p:spPr>
          <a:xfrm>
            <a:off x="2823265" y="3873103"/>
            <a:ext cx="1215939"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Fall of Government</a:t>
            </a:r>
          </a:p>
        </p:txBody>
      </p:sp>
      <p:sp>
        <p:nvSpPr>
          <p:cNvPr id="240" name="TextBox 239"/>
          <p:cNvSpPr txBox="1"/>
          <p:nvPr/>
        </p:nvSpPr>
        <p:spPr>
          <a:xfrm>
            <a:off x="2823265" y="350707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2012</a:t>
            </a:r>
          </a:p>
        </p:txBody>
      </p:sp>
      <p:sp>
        <p:nvSpPr>
          <p:cNvPr id="243" name="TextBox 242"/>
          <p:cNvSpPr txBox="1"/>
          <p:nvPr/>
        </p:nvSpPr>
        <p:spPr>
          <a:xfrm>
            <a:off x="4164017" y="3873103"/>
            <a:ext cx="1215939"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Crisis of Leadership</a:t>
            </a:r>
          </a:p>
        </p:txBody>
      </p:sp>
      <p:sp>
        <p:nvSpPr>
          <p:cNvPr id="244" name="TextBox 243"/>
          <p:cNvSpPr txBox="1"/>
          <p:nvPr/>
        </p:nvSpPr>
        <p:spPr>
          <a:xfrm>
            <a:off x="4164017" y="350707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2013</a:t>
            </a:r>
          </a:p>
        </p:txBody>
      </p:sp>
      <p:sp>
        <p:nvSpPr>
          <p:cNvPr id="247" name="TextBox 246"/>
          <p:cNvSpPr txBox="1"/>
          <p:nvPr/>
        </p:nvSpPr>
        <p:spPr>
          <a:xfrm>
            <a:off x="5520771" y="3873103"/>
            <a:ext cx="1215939"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Business to </a:t>
            </a:r>
            <a:br>
              <a:rPr kumimoji="0" lang="en-US" sz="1200" b="0" i="0" u="none" strike="noStrike" kern="1200" cap="none" spc="0" normalizeH="0" baseline="0" noProof="0" dirty="0">
                <a:ln>
                  <a:noFill/>
                </a:ln>
                <a:solidFill>
                  <a:srgbClr val="FFFFFF"/>
                </a:solidFill>
                <a:effectLst/>
                <a:uLnTx/>
                <a:uFillTx/>
                <a:latin typeface="Helvetica"/>
                <a:ea typeface="+mn-ea"/>
                <a:cs typeface="+mn-cs"/>
              </a:rPr>
            </a:br>
            <a:r>
              <a:rPr kumimoji="0" lang="en-US" sz="1200" b="0" i="0" u="none" strike="noStrike" kern="1200" cap="none" spc="0" normalizeH="0" baseline="0" noProof="0" dirty="0">
                <a:ln>
                  <a:noFill/>
                </a:ln>
                <a:solidFill>
                  <a:srgbClr val="FFFFFF"/>
                </a:solidFill>
                <a:effectLst/>
                <a:uLnTx/>
                <a:uFillTx/>
                <a:latin typeface="Helvetica"/>
                <a:ea typeface="+mn-ea"/>
                <a:cs typeface="+mn-cs"/>
              </a:rPr>
              <a:t>Lead the Debate for Change</a:t>
            </a:r>
          </a:p>
        </p:txBody>
      </p:sp>
      <p:sp>
        <p:nvSpPr>
          <p:cNvPr id="248" name="TextBox 247"/>
          <p:cNvSpPr txBox="1"/>
          <p:nvPr/>
        </p:nvSpPr>
        <p:spPr>
          <a:xfrm>
            <a:off x="5520771" y="350707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2014</a:t>
            </a:r>
          </a:p>
        </p:txBody>
      </p:sp>
      <p:sp>
        <p:nvSpPr>
          <p:cNvPr id="251" name="TextBox 250"/>
          <p:cNvSpPr txBox="1"/>
          <p:nvPr/>
        </p:nvSpPr>
        <p:spPr>
          <a:xfrm>
            <a:off x="6869524" y="3873103"/>
            <a:ext cx="1215939"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Trust is </a:t>
            </a:r>
            <a:br>
              <a:rPr kumimoji="0" lang="en-US" sz="1200" b="0" i="0" u="none" strike="noStrike" kern="1200" cap="none" spc="0" normalizeH="0" baseline="0" noProof="0" dirty="0">
                <a:ln>
                  <a:noFill/>
                </a:ln>
                <a:solidFill>
                  <a:srgbClr val="FFFFFF"/>
                </a:solidFill>
                <a:effectLst/>
                <a:uLnTx/>
                <a:uFillTx/>
                <a:latin typeface="Helvetica"/>
                <a:ea typeface="+mn-ea"/>
                <a:cs typeface="+mn-cs"/>
              </a:rPr>
            </a:br>
            <a:r>
              <a:rPr kumimoji="0" lang="en-US" sz="1200" b="0" i="0" u="none" strike="noStrike" kern="1200" cap="none" spc="0" normalizeH="0" baseline="0" noProof="0" dirty="0">
                <a:ln>
                  <a:noFill/>
                </a:ln>
                <a:solidFill>
                  <a:srgbClr val="FFFFFF"/>
                </a:solidFill>
                <a:effectLst/>
                <a:uLnTx/>
                <a:uFillTx/>
                <a:latin typeface="Helvetica"/>
                <a:ea typeface="+mn-ea"/>
                <a:cs typeface="+mn-cs"/>
              </a:rPr>
              <a:t>Essential to Innovation</a:t>
            </a:r>
          </a:p>
        </p:txBody>
      </p:sp>
      <p:sp>
        <p:nvSpPr>
          <p:cNvPr id="252" name="TextBox 251"/>
          <p:cNvSpPr txBox="1"/>
          <p:nvPr/>
        </p:nvSpPr>
        <p:spPr>
          <a:xfrm>
            <a:off x="6869524" y="350707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2015</a:t>
            </a:r>
          </a:p>
        </p:txBody>
      </p:sp>
      <p:sp>
        <p:nvSpPr>
          <p:cNvPr id="255" name="TextBox 254"/>
          <p:cNvSpPr txBox="1"/>
          <p:nvPr/>
        </p:nvSpPr>
        <p:spPr>
          <a:xfrm>
            <a:off x="9831368" y="3912131"/>
            <a:ext cx="1215939" cy="1069097"/>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a:ea typeface="+mn-ea"/>
                <a:cs typeface="+mn-cs"/>
              </a:rPr>
              <a:t>Trust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Helvetica"/>
                <a:ea typeface="+mn-ea"/>
                <a:cs typeface="+mn-cs"/>
              </a:rPr>
              <a:t>in Crisis</a:t>
            </a:r>
          </a:p>
        </p:txBody>
      </p:sp>
      <p:sp>
        <p:nvSpPr>
          <p:cNvPr id="256" name="TextBox 255"/>
          <p:cNvSpPr txBox="1"/>
          <p:nvPr/>
        </p:nvSpPr>
        <p:spPr>
          <a:xfrm>
            <a:off x="9831368" y="3495972"/>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Helvetica"/>
                <a:ea typeface="+mn-ea"/>
                <a:cs typeface="+mn-cs"/>
              </a:rPr>
              <a:t>2017</a:t>
            </a:r>
          </a:p>
        </p:txBody>
      </p:sp>
      <p:cxnSp>
        <p:nvCxnSpPr>
          <p:cNvPr id="190" name="Straight Connector 189"/>
          <p:cNvCxnSpPr/>
          <p:nvPr/>
        </p:nvCxnSpPr>
        <p:spPr>
          <a:xfrm>
            <a:off x="10963172" y="2131355"/>
            <a:ext cx="1087305" cy="0"/>
          </a:xfrm>
          <a:prstGeom prst="line">
            <a:avLst/>
          </a:prstGeom>
          <a:ln w="38100" cmpd="sng">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63917" y="3801645"/>
            <a:ext cx="1087305" cy="0"/>
          </a:xfrm>
          <a:prstGeom prst="line">
            <a:avLst/>
          </a:prstGeom>
          <a:ln w="38100" cmpd="sng">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1408587" y="3801645"/>
            <a:ext cx="1087305" cy="0"/>
          </a:xfrm>
          <a:prstGeom prst="line">
            <a:avLst/>
          </a:prstGeom>
          <a:ln w="38100" cmpd="sng">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2757339" y="3801645"/>
            <a:ext cx="1087305" cy="0"/>
          </a:xfrm>
          <a:prstGeom prst="line">
            <a:avLst/>
          </a:prstGeom>
          <a:ln w="38100" cmpd="sng">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4098091" y="3801645"/>
            <a:ext cx="1087305" cy="0"/>
          </a:xfrm>
          <a:prstGeom prst="line">
            <a:avLst/>
          </a:prstGeom>
          <a:ln w="38100" cmpd="sng">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5454845" y="3801645"/>
            <a:ext cx="1087305" cy="0"/>
          </a:xfrm>
          <a:prstGeom prst="line">
            <a:avLst/>
          </a:prstGeom>
          <a:ln w="38100" cmpd="sng">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6803598" y="3801645"/>
            <a:ext cx="1087305" cy="0"/>
          </a:xfrm>
          <a:prstGeom prst="line">
            <a:avLst/>
          </a:prstGeom>
          <a:ln w="38100" cmpd="sng">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9824243" y="3840674"/>
            <a:ext cx="1144321" cy="0"/>
          </a:xfrm>
          <a:prstGeom prst="line">
            <a:avLst/>
          </a:prstGeom>
          <a:ln w="38100" cmpd="sng">
            <a:solidFill>
              <a:srgbClr val="F7F7F7"/>
            </a:solidFill>
          </a:ln>
        </p:spPr>
        <p:style>
          <a:lnRef idx="1">
            <a:schemeClr val="accent1"/>
          </a:lnRef>
          <a:fillRef idx="0">
            <a:schemeClr val="accent1"/>
          </a:fillRef>
          <a:effectRef idx="0">
            <a:schemeClr val="accent1"/>
          </a:effectRef>
          <a:fontRef idx="minor">
            <a:schemeClr val="tx1"/>
          </a:fontRef>
        </p:style>
      </p:cxnSp>
      <p:sp>
        <p:nvSpPr>
          <p:cNvPr id="104" name="Isosceles Triangle 103"/>
          <p:cNvSpPr/>
          <p:nvPr/>
        </p:nvSpPr>
        <p:spPr>
          <a:xfrm rot="5400000">
            <a:off x="1213593" y="3621285"/>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06" name="Isosceles Triangle 105"/>
          <p:cNvSpPr/>
          <p:nvPr/>
        </p:nvSpPr>
        <p:spPr>
          <a:xfrm rot="5400000">
            <a:off x="2562346" y="3621285"/>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08" name="Isosceles Triangle 107"/>
          <p:cNvSpPr/>
          <p:nvPr/>
        </p:nvSpPr>
        <p:spPr>
          <a:xfrm rot="5400000">
            <a:off x="3911099" y="3621285"/>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10" name="Isosceles Triangle 109"/>
          <p:cNvSpPr/>
          <p:nvPr/>
        </p:nvSpPr>
        <p:spPr>
          <a:xfrm rot="5400000">
            <a:off x="5259851" y="3621285"/>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12" name="Isosceles Triangle 111"/>
          <p:cNvSpPr/>
          <p:nvPr/>
        </p:nvSpPr>
        <p:spPr>
          <a:xfrm rot="5400000">
            <a:off x="6608604" y="3621285"/>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14" name="Isosceles Triangle 113"/>
          <p:cNvSpPr/>
          <p:nvPr/>
        </p:nvSpPr>
        <p:spPr>
          <a:xfrm rot="5400000">
            <a:off x="7957357" y="3621285"/>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99" name="Isosceles Triangle 98"/>
          <p:cNvSpPr/>
          <p:nvPr/>
        </p:nvSpPr>
        <p:spPr>
          <a:xfrm rot="5400000">
            <a:off x="1215973" y="1966797"/>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03" name="Isosceles Triangle 102"/>
          <p:cNvSpPr/>
          <p:nvPr/>
        </p:nvSpPr>
        <p:spPr>
          <a:xfrm rot="5400000">
            <a:off x="2564726" y="1966797"/>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05" name="Isosceles Triangle 104"/>
          <p:cNvSpPr/>
          <p:nvPr/>
        </p:nvSpPr>
        <p:spPr>
          <a:xfrm rot="5400000">
            <a:off x="3913479" y="1966797"/>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07" name="Isosceles Triangle 106"/>
          <p:cNvSpPr/>
          <p:nvPr/>
        </p:nvSpPr>
        <p:spPr>
          <a:xfrm rot="5400000">
            <a:off x="5262231" y="1966797"/>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09" name="Isosceles Triangle 108"/>
          <p:cNvSpPr/>
          <p:nvPr/>
        </p:nvSpPr>
        <p:spPr>
          <a:xfrm rot="5400000">
            <a:off x="6610984" y="1966797"/>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11" name="Isosceles Triangle 110"/>
          <p:cNvSpPr/>
          <p:nvPr/>
        </p:nvSpPr>
        <p:spPr>
          <a:xfrm rot="5400000">
            <a:off x="7959737" y="1966797"/>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13" name="Isosceles Triangle 112"/>
          <p:cNvSpPr/>
          <p:nvPr/>
        </p:nvSpPr>
        <p:spPr>
          <a:xfrm rot="5400000">
            <a:off x="9308490" y="1966797"/>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115" name="Isosceles Triangle 114"/>
          <p:cNvSpPr/>
          <p:nvPr/>
        </p:nvSpPr>
        <p:spPr>
          <a:xfrm rot="5400000">
            <a:off x="10657242" y="1966797"/>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
        <p:nvSpPr>
          <p:cNvPr id="70" name="TextBox 69"/>
          <p:cNvSpPr txBox="1"/>
          <p:nvPr/>
        </p:nvSpPr>
        <p:spPr>
          <a:xfrm>
            <a:off x="8330452" y="3883293"/>
            <a:ext cx="1215939" cy="678730"/>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a:ea typeface="+mn-ea"/>
                <a:cs typeface="+mn-cs"/>
              </a:rPr>
              <a:t>Growing Inequality of Trust</a:t>
            </a:r>
          </a:p>
        </p:txBody>
      </p:sp>
      <p:sp>
        <p:nvSpPr>
          <p:cNvPr id="71" name="TextBox 70"/>
          <p:cNvSpPr txBox="1"/>
          <p:nvPr/>
        </p:nvSpPr>
        <p:spPr>
          <a:xfrm>
            <a:off x="8330452" y="3517269"/>
            <a:ext cx="571553" cy="191419"/>
          </a:xfrm>
          <a:prstGeom prst="rect">
            <a:avLst/>
          </a:prstGeom>
          <a:noFill/>
        </p:spPr>
        <p:txBody>
          <a:bodyPr wrap="square" lIns="0" tIns="0" rIns="0" bIns="0" rtlCol="0" anchor="t">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Helvetica"/>
                <a:ea typeface="+mn-ea"/>
                <a:cs typeface="+mn-cs"/>
              </a:rPr>
              <a:t>2016</a:t>
            </a:r>
          </a:p>
        </p:txBody>
      </p:sp>
      <p:cxnSp>
        <p:nvCxnSpPr>
          <p:cNvPr id="72" name="Straight Connector 71"/>
          <p:cNvCxnSpPr/>
          <p:nvPr/>
        </p:nvCxnSpPr>
        <p:spPr>
          <a:xfrm>
            <a:off x="8264526" y="3811835"/>
            <a:ext cx="1087305" cy="0"/>
          </a:xfrm>
          <a:prstGeom prst="line">
            <a:avLst/>
          </a:prstGeom>
          <a:ln w="38100" cmpd="sng">
            <a:solidFill>
              <a:srgbClr val="F7F7F7"/>
            </a:solidFill>
          </a:ln>
        </p:spPr>
        <p:style>
          <a:lnRef idx="1">
            <a:schemeClr val="accent1"/>
          </a:lnRef>
          <a:fillRef idx="0">
            <a:schemeClr val="accent1"/>
          </a:fillRef>
          <a:effectRef idx="0">
            <a:schemeClr val="accent1"/>
          </a:effectRef>
          <a:fontRef idx="minor">
            <a:schemeClr val="tx1"/>
          </a:fontRef>
        </p:style>
      </p:cxnSp>
      <p:sp>
        <p:nvSpPr>
          <p:cNvPr id="73" name="Isosceles Triangle 72"/>
          <p:cNvSpPr/>
          <p:nvPr/>
        </p:nvSpPr>
        <p:spPr>
          <a:xfrm rot="5400000">
            <a:off x="9418285" y="3631475"/>
            <a:ext cx="161969" cy="135472"/>
          </a:xfrm>
          <a:prstGeom prst="triangle">
            <a:avLst/>
          </a:prstGeom>
          <a:solidFill>
            <a:schemeClr val="bg1"/>
          </a:solidFill>
          <a:ln>
            <a:no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Helvetica"/>
              <a:ea typeface="+mn-ea"/>
              <a:cs typeface="+mn-cs"/>
            </a:endParaRPr>
          </a:p>
        </p:txBody>
      </p:sp>
    </p:spTree>
    <p:extLst>
      <p:ext uri="{BB962C8B-B14F-4D97-AF65-F5344CB8AC3E}">
        <p14:creationId xmlns:p14="http://schemas.microsoft.com/office/powerpoint/2010/main" val="1152286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3"/>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3" name="TextBox 2"/>
          <p:cNvSpPr txBox="1"/>
          <p:nvPr/>
        </p:nvSpPr>
        <p:spPr>
          <a:xfrm>
            <a:off x="10087897" y="-1238865"/>
            <a:ext cx="914400" cy="9144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9" name="TextBox 8"/>
          <p:cNvSpPr txBox="1"/>
          <p:nvPr/>
        </p:nvSpPr>
        <p:spPr>
          <a:xfrm>
            <a:off x="964900" y="3024257"/>
            <a:ext cx="8521489" cy="1994392"/>
          </a:xfrm>
          <a:prstGeom prst="rect">
            <a:avLst/>
          </a:prstGeom>
          <a:noFill/>
        </p:spPr>
        <p:txBody>
          <a:bodyPr wrap="square" lIns="0" tIns="0" rIns="0" bIns="0" rtlCol="0" anchor="t">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Helvetica"/>
                <a:ea typeface="+mn-ea"/>
                <a:cs typeface="+mn-cs"/>
              </a:rPr>
              <a:t>The Echo</a:t>
            </a:r>
          </a:p>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Helvetica"/>
                <a:ea typeface="+mn-ea"/>
                <a:cs typeface="+mn-cs"/>
              </a:rPr>
              <a:t>Chamber</a:t>
            </a:r>
            <a:endParaRPr kumimoji="0" lang="en-US" sz="7200" b="1" i="0" u="none" strike="noStrike" kern="1200" cap="none" spc="0" normalizeH="0" baseline="0" noProof="0" dirty="0">
              <a:ln>
                <a:noFill/>
              </a:ln>
              <a:solidFill>
                <a:srgbClr val="F8F8F8"/>
              </a:solidFill>
              <a:effectLst/>
              <a:uLnTx/>
              <a:uFillTx/>
              <a:latin typeface="Helvetica"/>
              <a:ea typeface="+mn-ea"/>
              <a:cs typeface="+mn-cs"/>
            </a:endParaRPr>
          </a:p>
        </p:txBody>
      </p:sp>
    </p:spTree>
    <p:extLst>
      <p:ext uri="{BB962C8B-B14F-4D97-AF65-F5344CB8AC3E}">
        <p14:creationId xmlns:p14="http://schemas.microsoft.com/office/powerpoint/2010/main" val="1918656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rot="5400000">
            <a:off x="3143106" y="-3134787"/>
            <a:ext cx="5914106" cy="12183682"/>
          </a:xfrm>
          <a:prstGeom prst="rect">
            <a:avLst/>
          </a:prstGeom>
          <a:gradFill>
            <a:gsLst>
              <a:gs pos="34000">
                <a:schemeClr val="tx1">
                  <a:lumMod val="90000"/>
                  <a:lumOff val="10000"/>
                  <a:alpha val="55000"/>
                </a:schemeClr>
              </a:gs>
              <a:gs pos="59000">
                <a:schemeClr val="tx1">
                  <a:lumMod val="52000"/>
                  <a:lumOff val="48000"/>
                  <a:alpha val="27000"/>
                </a:schemeClr>
              </a:gs>
            </a:gsLst>
            <a:lin ang="0" scaled="0"/>
          </a:gra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12176214" cy="5905500"/>
          </a:xfrm>
          <a:prstGeom prst="rect">
            <a:avLst/>
          </a:prstGeom>
          <a:ln w="88900" cap="sq" cmpd="thickThin">
            <a:noFill/>
            <a:prstDash val="solid"/>
            <a:miter lim="800000"/>
          </a:ln>
          <a:effectLst>
            <a:innerShdw blurRad="76200">
              <a:srgbClr val="000000"/>
            </a:innerShdw>
          </a:effectLst>
        </p:spPr>
      </p:pic>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31</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2" name="Title 1"/>
          <p:cNvSpPr>
            <a:spLocks noGrp="1"/>
          </p:cNvSpPr>
          <p:nvPr>
            <p:ph type="title"/>
          </p:nvPr>
        </p:nvSpPr>
        <p:spPr/>
        <p:txBody>
          <a:bodyPr anchor="t"/>
          <a:lstStyle/>
          <a:p>
            <a:r>
              <a:rPr lang="en-US" dirty="0">
                <a:solidFill>
                  <a:schemeClr val="bg1"/>
                </a:solidFill>
              </a:rPr>
              <a:t>The Echo Chamber in Action</a:t>
            </a:r>
          </a:p>
        </p:txBody>
      </p:sp>
      <p:sp>
        <p:nvSpPr>
          <p:cNvPr id="16" name="Rectangle 15"/>
          <p:cNvSpPr/>
          <p:nvPr/>
        </p:nvSpPr>
        <p:spPr>
          <a:xfrm>
            <a:off x="3341078" y="1306949"/>
            <a:ext cx="5458264" cy="3080824"/>
          </a:xfrm>
          <a:prstGeom prst="rect">
            <a:avLst/>
          </a:prstGeom>
          <a:solidFill>
            <a:schemeClr val="tx2"/>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Helvetica"/>
              <a:ea typeface="+mn-ea"/>
              <a:cs typeface="+mn-cs"/>
            </a:endParaRPr>
          </a:p>
        </p:txBody>
      </p:sp>
      <p:sp>
        <p:nvSpPr>
          <p:cNvPr id="19" name="Rectangle 18"/>
          <p:cNvSpPr/>
          <p:nvPr/>
        </p:nvSpPr>
        <p:spPr>
          <a:xfrm>
            <a:off x="9165102" y="1304604"/>
            <a:ext cx="2628314" cy="3080824"/>
          </a:xfrm>
          <a:prstGeom prst="rect">
            <a:avLst/>
          </a:prstGeom>
          <a:solidFill>
            <a:schemeClr val="tx2"/>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Helvetica"/>
              <a:ea typeface="+mn-ea"/>
              <a:cs typeface="+mn-cs"/>
            </a:endParaRPr>
          </a:p>
        </p:txBody>
      </p:sp>
      <p:sp>
        <p:nvSpPr>
          <p:cNvPr id="20" name="Rectangle 19"/>
          <p:cNvSpPr/>
          <p:nvPr/>
        </p:nvSpPr>
        <p:spPr>
          <a:xfrm>
            <a:off x="398585" y="1316327"/>
            <a:ext cx="2628314" cy="3080824"/>
          </a:xfrm>
          <a:prstGeom prst="rect">
            <a:avLst/>
          </a:prstGeom>
          <a:solidFill>
            <a:schemeClr val="tx2"/>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Helvetica"/>
              <a:ea typeface="+mn-ea"/>
              <a:cs typeface="+mn-cs"/>
            </a:endParaRPr>
          </a:p>
        </p:txBody>
      </p:sp>
      <p:sp>
        <p:nvSpPr>
          <p:cNvPr id="21" name="TextBox 20"/>
          <p:cNvSpPr txBox="1"/>
          <p:nvPr/>
        </p:nvSpPr>
        <p:spPr>
          <a:xfrm>
            <a:off x="585912" y="1412857"/>
            <a:ext cx="2440987" cy="316583"/>
          </a:xfrm>
          <a:prstGeom prst="rect">
            <a:avLst/>
          </a:prstGeom>
          <a:noFill/>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Helvetica"/>
                <a:ea typeface="+mn-ea"/>
                <a:cs typeface="+mn-cs"/>
              </a:rPr>
              <a:t>Facts matter less</a:t>
            </a:r>
          </a:p>
        </p:txBody>
      </p:sp>
      <p:sp>
        <p:nvSpPr>
          <p:cNvPr id="22" name="TextBox 21"/>
          <p:cNvSpPr txBox="1"/>
          <p:nvPr/>
        </p:nvSpPr>
        <p:spPr>
          <a:xfrm>
            <a:off x="3520109" y="1438658"/>
            <a:ext cx="2346158" cy="316583"/>
          </a:xfrm>
          <a:prstGeom prst="rect">
            <a:avLst/>
          </a:prstGeom>
          <a:noFill/>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Helvetica"/>
                <a:ea typeface="+mn-ea"/>
                <a:cs typeface="+mn-cs"/>
              </a:rPr>
              <a:t>Bias is the filter</a:t>
            </a:r>
          </a:p>
        </p:txBody>
      </p:sp>
      <p:sp>
        <p:nvSpPr>
          <p:cNvPr id="23" name="TextBox 22"/>
          <p:cNvSpPr txBox="1"/>
          <p:nvPr/>
        </p:nvSpPr>
        <p:spPr>
          <a:xfrm>
            <a:off x="9315830" y="1365974"/>
            <a:ext cx="2451795" cy="320803"/>
          </a:xfrm>
          <a:prstGeom prst="rect">
            <a:avLst/>
          </a:prstGeom>
          <a:noFill/>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Helvetica"/>
                <a:ea typeface="+mn-ea"/>
                <a:cs typeface="+mn-cs"/>
              </a:rPr>
              <a:t>Humans not</a:t>
            </a:r>
            <a:r>
              <a:rPr kumimoji="0" lang="en-US" sz="1900" b="1" i="0" u="none" strike="noStrike" kern="1200" cap="none" spc="0" normalizeH="0" noProof="0" dirty="0">
                <a:ln>
                  <a:noFill/>
                </a:ln>
                <a:solidFill>
                  <a:prstClr val="white"/>
                </a:solidFill>
                <a:effectLst/>
                <a:uLnTx/>
                <a:uFillTx/>
                <a:latin typeface="Helvetica"/>
                <a:ea typeface="+mn-ea"/>
                <a:cs typeface="+mn-cs"/>
              </a:rPr>
              <a:t> required</a:t>
            </a:r>
            <a:endParaRPr kumimoji="0" lang="en-US" sz="1900" b="1" i="0" u="none" strike="noStrike" kern="1200" cap="none" spc="0" normalizeH="0" baseline="0" noProof="0" dirty="0">
              <a:ln>
                <a:noFill/>
              </a:ln>
              <a:solidFill>
                <a:prstClr val="white"/>
              </a:solidFill>
              <a:effectLst/>
              <a:uLnTx/>
              <a:uFillTx/>
              <a:latin typeface="Helvetica"/>
              <a:ea typeface="+mn-ea"/>
              <a:cs typeface="+mn-cs"/>
            </a:endParaRPr>
          </a:p>
        </p:txBody>
      </p:sp>
      <p:grpSp>
        <p:nvGrpSpPr>
          <p:cNvPr id="24" name="Group 23"/>
          <p:cNvGrpSpPr/>
          <p:nvPr/>
        </p:nvGrpSpPr>
        <p:grpSpPr>
          <a:xfrm>
            <a:off x="645835" y="2206374"/>
            <a:ext cx="2194560" cy="1857841"/>
            <a:chOff x="7531970" y="2702434"/>
            <a:chExt cx="3416768" cy="1857841"/>
          </a:xfrm>
        </p:grpSpPr>
        <p:sp>
          <p:nvSpPr>
            <p:cNvPr id="25" name="TextBox 24"/>
            <p:cNvSpPr txBox="1"/>
            <p:nvPr/>
          </p:nvSpPr>
          <p:spPr>
            <a:xfrm>
              <a:off x="7567863" y="2702434"/>
              <a:ext cx="3380875" cy="185784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a:ea typeface="+mn-ea"/>
                  <a:cs typeface="+mn-cs"/>
                </a:rPr>
                <a:t>2 in 5</a:t>
              </a:r>
              <a:r>
                <a:rPr kumimoji="0" lang="en-US" sz="1400" b="0" i="0" u="none" strike="noStrike" kern="1200" cap="none" spc="0" normalizeH="0" baseline="0" noProof="0" dirty="0">
                  <a:ln>
                    <a:noFill/>
                  </a:ln>
                  <a:solidFill>
                    <a:prstClr val="white"/>
                  </a:solidFill>
                  <a:effectLst/>
                  <a:uLnTx/>
                  <a:uFillTx/>
                  <a:latin typeface="Helvetica"/>
                  <a:ea typeface="+mn-ea"/>
                  <a:cs typeface="+mn-cs"/>
                </a:rPr>
                <a:t> </a:t>
              </a:r>
              <a:r>
                <a:rPr kumimoji="0" lang="en-US" sz="1400" b="1" i="0" u="none" strike="noStrike" kern="1200" cap="none" spc="0" normalizeH="0" baseline="0" noProof="0" dirty="0">
                  <a:ln>
                    <a:noFill/>
                  </a:ln>
                  <a:solidFill>
                    <a:prstClr val="white"/>
                  </a:solidFill>
                  <a:effectLst/>
                  <a:uLnTx/>
                  <a:uFillTx/>
                  <a:latin typeface="Helvetica"/>
                  <a:ea typeface="+mn-ea"/>
                  <a:cs typeface="+mn-cs"/>
                </a:rPr>
                <a:t>agree</a:t>
              </a:r>
              <a:endParaRPr kumimoji="0" lang="en-US" sz="1400" b="0" i="0" u="none" strike="noStrike" kern="1200" cap="none" spc="0" normalizeH="0" baseline="0" noProof="0" dirty="0">
                <a:ln>
                  <a:noFill/>
                </a:ln>
                <a:solidFill>
                  <a:prstClr val="white"/>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a:ea typeface="+mn-ea"/>
                  <a:cs typeface="+mn-cs"/>
                </a:rPr>
                <a:t>“I would support politicians I trust to make things better for me and my family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mn-cs"/>
                </a:rPr>
                <a:t>even if they exaggerated the truth</a:t>
              </a:r>
              <a:r>
                <a:rPr kumimoji="0" lang="en-US" sz="1400" b="1" i="0" u="none" strike="noStrike" kern="1200" cap="none" spc="0" normalizeH="0" baseline="0" noProof="0" dirty="0">
                  <a:ln>
                    <a:noFill/>
                  </a:ln>
                  <a:solidFill>
                    <a:prstClr val="white"/>
                  </a:solidFill>
                  <a:effectLst/>
                  <a:uLnTx/>
                  <a:uFillTx/>
                  <a:latin typeface="Helvetica"/>
                  <a:ea typeface="+mn-ea"/>
                  <a:cs typeface="+mn-cs"/>
                </a:rPr>
                <a:t>”</a:t>
              </a:r>
            </a:p>
          </p:txBody>
        </p:sp>
        <p:cxnSp>
          <p:nvCxnSpPr>
            <p:cNvPr id="26" name="Straight Connector 25"/>
            <p:cNvCxnSpPr/>
            <p:nvPr/>
          </p:nvCxnSpPr>
          <p:spPr>
            <a:xfrm>
              <a:off x="7531970" y="3133054"/>
              <a:ext cx="3291840"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3528149" y="2206375"/>
            <a:ext cx="2194560" cy="1267986"/>
            <a:chOff x="7531970" y="2702435"/>
            <a:chExt cx="3416768" cy="1267986"/>
          </a:xfrm>
        </p:grpSpPr>
        <p:sp>
          <p:nvSpPr>
            <p:cNvPr id="28" name="TextBox 27"/>
            <p:cNvSpPr txBox="1"/>
            <p:nvPr/>
          </p:nvSpPr>
          <p:spPr>
            <a:xfrm>
              <a:off x="7567864" y="2702435"/>
              <a:ext cx="3380874" cy="126798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a:ea typeface="+mn-ea"/>
                  <a:cs typeface="+mn-cs"/>
                </a:rPr>
                <a:t>52%</a:t>
              </a:r>
              <a:endParaRPr kumimoji="0" lang="en-US" sz="1400" b="0" i="0" u="none" strike="noStrike" kern="1200" cap="none" spc="0" normalizeH="0" baseline="0" noProof="0" dirty="0">
                <a:ln>
                  <a:noFill/>
                </a:ln>
                <a:solidFill>
                  <a:prstClr val="white"/>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a:ea typeface="+mn-ea"/>
                  <a:cs typeface="+mn-cs"/>
                </a:rPr>
                <a:t>Do not regularly listen to people or </a:t>
              </a:r>
              <a:r>
                <a:rPr kumimoji="0" lang="en-US" sz="1400" b="0" i="0" u="none" strike="noStrike" kern="1200" cap="none" spc="0" normalizeH="0" baseline="0" noProof="0" dirty="0" err="1">
                  <a:ln>
                    <a:noFill/>
                  </a:ln>
                  <a:solidFill>
                    <a:prstClr val="white"/>
                  </a:solidFill>
                  <a:effectLst/>
                  <a:uLnTx/>
                  <a:uFillTx/>
                  <a:latin typeface="Helvetica"/>
                  <a:ea typeface="+mn-ea"/>
                  <a:cs typeface="+mn-cs"/>
                </a:rPr>
                <a:t>organisations</a:t>
              </a:r>
              <a:r>
                <a:rPr kumimoji="0" lang="en-US" sz="1400" b="0" i="0" u="none" strike="noStrike" kern="1200" cap="none" spc="0" normalizeH="0" baseline="0" noProof="0" dirty="0">
                  <a:ln>
                    <a:noFill/>
                  </a:ln>
                  <a:solidFill>
                    <a:prstClr val="white"/>
                  </a:solidFill>
                  <a:effectLst/>
                  <a:uLnTx/>
                  <a:uFillTx/>
                  <a:latin typeface="Helvetica"/>
                  <a:ea typeface="+mn-ea"/>
                  <a:cs typeface="+mn-cs"/>
                </a:rPr>
                <a:t> </a:t>
              </a:r>
              <a:r>
                <a:rPr kumimoji="0" lang="en-US" sz="1600" b="1" i="0" u="none" strike="noStrike" kern="1200" cap="none" spc="0" normalizeH="0" baseline="0" noProof="0" dirty="0">
                  <a:ln>
                    <a:noFill/>
                  </a:ln>
                  <a:solidFill>
                    <a:prstClr val="white"/>
                  </a:solidFill>
                  <a:effectLst/>
                  <a:uLnTx/>
                  <a:uFillTx/>
                  <a:latin typeface="Helvetica"/>
                  <a:ea typeface="+mn-ea"/>
                  <a:cs typeface="+mn-cs"/>
                </a:rPr>
                <a:t>with whom they often disagree</a:t>
              </a:r>
            </a:p>
          </p:txBody>
        </p:sp>
        <p:cxnSp>
          <p:nvCxnSpPr>
            <p:cNvPr id="29" name="Straight Connector 28"/>
            <p:cNvCxnSpPr/>
            <p:nvPr/>
          </p:nvCxnSpPr>
          <p:spPr>
            <a:xfrm>
              <a:off x="7531970" y="3133054"/>
              <a:ext cx="3291840"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6186629" y="1883724"/>
            <a:ext cx="2171506" cy="213828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a:ea typeface="+mn-ea"/>
                <a:cs typeface="+mn-cs"/>
              </a:rPr>
              <a:t>Nearly</a:t>
            </a:r>
            <a:r>
              <a:rPr kumimoji="0" lang="en-US" sz="2400" b="1" i="0" u="none" strike="noStrike" kern="1200" cap="none" spc="0" normalizeH="0" baseline="0" noProof="0" dirty="0">
                <a:ln>
                  <a:noFill/>
                </a:ln>
                <a:solidFill>
                  <a:prstClr val="white"/>
                </a:solidFill>
                <a:effectLst/>
                <a:uLnTx/>
                <a:uFillTx/>
                <a:latin typeface="Helvetic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a:ea typeface="+mn-ea"/>
                <a:cs typeface="+mn-cs"/>
              </a:rPr>
              <a:t>4x more likely</a:t>
            </a:r>
            <a:endParaRPr kumimoji="0" lang="en-US" sz="1400" b="0" i="0" u="none" strike="noStrike" kern="1200" cap="none" spc="0" normalizeH="0" baseline="0" noProof="0" dirty="0">
              <a:ln>
                <a:noFill/>
              </a:ln>
              <a:solidFill>
                <a:prstClr val="white"/>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Helvetica"/>
                <a:ea typeface="+mn-ea"/>
                <a:cs typeface="+mn-cs"/>
              </a:rPr>
              <a:t>to </a:t>
            </a:r>
            <a:r>
              <a:rPr kumimoji="0" lang="en-US" sz="1600" b="1" i="0" u="none" strike="noStrike" kern="1200" cap="none" spc="0" normalizeH="0" baseline="0" noProof="0" dirty="0">
                <a:ln>
                  <a:noFill/>
                </a:ln>
                <a:solidFill>
                  <a:prstClr val="white"/>
                </a:solidFill>
                <a:effectLst/>
                <a:uLnTx/>
                <a:uFillTx/>
                <a:latin typeface="Helvetica"/>
                <a:ea typeface="+mn-ea"/>
                <a:cs typeface="+mn-cs"/>
              </a:rPr>
              <a:t>ignore information </a:t>
            </a:r>
            <a:r>
              <a:rPr kumimoji="0" lang="en-US" sz="1400" b="0" i="0" u="none" strike="noStrike" kern="1200" cap="none" spc="0" normalizeH="0" baseline="0" noProof="0" dirty="0">
                <a:ln>
                  <a:noFill/>
                </a:ln>
                <a:solidFill>
                  <a:prstClr val="white"/>
                </a:solidFill>
                <a:effectLst/>
                <a:uLnTx/>
                <a:uFillTx/>
                <a:latin typeface="Helvetica"/>
                <a:ea typeface="+mn-ea"/>
                <a:cs typeface="+mn-cs"/>
              </a:rPr>
              <a:t>that supports a position </a:t>
            </a:r>
            <a:r>
              <a:rPr kumimoji="0" lang="en-US" sz="1600" b="1" i="0" u="none" strike="noStrike" kern="1200" cap="none" spc="0" normalizeH="0" baseline="0" noProof="0" dirty="0">
                <a:ln>
                  <a:noFill/>
                </a:ln>
                <a:solidFill>
                  <a:prstClr val="white"/>
                </a:solidFill>
                <a:effectLst/>
                <a:uLnTx/>
                <a:uFillTx/>
                <a:latin typeface="Helvetica"/>
                <a:ea typeface="+mn-ea"/>
                <a:cs typeface="+mn-cs"/>
              </a:rPr>
              <a:t>they do not believe in</a:t>
            </a:r>
            <a:r>
              <a:rPr kumimoji="0" lang="en-US" sz="1400" b="0" i="0" u="none" strike="noStrike" kern="1200" cap="none" spc="0" normalizeH="0" baseline="0" noProof="0" dirty="0">
                <a:ln>
                  <a:noFill/>
                </a:ln>
                <a:solidFill>
                  <a:prstClr val="white"/>
                </a:solidFill>
                <a:effectLst/>
                <a:uLnTx/>
                <a:uFillTx/>
                <a:latin typeface="Helvetica"/>
                <a:ea typeface="+mn-ea"/>
                <a:cs typeface="+mn-cs"/>
              </a:rPr>
              <a:t> </a:t>
            </a:r>
          </a:p>
        </p:txBody>
      </p:sp>
      <p:cxnSp>
        <p:nvCxnSpPr>
          <p:cNvPr id="32" name="Straight Connector 31"/>
          <p:cNvCxnSpPr/>
          <p:nvPr/>
        </p:nvCxnSpPr>
        <p:spPr>
          <a:xfrm>
            <a:off x="6163575" y="2636994"/>
            <a:ext cx="2114320" cy="0"/>
          </a:xfrm>
          <a:prstGeom prst="line">
            <a:avLst/>
          </a:prstGeom>
          <a:ln w="444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315831" y="2160655"/>
            <a:ext cx="2171506" cy="3319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a:ea typeface="+mn-ea"/>
                <a:cs typeface="+mn-cs"/>
              </a:rPr>
              <a:t>More likely </a:t>
            </a:r>
            <a:br>
              <a:rPr kumimoji="0" lang="en-US" sz="1600" b="1" i="0" u="none" strike="noStrike" kern="1200" cap="none" spc="0" normalizeH="0" baseline="0" noProof="0" dirty="0">
                <a:ln>
                  <a:noFill/>
                </a:ln>
                <a:solidFill>
                  <a:prstClr val="white"/>
                </a:solidFill>
                <a:effectLst/>
                <a:uLnTx/>
                <a:uFillTx/>
                <a:latin typeface="Helvetica"/>
                <a:ea typeface="+mn-ea"/>
                <a:cs typeface="+mn-cs"/>
              </a:rPr>
            </a:br>
            <a:r>
              <a:rPr kumimoji="0" lang="en-US" sz="1600" b="1" i="0" u="none" strike="noStrike" kern="1200" cap="none" spc="0" normalizeH="0" baseline="0" noProof="0" dirty="0">
                <a:ln>
                  <a:noFill/>
                </a:ln>
                <a:solidFill>
                  <a:prstClr val="white"/>
                </a:solidFill>
                <a:effectLst/>
                <a:uLnTx/>
                <a:uFillTx/>
                <a:latin typeface="Helvetica"/>
                <a:ea typeface="+mn-ea"/>
                <a:cs typeface="+mn-cs"/>
              </a:rPr>
              <a:t>to believe</a:t>
            </a:r>
            <a:endParaRPr kumimoji="0" lang="en-US" sz="1600" b="0" i="0" u="none" strike="noStrike" kern="1200" cap="none" spc="0" normalizeH="0" baseline="0" noProof="0" dirty="0">
              <a:ln>
                <a:noFill/>
              </a:ln>
              <a:solidFill>
                <a:prstClr val="white"/>
              </a:solidFill>
              <a:effectLst/>
              <a:uLnTx/>
              <a:uFillTx/>
              <a:latin typeface="Helvetica"/>
              <a:ea typeface="+mn-ea"/>
              <a:cs typeface="+mn-cs"/>
            </a:endParaRPr>
          </a:p>
        </p:txBody>
      </p:sp>
      <p:sp>
        <p:nvSpPr>
          <p:cNvPr id="35" name="Rectangle 34"/>
          <p:cNvSpPr/>
          <p:nvPr/>
        </p:nvSpPr>
        <p:spPr>
          <a:xfrm>
            <a:off x="9315830" y="2751987"/>
            <a:ext cx="1066310" cy="1442117"/>
          </a:xfrm>
          <a:prstGeom prst="rect">
            <a:avLst/>
          </a:prstGeom>
          <a:solidFill>
            <a:schemeClr val="tx2">
              <a:lumMod val="60000"/>
              <a:lumOff val="4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36" name="Rectangle 35"/>
          <p:cNvSpPr/>
          <p:nvPr/>
        </p:nvSpPr>
        <p:spPr>
          <a:xfrm>
            <a:off x="10551900" y="2751985"/>
            <a:ext cx="1069848" cy="1444752"/>
          </a:xfrm>
          <a:prstGeom prst="rect">
            <a:avLst/>
          </a:prstGeom>
          <a:solidFill>
            <a:schemeClr val="tx2">
              <a:lumMod val="60000"/>
              <a:lumOff val="4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37" name="TextBox 36"/>
          <p:cNvSpPr txBox="1"/>
          <p:nvPr/>
        </p:nvSpPr>
        <p:spPr>
          <a:xfrm>
            <a:off x="9395080" y="2977519"/>
            <a:ext cx="921928" cy="597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prstClr val="white"/>
                </a:solidFill>
                <a:effectLst/>
                <a:uLnTx/>
                <a:uFillTx/>
                <a:latin typeface="Helvetica"/>
                <a:ea typeface="+mn-ea"/>
                <a:cs typeface="+mn-cs"/>
              </a:rPr>
              <a:t>59</a:t>
            </a:r>
            <a:r>
              <a:rPr kumimoji="0" lang="en-US" sz="2200" b="1" i="0" u="none" strike="noStrike" kern="1200" cap="none" spc="0" normalizeH="0" baseline="0" noProof="0" dirty="0">
                <a:ln>
                  <a:noFill/>
                </a:ln>
                <a:solidFill>
                  <a:prstClr val="white"/>
                </a:solidFill>
                <a:effectLst/>
                <a:uLnTx/>
                <a:uFillTx/>
                <a:latin typeface="Helvetica"/>
                <a:ea typeface="+mn-ea"/>
                <a:cs typeface="+mn-cs"/>
              </a:rPr>
              <a:t>%</a:t>
            </a:r>
          </a:p>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Helvetica"/>
                <a:ea typeface="+mn-ea"/>
                <a:cs typeface="+mn-cs"/>
              </a:rPr>
              <a:t>Search </a:t>
            </a:r>
            <a:br>
              <a:rPr kumimoji="0" lang="en-US" sz="1300" b="1" i="0" u="none" strike="noStrike" kern="1200" cap="none" spc="0" normalizeH="0" baseline="0" noProof="0" dirty="0">
                <a:ln>
                  <a:noFill/>
                </a:ln>
                <a:solidFill>
                  <a:prstClr val="white"/>
                </a:solidFill>
                <a:effectLst/>
                <a:uLnTx/>
                <a:uFillTx/>
                <a:latin typeface="Helvetica"/>
                <a:ea typeface="+mn-ea"/>
                <a:cs typeface="+mn-cs"/>
              </a:rPr>
            </a:br>
            <a:r>
              <a:rPr kumimoji="0" lang="en-US" sz="1300" b="1" i="0" u="none" strike="noStrike" kern="1200" cap="none" spc="0" normalizeH="0" baseline="0" noProof="0" dirty="0">
                <a:ln>
                  <a:noFill/>
                </a:ln>
                <a:solidFill>
                  <a:prstClr val="white"/>
                </a:solidFill>
                <a:effectLst/>
                <a:uLnTx/>
                <a:uFillTx/>
                <a:latin typeface="Helvetica"/>
                <a:ea typeface="+mn-ea"/>
                <a:cs typeface="+mn-cs"/>
              </a:rPr>
              <a:t>Engines</a:t>
            </a:r>
          </a:p>
        </p:txBody>
      </p:sp>
      <p:sp>
        <p:nvSpPr>
          <p:cNvPr id="38" name="TextBox 37"/>
          <p:cNvSpPr txBox="1"/>
          <p:nvPr/>
        </p:nvSpPr>
        <p:spPr>
          <a:xfrm>
            <a:off x="10626472" y="2974471"/>
            <a:ext cx="921928" cy="597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prstClr val="white"/>
                </a:solidFill>
                <a:effectLst/>
                <a:uLnTx/>
                <a:uFillTx/>
                <a:latin typeface="Helvetica"/>
                <a:ea typeface="+mn-ea"/>
                <a:cs typeface="+mn-cs"/>
              </a:rPr>
              <a:t>41</a:t>
            </a:r>
            <a:r>
              <a:rPr kumimoji="0" lang="en-US" sz="2200" b="1" i="0" u="none" strike="noStrike" kern="1200" cap="none" spc="0" normalizeH="0" baseline="0" noProof="0" dirty="0">
                <a:ln>
                  <a:noFill/>
                </a:ln>
                <a:solidFill>
                  <a:prstClr val="white"/>
                </a:solidFill>
                <a:effectLst/>
                <a:uLnTx/>
                <a:uFillTx/>
                <a:latin typeface="Helvetica"/>
                <a:ea typeface="+mn-ea"/>
                <a:cs typeface="+mn-cs"/>
              </a:rPr>
              <a:t>%</a:t>
            </a:r>
          </a:p>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Helvetica"/>
                <a:ea typeface="+mn-ea"/>
                <a:cs typeface="+mn-cs"/>
              </a:rPr>
              <a:t>Human </a:t>
            </a:r>
          </a:p>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Helvetica"/>
                <a:ea typeface="+mn-ea"/>
                <a:cs typeface="+mn-cs"/>
              </a:rPr>
              <a:t>Editors</a:t>
            </a:r>
          </a:p>
        </p:txBody>
      </p:sp>
      <p:sp>
        <p:nvSpPr>
          <p:cNvPr id="50" name="Footer Placeholder 16"/>
          <p:cNvSpPr>
            <a:spLocks noGrp="1"/>
          </p:cNvSpPr>
          <p:nvPr>
            <p:ph type="ftr" sz="quarter" idx="10"/>
          </p:nvPr>
        </p:nvSpPr>
        <p:spPr>
          <a:xfrm>
            <a:off x="508000" y="5907517"/>
            <a:ext cx="10750549" cy="834571"/>
          </a:xfrm>
        </p:spPr>
        <p:txBody>
          <a:bodyPr/>
          <a:lstStyle/>
          <a:p>
            <a:pPr lvl="0" defTabSz="914377">
              <a:defRPr/>
            </a:pPr>
            <a:r>
              <a:rPr lang="en-US" sz="900" dirty="0">
                <a:latin typeface="Helvetica Neue Light"/>
              </a:rPr>
              <a:t>Source: 2017 Edelman Trust Barometer Q709-718. For each of the statements below, please indicate how much you agree or disagree. (Top 4 Box, Agree) Q755 Have you ever changed your position on an important social issue? (Sum of “Yes, but rarely,” “No, never”) General Population, 28-country global total. Q749. When someone you know provides you with some information that supports a position that you do NOT believe, which of following do you typically do with it? Q752. How often do you read or listen to information or points of view from people, media sources or organizations with whom you often disagree? (Sum of “Never,” “Almost Never,” “Several Times a year,” “Once or Twice a Month”) Q754. You are about to see a series of two choices. Each choice describes a different source of information, a different format for presenting information, or a different style of communicating information. For each pair, we want you to choose </a:t>
            </a:r>
            <a:r>
              <a:rPr lang="en-US" sz="900" b="1" dirty="0">
                <a:latin typeface="Helvetica Neue Light"/>
              </a:rPr>
              <a:t>the one that you are more likely to believe is giving you the truth</a:t>
            </a:r>
            <a:r>
              <a:rPr lang="en-US" sz="900" dirty="0">
                <a:latin typeface="Helvetica Neue Light"/>
              </a:rPr>
              <a:t>. While we know that some of these choices may not be easy, please do your best to select only one of the two options given--the one that is most likely to be true most often. General Population, 28-country global total, question asked of half the sample.</a:t>
            </a:r>
          </a:p>
          <a:p>
            <a:pPr lvl="0" defTabSz="914377">
              <a:defRPr/>
            </a:pPr>
            <a:endParaRPr lang="en-US" sz="900" dirty="0">
              <a:latin typeface="Helvetica Neue Light"/>
            </a:endParaRPr>
          </a:p>
          <a:p>
            <a:pPr lvl="0" defTabSz="914377">
              <a:defRPr/>
            </a:pPr>
            <a:endParaRPr lang="en-US" sz="900" dirty="0">
              <a:latin typeface="Helvetica Neue Light"/>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768489"/>
              </a:solidFill>
              <a:effectLst/>
              <a:uLnTx/>
              <a:uFillTx/>
              <a:latin typeface="Helvetica Neue Light"/>
              <a:ea typeface="+mn-ea"/>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768489"/>
              </a:solidFill>
              <a:effectLst/>
              <a:uLnTx/>
              <a:uFillTx/>
              <a:latin typeface="Helvetica Neue Light"/>
              <a:ea typeface="+mn-ea"/>
            </a:endParaRPr>
          </a:p>
        </p:txBody>
      </p:sp>
      <p:sp>
        <p:nvSpPr>
          <p:cNvPr id="3" name="TextBox 2"/>
          <p:cNvSpPr txBox="1"/>
          <p:nvPr/>
        </p:nvSpPr>
        <p:spPr>
          <a:xfrm>
            <a:off x="636566" y="2024118"/>
            <a:ext cx="1415662" cy="298270"/>
          </a:xfrm>
          <a:prstGeom prst="rect">
            <a:avLst/>
          </a:prstGeom>
          <a:noFill/>
          <a:ln>
            <a:noFill/>
          </a:ln>
          <a:effectLst/>
        </p:spPr>
        <p:txBody>
          <a:bodyPr wrap="square" lIns="0" tIns="0" rIns="0" bIns="0" rtlCol="0">
            <a:noAutofit/>
          </a:bodyPr>
          <a:lstStyle/>
          <a:p>
            <a:pPr marL="0" marR="0" indent="0" defTabSz="914377" rtl="0" eaLnBrk="1" fontAlgn="auto" latinLnBrk="0" hangingPunct="1">
              <a:lnSpc>
                <a:spcPct val="100000"/>
              </a:lnSpc>
              <a:spcBef>
                <a:spcPts val="0"/>
              </a:spcBef>
              <a:spcAft>
                <a:spcPts val="0"/>
              </a:spcAft>
              <a:buClrTx/>
              <a:buSzTx/>
              <a:buFontTx/>
              <a:buNone/>
              <a:tabLst/>
            </a:pPr>
            <a:r>
              <a:rPr lang="en-US" sz="1200" b="1" dirty="0">
                <a:solidFill>
                  <a:prstClr val="white"/>
                </a:solidFill>
                <a:latin typeface="Helvetica"/>
              </a:rPr>
              <a:t>Nearly</a:t>
            </a:r>
          </a:p>
        </p:txBody>
      </p:sp>
      <p:grpSp>
        <p:nvGrpSpPr>
          <p:cNvPr id="46" name="Group 45"/>
          <p:cNvGrpSpPr/>
          <p:nvPr/>
        </p:nvGrpSpPr>
        <p:grpSpPr>
          <a:xfrm>
            <a:off x="2489574" y="3942517"/>
            <a:ext cx="533701" cy="454634"/>
            <a:chOff x="11652250" y="5237238"/>
            <a:chExt cx="533701" cy="454634"/>
          </a:xfrm>
        </p:grpSpPr>
        <p:sp>
          <p:nvSpPr>
            <p:cNvPr id="47" name="Round Same Side Corner Rectangle 17"/>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48" name="Picture 47"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
        <p:nvSpPr>
          <p:cNvPr id="51" name="Round Same Side Corner Rectangle 17"/>
          <p:cNvSpPr/>
          <p:nvPr/>
        </p:nvSpPr>
        <p:spPr>
          <a:xfrm rot="5400000" flipV="1">
            <a:off x="8314953" y="3902982"/>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7" name="Picture 6" descr="File:Globe icon.svg - Wikipedia, the free encyclopedia"/>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24337" y="4027743"/>
            <a:ext cx="272372" cy="272372"/>
          </a:xfrm>
          <a:prstGeom prst="rect">
            <a:avLst/>
          </a:prstGeom>
        </p:spPr>
      </p:pic>
      <p:grpSp>
        <p:nvGrpSpPr>
          <p:cNvPr id="53" name="Group 52"/>
          <p:cNvGrpSpPr/>
          <p:nvPr/>
        </p:nvGrpSpPr>
        <p:grpSpPr>
          <a:xfrm>
            <a:off x="11258549" y="3928776"/>
            <a:ext cx="533701" cy="454634"/>
            <a:chOff x="11652250" y="5237238"/>
            <a:chExt cx="533701" cy="454634"/>
          </a:xfrm>
        </p:grpSpPr>
        <p:sp>
          <p:nvSpPr>
            <p:cNvPr id="54" name="Round Same Side Corner Rectangle 17"/>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55" name="Picture 54"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2080344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4880850" y="4103132"/>
            <a:ext cx="347472" cy="347472"/>
          </a:xfrm>
          <a:prstGeom prst="ellipse">
            <a:avLst/>
          </a:prstGeom>
          <a:solidFill>
            <a:schemeClr val="tx1"/>
          </a:solidFill>
        </p:spPr>
        <p:txBody>
          <a:bodyPr wrap="square" lIns="0" tIns="0" rIns="0" bIns="0" rtlCol="0" anchor="ctr">
            <a:noAutofit/>
          </a:bodyPr>
          <a:lstStyle/>
          <a:p>
            <a:pPr algn="ctr">
              <a:spcAft>
                <a:spcPts val="600"/>
              </a:spcAft>
            </a:pPr>
            <a:r>
              <a:rPr lang="en-US" sz="1200" b="1" dirty="0">
                <a:solidFill>
                  <a:prstClr val="white"/>
                </a:solidFill>
              </a:rPr>
              <a:t>43</a:t>
            </a:r>
          </a:p>
        </p:txBody>
      </p:sp>
      <p:graphicFrame>
        <p:nvGraphicFramePr>
          <p:cNvPr id="58" name="Table 57"/>
          <p:cNvGraphicFramePr>
            <a:graphicFrameLocks noGrp="1"/>
          </p:cNvGraphicFramePr>
          <p:nvPr>
            <p:extLst/>
          </p:nvPr>
        </p:nvGraphicFramePr>
        <p:xfrm>
          <a:off x="5411449" y="1762530"/>
          <a:ext cx="2846982" cy="2983110"/>
        </p:xfrm>
        <a:graphic>
          <a:graphicData uri="http://schemas.openxmlformats.org/drawingml/2006/table">
            <a:tbl>
              <a:tblPr/>
              <a:tblGrid>
                <a:gridCol w="331211">
                  <a:extLst>
                    <a:ext uri="{9D8B030D-6E8A-4147-A177-3AD203B41FA5}">
                      <a16:colId xmlns:a16="http://schemas.microsoft.com/office/drawing/2014/main" val="20000"/>
                    </a:ext>
                  </a:extLst>
                </a:gridCol>
                <a:gridCol w="1395819">
                  <a:extLst>
                    <a:ext uri="{9D8B030D-6E8A-4147-A177-3AD203B41FA5}">
                      <a16:colId xmlns:a16="http://schemas.microsoft.com/office/drawing/2014/main" val="20001"/>
                    </a:ext>
                  </a:extLst>
                </a:gridCol>
                <a:gridCol w="559976">
                  <a:extLst>
                    <a:ext uri="{9D8B030D-6E8A-4147-A177-3AD203B41FA5}">
                      <a16:colId xmlns:a16="http://schemas.microsoft.com/office/drawing/2014/main" val="20002"/>
                    </a:ext>
                  </a:extLst>
                </a:gridCol>
                <a:gridCol w="559976">
                  <a:extLst>
                    <a:ext uri="{9D8B030D-6E8A-4147-A177-3AD203B41FA5}">
                      <a16:colId xmlns:a16="http://schemas.microsoft.com/office/drawing/2014/main" val="20007"/>
                    </a:ext>
                  </a:extLst>
                </a:gridCol>
              </a:tblGrid>
              <a:tr h="438030">
                <a:tc>
                  <a:txBody>
                    <a:bodyPr/>
                    <a:lstStyle/>
                    <a:p>
                      <a:pPr algn="l" fontAlgn="ctr"/>
                      <a:endParaRPr lang="en-US" sz="1200" b="1" i="0" u="none" strike="noStrike" dirty="0">
                        <a:solidFill>
                          <a:srgbClr val="000000"/>
                        </a:solidFill>
                        <a:effectLst/>
                        <a:latin typeface="Helvetica"/>
                      </a:endParaRPr>
                    </a:p>
                  </a:txBody>
                  <a:tcPr marL="12700" marR="12700" marT="12700" marB="9144" anchor="ctr">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l" fontAlgn="ctr"/>
                      <a:endParaRPr lang="en-US" sz="1200" b="1" i="0" u="none" strike="noStrike" dirty="0">
                        <a:solidFill>
                          <a:srgbClr val="000000"/>
                        </a:solidFill>
                        <a:effectLst/>
                        <a:latin typeface="Helvetica"/>
                      </a:endParaRPr>
                    </a:p>
                  </a:txBody>
                  <a:tcPr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Helvetica"/>
                        </a:rPr>
                        <a:t>2012</a:t>
                      </a:r>
                    </a:p>
                  </a:txBody>
                  <a:tcPr marL="0"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Helvetica"/>
                        </a:rPr>
                        <a:t>2017</a:t>
                      </a:r>
                    </a:p>
                  </a:txBody>
                  <a:tcPr marL="0"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0"/>
                  </a:ext>
                </a:extLst>
              </a:tr>
              <a:tr h="424180">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5"/>
                    </a:solidFill>
                  </a:tcPr>
                </a:tc>
                <a:tc>
                  <a:txBody>
                    <a:bodyPr/>
                    <a:lstStyle/>
                    <a:p>
                      <a:pPr algn="l" fontAlgn="ctr"/>
                      <a:r>
                        <a:rPr lang="en-US" sz="1200" b="0" i="0" u="none" strike="noStrike" dirty="0">
                          <a:solidFill>
                            <a:srgbClr val="000000"/>
                          </a:solidFill>
                          <a:effectLst/>
                          <a:latin typeface="Helvetica"/>
                        </a:rPr>
                        <a:t>Search engines*</a:t>
                      </a:r>
                    </a:p>
                  </a:txBody>
                  <a:tcPr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Helvetica"/>
                        </a:rPr>
                        <a:t>61</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Helvetica"/>
                        </a:rPr>
                        <a:t>64</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1"/>
                  </a:ext>
                </a:extLst>
              </a:tr>
              <a:tr h="424180">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2"/>
                    </a:solidFill>
                  </a:tcPr>
                </a:tc>
                <a:tc>
                  <a:txBody>
                    <a:bodyPr/>
                    <a:lstStyle/>
                    <a:p>
                      <a:pPr algn="l" fontAlgn="ctr"/>
                      <a:r>
                        <a:rPr lang="en-US" sz="1200" b="0" i="0" u="none" strike="noStrike" dirty="0">
                          <a:solidFill>
                            <a:srgbClr val="000000"/>
                          </a:solidFill>
                          <a:effectLst/>
                          <a:latin typeface="Helvetica"/>
                        </a:rPr>
                        <a:t>Traditional media</a:t>
                      </a:r>
                    </a:p>
                  </a:txBody>
                  <a:tcPr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Helvetica"/>
                        </a:rPr>
                        <a:t>62</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Helvetica"/>
                        </a:rPr>
                        <a:t>57</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2"/>
                  </a:ext>
                </a:extLst>
              </a:tr>
              <a:tr h="424180">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1"/>
                    </a:solidFill>
                  </a:tcPr>
                </a:tc>
                <a:tc>
                  <a:txBody>
                    <a:bodyPr/>
                    <a:lstStyle/>
                    <a:p>
                      <a:pPr algn="l" fontAlgn="ctr"/>
                      <a:r>
                        <a:rPr lang="en-US" sz="1200" b="0" i="0" u="none" strike="noStrike" dirty="0">
                          <a:solidFill>
                            <a:srgbClr val="000000"/>
                          </a:solidFill>
                          <a:effectLst/>
                          <a:latin typeface="Helvetica"/>
                        </a:rPr>
                        <a:t>Online-only</a:t>
                      </a:r>
                      <a:r>
                        <a:rPr lang="en-US" sz="1200" b="0" i="0" u="none" strike="noStrike" baseline="0" dirty="0">
                          <a:solidFill>
                            <a:srgbClr val="000000"/>
                          </a:solidFill>
                          <a:effectLst/>
                          <a:latin typeface="Helvetica"/>
                        </a:rPr>
                        <a:t> media**</a:t>
                      </a:r>
                      <a:endParaRPr lang="en-US" sz="1200" b="0" i="0" u="none" strike="noStrike" dirty="0">
                        <a:solidFill>
                          <a:srgbClr val="000000"/>
                        </a:solidFill>
                        <a:effectLst/>
                        <a:latin typeface="Helvetica"/>
                      </a:endParaRPr>
                    </a:p>
                  </a:txBody>
                  <a:tcPr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Helvetica"/>
                        </a:rPr>
                        <a:t>46</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Helvetica"/>
                        </a:rPr>
                        <a:t>51</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3"/>
                  </a:ext>
                </a:extLst>
              </a:tr>
              <a:tr h="424180">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tx1"/>
                    </a:solidFill>
                  </a:tcPr>
                </a:tc>
                <a:tc>
                  <a:txBody>
                    <a:bodyPr/>
                    <a:lstStyle/>
                    <a:p>
                      <a:pPr algn="l" fontAlgn="ctr"/>
                      <a:r>
                        <a:rPr lang="en-US" sz="1200" b="0" i="0" u="none" strike="noStrike" dirty="0">
                          <a:solidFill>
                            <a:srgbClr val="000000"/>
                          </a:solidFill>
                          <a:effectLst/>
                          <a:latin typeface="Helvetica"/>
                        </a:rPr>
                        <a:t>Owned media</a:t>
                      </a:r>
                    </a:p>
                  </a:txBody>
                  <a:tcPr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Helvetica"/>
                        </a:rPr>
                        <a:t>41</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Helvetica"/>
                        </a:rPr>
                        <a:t>43</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4"/>
                  </a:ext>
                </a:extLst>
              </a:tr>
              <a:tr h="424180">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accent1">
                        <a:lumMod val="75000"/>
                      </a:schemeClr>
                    </a:solidFill>
                  </a:tcPr>
                </a:tc>
                <a:tc>
                  <a:txBody>
                    <a:bodyPr/>
                    <a:lstStyle/>
                    <a:p>
                      <a:pPr algn="l" fontAlgn="ctr"/>
                      <a:r>
                        <a:rPr lang="en-US" sz="1200" b="0" i="0" u="none" strike="noStrike" dirty="0">
                          <a:solidFill>
                            <a:srgbClr val="000000"/>
                          </a:solidFill>
                          <a:effectLst/>
                          <a:latin typeface="Helvetica"/>
                        </a:rPr>
                        <a:t>Social media</a:t>
                      </a:r>
                    </a:p>
                  </a:txBody>
                  <a:tcPr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Helvetica"/>
                        </a:rPr>
                        <a:t>44</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Helvetica"/>
                        </a:rPr>
                        <a:t>41</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5"/>
                  </a:ext>
                </a:extLst>
              </a:tr>
              <a:tr h="424180">
                <a:tc>
                  <a:txBody>
                    <a:bodyPr/>
                    <a:lstStyle/>
                    <a:p>
                      <a:pPr algn="l" fontAlgn="ctr"/>
                      <a:endParaRPr lang="en-US" sz="1200" b="0" i="0" u="none" strike="noStrike" dirty="0">
                        <a:solidFill>
                          <a:srgbClr val="000000"/>
                        </a:solidFill>
                        <a:effectLst/>
                        <a:latin typeface="Helvetica"/>
                      </a:endParaRPr>
                    </a:p>
                  </a:txBody>
                  <a:tcPr marL="12700" marR="12700" marT="12700" marB="9144" anchor="ctr">
                    <a:lnL>
                      <a:noFill/>
                    </a:lnL>
                    <a:lnR>
                      <a:noFill/>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BFBFBF"/>
                    </a:solidFill>
                  </a:tcPr>
                </a:tc>
                <a:tc>
                  <a:txBody>
                    <a:bodyPr/>
                    <a:lstStyle/>
                    <a:p>
                      <a:pPr algn="l" fontAlgn="ctr"/>
                      <a:r>
                        <a:rPr lang="en-US" sz="1200" b="1" i="0" u="none" strike="noStrike" dirty="0">
                          <a:solidFill>
                            <a:srgbClr val="000000"/>
                          </a:solidFill>
                          <a:effectLst/>
                          <a:latin typeface="Helvetica"/>
                        </a:rPr>
                        <a:t>Media as an institution</a:t>
                      </a:r>
                    </a:p>
                  </a:txBody>
                  <a:tcPr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Helvetica"/>
                        </a:rPr>
                        <a:t>46</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tc>
                  <a:txBody>
                    <a:bodyPr/>
                    <a:lstStyle/>
                    <a:p>
                      <a:pPr algn="ctr" fontAlgn="ctr"/>
                      <a:r>
                        <a:rPr lang="en-US" sz="1200" b="1" i="0" u="none" strike="noStrike" dirty="0">
                          <a:solidFill>
                            <a:schemeClr val="tx1"/>
                          </a:solidFill>
                          <a:effectLst/>
                          <a:latin typeface="Helvetica"/>
                        </a:rPr>
                        <a:t>43</a:t>
                      </a:r>
                    </a:p>
                  </a:txBody>
                  <a:tcPr marL="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2216453647"/>
                  </a:ext>
                </a:extLst>
              </a:tr>
            </a:tbl>
          </a:graphicData>
        </a:graphic>
      </p:graphicFrame>
      <p:grpSp>
        <p:nvGrpSpPr>
          <p:cNvPr id="5" name="Group 4"/>
          <p:cNvGrpSpPr/>
          <p:nvPr/>
        </p:nvGrpSpPr>
        <p:grpSpPr>
          <a:xfrm>
            <a:off x="952837" y="2094270"/>
            <a:ext cx="4217665" cy="3009932"/>
            <a:chOff x="952837" y="2094270"/>
            <a:chExt cx="4217665" cy="3009932"/>
          </a:xfrm>
        </p:grpSpPr>
        <p:grpSp>
          <p:nvGrpSpPr>
            <p:cNvPr id="4" name="Group 3"/>
            <p:cNvGrpSpPr/>
            <p:nvPr/>
          </p:nvGrpSpPr>
          <p:grpSpPr>
            <a:xfrm>
              <a:off x="952837" y="2094270"/>
              <a:ext cx="3422222" cy="3009932"/>
              <a:chOff x="952837" y="2094270"/>
              <a:chExt cx="3422222" cy="3009932"/>
            </a:xfrm>
          </p:grpSpPr>
          <p:cxnSp>
            <p:nvCxnSpPr>
              <p:cNvPr id="34" name="Straight Connector 33"/>
              <p:cNvCxnSpPr/>
              <p:nvPr/>
            </p:nvCxnSpPr>
            <p:spPr>
              <a:xfrm flipV="1">
                <a:off x="952837" y="2111531"/>
                <a:ext cx="0" cy="299267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21092" y="2111531"/>
                <a:ext cx="0" cy="299267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651247" y="2111531"/>
                <a:ext cx="0" cy="299267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06802" y="2094270"/>
                <a:ext cx="0" cy="299267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375059" y="2104176"/>
                <a:ext cx="0" cy="299267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V="1">
              <a:off x="5170502" y="2111531"/>
              <a:ext cx="0" cy="299267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9" name="Content Placeholder 14"/>
          <p:cNvGraphicFramePr>
            <a:graphicFrameLocks/>
          </p:cNvGraphicFramePr>
          <p:nvPr>
            <p:extLst/>
          </p:nvPr>
        </p:nvGraphicFramePr>
        <p:xfrm>
          <a:off x="418873" y="1948483"/>
          <a:ext cx="4751629" cy="3451614"/>
        </p:xfrm>
        <a:graphic>
          <a:graphicData uri="http://schemas.openxmlformats.org/drawingml/2006/chart">
            <c:chart xmlns:c="http://schemas.openxmlformats.org/drawingml/2006/chart" xmlns:r="http://schemas.openxmlformats.org/officeDocument/2006/relationships" r:id="rId3"/>
          </a:graphicData>
        </a:graphic>
      </p:graphicFrame>
      <p:sp>
        <p:nvSpPr>
          <p:cNvPr id="18" name="Title 1"/>
          <p:cNvSpPr>
            <a:spLocks noGrp="1"/>
          </p:cNvSpPr>
          <p:nvPr>
            <p:ph type="title"/>
          </p:nvPr>
        </p:nvSpPr>
        <p:spPr>
          <a:xfrm>
            <a:off x="508000" y="525261"/>
            <a:ext cx="9324931" cy="462477"/>
          </a:xfrm>
        </p:spPr>
        <p:txBody>
          <a:bodyPr/>
          <a:lstStyle/>
          <a:p>
            <a:r>
              <a:rPr lang="en-US" dirty="0"/>
              <a:t>Globally Traditional Media Shows Steepest Decline</a:t>
            </a:r>
          </a:p>
        </p:txBody>
      </p:sp>
      <p:sp>
        <p:nvSpPr>
          <p:cNvPr id="17" name="Footer Placeholder 16"/>
          <p:cNvSpPr>
            <a:spLocks noGrp="1"/>
          </p:cNvSpPr>
          <p:nvPr>
            <p:ph type="ftr" sz="quarter" idx="10"/>
          </p:nvPr>
        </p:nvSpPr>
        <p:spPr>
          <a:xfrm>
            <a:off x="508001" y="6023429"/>
            <a:ext cx="7952594" cy="738318"/>
          </a:xfrm>
        </p:spPr>
        <p:txBody>
          <a:bodyPr/>
          <a:lstStyle/>
          <a:p>
            <a:pPr lvl="0" defTabSz="914377">
              <a:defRPr/>
            </a:pPr>
            <a:r>
              <a:rPr lang="en-US" dirty="0">
                <a:latin typeface="Helvetica Neue Light" charset="0"/>
              </a:rPr>
              <a:t>Source: 2017 Edelman Trust Barometer Q178-182. When looking for general news and information, how much would you trust each type of source for general news and information? Please use a nine-point scale where one means that you “do not trust it at all” and nine means that you “trust it a great deal.” (Top 4 Box, Trust) General Population, 25-country global total, question asked of half the sample.</a:t>
            </a:r>
          </a:p>
          <a:p>
            <a:pPr lvl="0" defTabSz="914377">
              <a:defRPr/>
            </a:pPr>
            <a:endParaRPr lang="en-US" dirty="0">
              <a:latin typeface="Helvetica Neue Light" charset="0"/>
            </a:endParaRPr>
          </a:p>
          <a:p>
            <a:pPr lvl="0" defTabSz="914377">
              <a:defRPr/>
            </a:pPr>
            <a:r>
              <a:rPr lang="en-US" dirty="0">
                <a:latin typeface="Helvetica Neue Light" charset="0"/>
              </a:rPr>
              <a:t>*From 2012-2015, “Online Search Engines” were included as a media type. In 2016, this was changed to “Search Engines.”</a:t>
            </a:r>
          </a:p>
          <a:p>
            <a:pPr lvl="0" defTabSz="914377">
              <a:defRPr/>
            </a:pPr>
            <a:r>
              <a:rPr lang="en-US" dirty="0">
                <a:latin typeface="Helvetica Neue Light" charset="0"/>
              </a:rPr>
              <a:t>**From 2012-2015, “Hybrid Media” was included as a media type. In 2016, this was changed to “Online-Only media.”</a:t>
            </a:r>
          </a:p>
          <a:p>
            <a:pPr lvl="0" defTabSz="914377">
              <a:defRPr/>
            </a:pPr>
            <a:endParaRPr lang="en-US" dirty="0">
              <a:latin typeface="Helvetica Neue Light" charset="0"/>
            </a:endParaRPr>
          </a:p>
          <a:p>
            <a:pPr lvl="0" defTabSz="914377">
              <a:defRPr/>
            </a:pPr>
            <a:endParaRPr lang="en-US" dirty="0">
              <a:latin typeface="Helvetica Neue Light" charset="0"/>
            </a:endParaRPr>
          </a:p>
        </p:txBody>
      </p:sp>
      <p:sp>
        <p:nvSpPr>
          <p:cNvPr id="16" name="Text Placeholder 10"/>
          <p:cNvSpPr>
            <a:spLocks noGrp="1"/>
          </p:cNvSpPr>
          <p:nvPr>
            <p:ph type="body" sz="quarter" idx="12"/>
          </p:nvPr>
        </p:nvSpPr>
        <p:spPr/>
        <p:txBody>
          <a:bodyPr/>
          <a:lstStyle/>
          <a:p>
            <a:r>
              <a:rPr lang="en-US" dirty="0"/>
              <a:t>Percent trust in each source for general news and information</a:t>
            </a:r>
          </a:p>
        </p:txBody>
      </p:sp>
      <p:sp>
        <p:nvSpPr>
          <p:cNvPr id="39" name="Slide Number Placeholder 3"/>
          <p:cNvSpPr>
            <a:spLocks noGrp="1"/>
          </p:cNvSpPr>
          <p:nvPr>
            <p:ph type="sldNum" sz="quarter" idx="11"/>
          </p:nvPr>
        </p:nvSpPr>
        <p:spPr>
          <a:xfrm>
            <a:off x="11660936" y="6437838"/>
            <a:ext cx="318403" cy="472623"/>
          </a:xfrm>
        </p:spPr>
        <p:txBody>
          <a:bodyPr/>
          <a:lstStyle/>
          <a:p>
            <a:pPr defTabSz="914377">
              <a:defRPr/>
            </a:pPr>
            <a:fld id="{BCC4CEDB-9067-4CC6-8430-AA5729AC2E63}" type="slidenum">
              <a:rPr lang="en-US" smtClean="0"/>
              <a:pPr defTabSz="914377">
                <a:defRPr/>
              </a:pPr>
              <a:t>32</a:t>
            </a:fld>
            <a:endParaRPr lang="en-US" dirty="0"/>
          </a:p>
        </p:txBody>
      </p:sp>
      <p:graphicFrame>
        <p:nvGraphicFramePr>
          <p:cNvPr id="3" name="Table 2"/>
          <p:cNvGraphicFramePr>
            <a:graphicFrameLocks noGrp="1"/>
          </p:cNvGraphicFramePr>
          <p:nvPr>
            <p:extLst/>
          </p:nvPr>
        </p:nvGraphicFramePr>
        <p:xfrm>
          <a:off x="8406045" y="1723462"/>
          <a:ext cx="877105" cy="3022178"/>
        </p:xfrm>
        <a:graphic>
          <a:graphicData uri="http://schemas.openxmlformats.org/drawingml/2006/table">
            <a:tbl>
              <a:tblPr/>
              <a:tblGrid>
                <a:gridCol w="877105">
                  <a:extLst>
                    <a:ext uri="{9D8B030D-6E8A-4147-A177-3AD203B41FA5}">
                      <a16:colId xmlns:a16="http://schemas.microsoft.com/office/drawing/2014/main" val="20000"/>
                    </a:ext>
                  </a:extLst>
                </a:gridCol>
              </a:tblGrid>
              <a:tr h="475094">
                <a:tc>
                  <a:txBody>
                    <a:bodyPr/>
                    <a:lstStyle/>
                    <a:p>
                      <a:pPr algn="ctr" fontAlgn="ctr"/>
                      <a:r>
                        <a:rPr lang="is-IS" sz="1200" b="1" i="0" u="none" strike="noStrike" dirty="0">
                          <a:solidFill>
                            <a:schemeClr val="tx1"/>
                          </a:solidFill>
                          <a:effectLst/>
                          <a:latin typeface="Helvetica"/>
                        </a:rPr>
                        <a:t>Change,</a:t>
                      </a:r>
                    </a:p>
                    <a:p>
                      <a:pPr algn="ctr" fontAlgn="ctr"/>
                      <a:r>
                        <a:rPr lang="is-IS" sz="1200" b="1" i="0" u="none" strike="noStrike" dirty="0">
                          <a:solidFill>
                            <a:schemeClr val="tx1"/>
                          </a:solidFill>
                          <a:effectLst/>
                          <a:latin typeface="Helvetica"/>
                        </a:rPr>
                        <a:t>2012 - 2017</a:t>
                      </a:r>
                    </a:p>
                  </a:txBody>
                  <a:tcPr marL="12700" marR="12700" marT="12700" marB="9144" anchor="b">
                    <a:lnL>
                      <a:noFill/>
                    </a:lnL>
                    <a:lnR>
                      <a:noFill/>
                    </a:lnR>
                    <a:lnT>
                      <a:noFill/>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0"/>
                  </a:ext>
                </a:extLst>
              </a:tr>
              <a:tr h="424514">
                <a:tc>
                  <a:txBody>
                    <a:bodyPr/>
                    <a:lstStyle/>
                    <a:p>
                      <a:pPr algn="ctr" fontAlgn="ctr"/>
                      <a:r>
                        <a:rPr lang="en-US" sz="1200" b="0" i="0" u="none" strike="noStrike" dirty="0">
                          <a:solidFill>
                            <a:schemeClr val="tx1"/>
                          </a:solidFill>
                          <a:effectLst/>
                          <a:latin typeface="Helvetica"/>
                        </a:rPr>
                        <a:t>+3</a:t>
                      </a:r>
                    </a:p>
                  </a:txBody>
                  <a:tcPr marL="1270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1"/>
                  </a:ext>
                </a:extLst>
              </a:tr>
              <a:tr h="424514">
                <a:tc>
                  <a:txBody>
                    <a:bodyPr/>
                    <a:lstStyle/>
                    <a:p>
                      <a:pPr algn="ctr" fontAlgn="ctr"/>
                      <a:r>
                        <a:rPr lang="en-US" sz="1200" b="0" i="0" u="none" strike="noStrike" dirty="0">
                          <a:solidFill>
                            <a:schemeClr val="tx1"/>
                          </a:solidFill>
                          <a:effectLst/>
                          <a:latin typeface="Helvetica"/>
                        </a:rPr>
                        <a:t>-5</a:t>
                      </a:r>
                    </a:p>
                  </a:txBody>
                  <a:tcPr marL="1270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2"/>
                  </a:ext>
                </a:extLst>
              </a:tr>
              <a:tr h="424514">
                <a:tc>
                  <a:txBody>
                    <a:bodyPr/>
                    <a:lstStyle/>
                    <a:p>
                      <a:pPr algn="ctr" fontAlgn="ctr"/>
                      <a:r>
                        <a:rPr lang="en-US" sz="1200" b="0" i="0" u="none" strike="noStrike" dirty="0">
                          <a:solidFill>
                            <a:schemeClr val="tx1"/>
                          </a:solidFill>
                          <a:effectLst/>
                          <a:latin typeface="Helvetica"/>
                        </a:rPr>
                        <a:t>+5</a:t>
                      </a:r>
                    </a:p>
                  </a:txBody>
                  <a:tcPr marL="1270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3"/>
                  </a:ext>
                </a:extLst>
              </a:tr>
              <a:tr h="424514">
                <a:tc>
                  <a:txBody>
                    <a:bodyPr/>
                    <a:lstStyle/>
                    <a:p>
                      <a:pPr algn="ctr" fontAlgn="ctr"/>
                      <a:r>
                        <a:rPr lang="en-US" sz="1200" b="0" i="0" u="none" strike="noStrike" dirty="0">
                          <a:solidFill>
                            <a:schemeClr val="tx1"/>
                          </a:solidFill>
                          <a:effectLst/>
                          <a:latin typeface="Helvetica"/>
                        </a:rPr>
                        <a:t>+2</a:t>
                      </a:r>
                    </a:p>
                  </a:txBody>
                  <a:tcPr marL="1270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4"/>
                  </a:ext>
                </a:extLst>
              </a:tr>
              <a:tr h="424514">
                <a:tc>
                  <a:txBody>
                    <a:bodyPr/>
                    <a:lstStyle/>
                    <a:p>
                      <a:pPr algn="ctr" fontAlgn="ctr"/>
                      <a:r>
                        <a:rPr lang="en-US" sz="1200" b="0" i="0" u="none" strike="noStrike" dirty="0">
                          <a:solidFill>
                            <a:schemeClr val="tx1"/>
                          </a:solidFill>
                          <a:effectLst/>
                          <a:latin typeface="Helvetica"/>
                        </a:rPr>
                        <a:t>-3</a:t>
                      </a:r>
                    </a:p>
                  </a:txBody>
                  <a:tcPr marL="1270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10005"/>
                  </a:ext>
                </a:extLst>
              </a:tr>
              <a:tr h="424514">
                <a:tc>
                  <a:txBody>
                    <a:bodyPr/>
                    <a:lstStyle/>
                    <a:p>
                      <a:pPr algn="ctr" fontAlgn="ctr"/>
                      <a:r>
                        <a:rPr lang="en-US" sz="1200" b="1" i="0" u="none" strike="noStrike" dirty="0">
                          <a:solidFill>
                            <a:schemeClr val="tx1"/>
                          </a:solidFill>
                          <a:effectLst/>
                          <a:latin typeface="Helvetica"/>
                        </a:rPr>
                        <a:t>-3</a:t>
                      </a:r>
                    </a:p>
                  </a:txBody>
                  <a:tcPr marL="12700" marR="12700" marT="12700" anchor="ctr">
                    <a:lnL>
                      <a:noFill/>
                    </a:lnL>
                    <a:lnR>
                      <a:noFill/>
                    </a:lnR>
                    <a:lnT w="12700" cap="flat" cmpd="sng" algn="ctr">
                      <a:solidFill>
                        <a:prstClr val="white">
                          <a:lumMod val="75000"/>
                        </a:prstClr>
                      </a:solidFill>
                      <a:prstDash val="solid"/>
                      <a:round/>
                      <a:headEnd type="none" w="med" len="med"/>
                      <a:tailEnd type="none" w="med" len="med"/>
                    </a:lnT>
                    <a:lnB w="12700" cap="flat" cmpd="sng" algn="ctr">
                      <a:solidFill>
                        <a:prstClr val="white">
                          <a:lumMod val="75000"/>
                        </a:prstClr>
                      </a:solidFill>
                      <a:prstDash val="solid"/>
                      <a:round/>
                      <a:headEnd type="none" w="med" len="med"/>
                      <a:tailEnd type="none" w="med" len="med"/>
                    </a:lnB>
                  </a:tcPr>
                </a:tc>
                <a:extLst>
                  <a:ext uri="{0D108BD9-81ED-4DB2-BD59-A6C34878D82A}">
                    <a16:rowId xmlns:a16="http://schemas.microsoft.com/office/drawing/2014/main" val="2053081076"/>
                  </a:ext>
                </a:extLst>
              </a:tr>
            </a:tbl>
          </a:graphicData>
        </a:graphic>
      </p:graphicFrame>
      <p:sp>
        <p:nvSpPr>
          <p:cNvPr id="28" name="TextBox 27"/>
          <p:cNvSpPr txBox="1"/>
          <p:nvPr/>
        </p:nvSpPr>
        <p:spPr>
          <a:xfrm>
            <a:off x="9980958" y="3697565"/>
            <a:ext cx="1519706" cy="592429"/>
          </a:xfrm>
          <a:prstGeom prst="rect">
            <a:avLst/>
          </a:prstGeom>
          <a:noFill/>
        </p:spPr>
        <p:txBody>
          <a:bodyPr wrap="square" lIns="0" tIns="0" rIns="0" bIns="0" rtlCol="0">
            <a:noAutofit/>
          </a:bodyPr>
          <a:lstStyle/>
          <a:p>
            <a:pPr>
              <a:defRPr/>
            </a:pPr>
            <a:r>
              <a:rPr lang="en-US" sz="1200" b="1" dirty="0">
                <a:solidFill>
                  <a:srgbClr val="000000"/>
                </a:solidFill>
              </a:rPr>
              <a:t>Owned media now as trusted as media as an institution</a:t>
            </a:r>
          </a:p>
        </p:txBody>
      </p:sp>
      <p:cxnSp>
        <p:nvCxnSpPr>
          <p:cNvPr id="31" name="Straight Connector 30"/>
          <p:cNvCxnSpPr/>
          <p:nvPr/>
        </p:nvCxnSpPr>
        <p:spPr>
          <a:xfrm>
            <a:off x="9988908" y="3492895"/>
            <a:ext cx="1463040" cy="0"/>
          </a:xfrm>
          <a:prstGeom prst="line">
            <a:avLst/>
          </a:prstGeom>
          <a:ln w="444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980958" y="2843067"/>
            <a:ext cx="1519706" cy="592429"/>
          </a:xfrm>
          <a:prstGeom prst="rect">
            <a:avLst/>
          </a:prstGeom>
          <a:noFill/>
        </p:spPr>
        <p:txBody>
          <a:bodyPr wrap="square" lIns="0" tIns="0" rIns="0" bIns="0" rtlCol="0">
            <a:noAutofit/>
          </a:bodyPr>
          <a:lstStyle/>
          <a:p>
            <a:pPr>
              <a:defRPr/>
            </a:pPr>
            <a:r>
              <a:rPr lang="en-US" sz="1200" b="1" dirty="0">
                <a:solidFill>
                  <a:srgbClr val="000000"/>
                </a:solidFill>
              </a:rPr>
              <a:t>Traditional media down 5 points</a:t>
            </a:r>
          </a:p>
        </p:txBody>
      </p:sp>
      <p:cxnSp>
        <p:nvCxnSpPr>
          <p:cNvPr id="40" name="Straight Connector 39"/>
          <p:cNvCxnSpPr/>
          <p:nvPr/>
        </p:nvCxnSpPr>
        <p:spPr>
          <a:xfrm>
            <a:off x="9988908" y="2638397"/>
            <a:ext cx="1463040" cy="0"/>
          </a:xfrm>
          <a:prstGeom prst="line">
            <a:avLst/>
          </a:prstGeom>
          <a:ln w="4445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Isosceles Triangle 42"/>
          <p:cNvSpPr/>
          <p:nvPr/>
        </p:nvSpPr>
        <p:spPr>
          <a:xfrm rot="10800000">
            <a:off x="10057676" y="2650214"/>
            <a:ext cx="195345" cy="163388"/>
          </a:xfrm>
          <a:prstGeom prst="triangle">
            <a:avLst/>
          </a:prstGeom>
          <a:solidFill>
            <a:schemeClr val="tx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spcAft>
                <a:spcPts val="600"/>
              </a:spcAft>
              <a:defRPr/>
            </a:pPr>
            <a:endParaRPr lang="en-US" sz="1200" b="1" dirty="0">
              <a:solidFill>
                <a:srgbClr val="000000"/>
              </a:solidFill>
            </a:endParaRPr>
          </a:p>
        </p:txBody>
      </p:sp>
      <p:sp>
        <p:nvSpPr>
          <p:cNvPr id="26" name="Isosceles Triangle 42"/>
          <p:cNvSpPr/>
          <p:nvPr/>
        </p:nvSpPr>
        <p:spPr>
          <a:xfrm rot="10800000">
            <a:off x="10057676" y="3486487"/>
            <a:ext cx="195345" cy="163388"/>
          </a:xfrm>
          <a:prstGeom prst="triangle">
            <a:avLst/>
          </a:prstGeom>
          <a:solidFill>
            <a:schemeClr val="tx1"/>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77">
              <a:spcAft>
                <a:spcPts val="600"/>
              </a:spcAft>
              <a:defRPr/>
            </a:pPr>
            <a:endParaRPr lang="en-US" sz="1200" b="1" dirty="0">
              <a:solidFill>
                <a:srgbClr val="000000"/>
              </a:solidFill>
            </a:endParaRPr>
          </a:p>
        </p:txBody>
      </p:sp>
      <p:sp>
        <p:nvSpPr>
          <p:cNvPr id="2" name="Oval 1"/>
          <p:cNvSpPr/>
          <p:nvPr/>
        </p:nvSpPr>
        <p:spPr>
          <a:xfrm>
            <a:off x="4607693" y="4103132"/>
            <a:ext cx="347472" cy="347472"/>
          </a:xfrm>
          <a:prstGeom prst="ellipse">
            <a:avLst/>
          </a:prstGeom>
          <a:solidFill>
            <a:srgbClr val="BFBFBF"/>
          </a:solidFill>
        </p:spPr>
        <p:txBody>
          <a:bodyPr wrap="square" lIns="0" tIns="0" rIns="0" bIns="0" rtlCol="0" anchor="ctr">
            <a:noAutofit/>
          </a:bodyPr>
          <a:lstStyle/>
          <a:p>
            <a:pPr algn="ctr">
              <a:spcAft>
                <a:spcPts val="600"/>
              </a:spcAft>
            </a:pPr>
            <a:r>
              <a:rPr lang="en-US" sz="1200" b="1" dirty="0">
                <a:solidFill>
                  <a:srgbClr val="000000"/>
                </a:solidFill>
              </a:rPr>
              <a:t>43</a:t>
            </a:r>
          </a:p>
        </p:txBody>
      </p:sp>
    </p:spTree>
    <p:extLst>
      <p:ext uri="{BB962C8B-B14F-4D97-AF65-F5344CB8AC3E}">
        <p14:creationId xmlns:p14="http://schemas.microsoft.com/office/powerpoint/2010/main" val="2134317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3"/>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xfrm>
            <a:off x="0" y="0"/>
            <a:ext cx="12192000" cy="5927834"/>
          </a:xfrm>
        </p:spPr>
      </p:pic>
      <p:sp>
        <p:nvSpPr>
          <p:cNvPr id="20" name="Footer Placeholder 2"/>
          <p:cNvSpPr>
            <a:spLocks noGrp="1"/>
          </p:cNvSpPr>
          <p:nvPr>
            <p:ph type="ftr" sz="quarter" idx="10"/>
          </p:nvPr>
        </p:nvSpPr>
        <p:spPr>
          <a:xfrm>
            <a:off x="507998" y="6023429"/>
            <a:ext cx="8421624" cy="475488"/>
          </a:xfrm>
        </p:spPr>
        <p:txBody>
          <a:bodyPr vert="horz" lIns="0" tIns="0" rIns="0" bIns="0" rtlCol="0" anchor="t" anchorCtr="0"/>
          <a:lstStyle/>
          <a:p>
            <a:pPr defTabSz="914377">
              <a:defRPr/>
            </a:pPr>
            <a:r>
              <a:rPr lang="en-US" dirty="0">
                <a:solidFill>
                  <a:schemeClr val="tx2"/>
                </a:solidFill>
              </a:rPr>
              <a:t>Source: 2017 Edelman Trust Barometer Q754. You are about to see a series of two choices. Each choice describes a different source of information, a different format for presenting information, or a different style of communicating information. For each pair, we want you to choose the one that you are more likely to believe is giving you the truth. While we know that some of these choices may not be easy, please do your best to select only one of the two options given--the one that is most likely to be true most often. General Population, 28-country global total, choices shown to half the sample.</a:t>
            </a:r>
          </a:p>
          <a:p>
            <a:pPr defTabSz="914377">
              <a:defRPr/>
            </a:pPr>
            <a:endParaRPr lang="en-US" dirty="0">
              <a:solidFill>
                <a:schemeClr val="tx2"/>
              </a:solidFill>
            </a:endParaRP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33</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2" name="Title 1"/>
          <p:cNvSpPr>
            <a:spLocks noGrp="1"/>
          </p:cNvSpPr>
          <p:nvPr>
            <p:ph type="title"/>
          </p:nvPr>
        </p:nvSpPr>
        <p:spPr>
          <a:xfrm>
            <a:off x="508000" y="525261"/>
            <a:ext cx="6888715" cy="462477"/>
          </a:xfrm>
        </p:spPr>
        <p:txBody>
          <a:bodyPr/>
          <a:lstStyle/>
          <a:p>
            <a:r>
              <a:rPr lang="en-US" dirty="0">
                <a:solidFill>
                  <a:schemeClr val="bg1"/>
                </a:solidFill>
              </a:rPr>
              <a:t>In the UK Official Sources Are Distrusted</a:t>
            </a:r>
          </a:p>
        </p:txBody>
      </p:sp>
      <p:sp>
        <p:nvSpPr>
          <p:cNvPr id="5" name="Text Placeholder 4"/>
          <p:cNvSpPr>
            <a:spLocks noGrp="1"/>
          </p:cNvSpPr>
          <p:nvPr>
            <p:ph type="body" sz="quarter" idx="12"/>
          </p:nvPr>
        </p:nvSpPr>
        <p:spPr>
          <a:xfrm>
            <a:off x="507998" y="1392627"/>
            <a:ext cx="6159019" cy="531055"/>
          </a:xfrm>
        </p:spPr>
        <p:txBody>
          <a:bodyPr/>
          <a:lstStyle/>
          <a:p>
            <a:pPr>
              <a:spcAft>
                <a:spcPts val="0"/>
              </a:spcAft>
            </a:pPr>
            <a:r>
              <a:rPr lang="en-US" dirty="0">
                <a:solidFill>
                  <a:schemeClr val="bg1"/>
                </a:solidFill>
              </a:rPr>
              <a:t>Percent who find each source more believable than its pair</a:t>
            </a:r>
          </a:p>
        </p:txBody>
      </p:sp>
      <p:grpSp>
        <p:nvGrpSpPr>
          <p:cNvPr id="33" name="Group 32"/>
          <p:cNvGrpSpPr/>
          <p:nvPr/>
        </p:nvGrpSpPr>
        <p:grpSpPr>
          <a:xfrm>
            <a:off x="34481" y="1764642"/>
            <a:ext cx="12128102" cy="3686525"/>
            <a:chOff x="34481" y="1764642"/>
            <a:chExt cx="12128102" cy="3686525"/>
          </a:xfrm>
        </p:grpSpPr>
        <p:graphicFrame>
          <p:nvGraphicFramePr>
            <p:cNvPr id="34" name="Chart 33"/>
            <p:cNvGraphicFramePr/>
            <p:nvPr>
              <p:extLst/>
            </p:nvPr>
          </p:nvGraphicFramePr>
          <p:xfrm>
            <a:off x="3881133" y="1765388"/>
            <a:ext cx="4434840" cy="3685032"/>
          </p:xfrm>
          <a:graphic>
            <a:graphicData uri="http://schemas.openxmlformats.org/drawingml/2006/chart">
              <c:chart xmlns:c="http://schemas.openxmlformats.org/drawingml/2006/chart" xmlns:r="http://schemas.openxmlformats.org/officeDocument/2006/relationships" r:id="rId4"/>
            </a:graphicData>
          </a:graphic>
        </p:graphicFrame>
        <p:sp>
          <p:nvSpPr>
            <p:cNvPr id="35" name="TextBox 34"/>
            <p:cNvSpPr txBox="1"/>
            <p:nvPr/>
          </p:nvSpPr>
          <p:spPr>
            <a:xfrm>
              <a:off x="5864776" y="3234656"/>
              <a:ext cx="1135117" cy="306153"/>
            </a:xfrm>
            <a:prstGeom prst="rect">
              <a:avLst/>
            </a:prstGeom>
            <a:noFill/>
          </p:spPr>
          <p:txBody>
            <a:bodyPr wrap="square" lIns="0" tIns="0" rIns="0" bIns="0" rtlCol="0">
              <a:noAutofit/>
            </a:bodyPr>
            <a:lstStyle/>
            <a:p>
              <a:pPr algn="ctr">
                <a:defRPr/>
              </a:pPr>
              <a:endParaRPr lang="en-US" b="1" dirty="0">
                <a:solidFill>
                  <a:srgbClr val="000000"/>
                </a:solidFill>
              </a:endParaRPr>
            </a:p>
          </p:txBody>
        </p:sp>
        <p:graphicFrame>
          <p:nvGraphicFramePr>
            <p:cNvPr id="36" name="Chart 35"/>
            <p:cNvGraphicFramePr/>
            <p:nvPr>
              <p:extLst/>
            </p:nvPr>
          </p:nvGraphicFramePr>
          <p:xfrm>
            <a:off x="7727743" y="1765388"/>
            <a:ext cx="4434840" cy="368503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36"/>
            <p:cNvGraphicFramePr/>
            <p:nvPr>
              <p:extLst/>
            </p:nvPr>
          </p:nvGraphicFramePr>
          <p:xfrm>
            <a:off x="34481" y="1764642"/>
            <a:ext cx="4434881" cy="3686525"/>
          </p:xfrm>
          <a:graphic>
            <a:graphicData uri="http://schemas.openxmlformats.org/drawingml/2006/chart">
              <c:chart xmlns:c="http://schemas.openxmlformats.org/drawingml/2006/chart" xmlns:r="http://schemas.openxmlformats.org/officeDocument/2006/relationships" r:id="rId6"/>
            </a:graphicData>
          </a:graphic>
        </p:graphicFrame>
        <p:sp>
          <p:nvSpPr>
            <p:cNvPr id="38" name="Rectangle 37"/>
            <p:cNvSpPr/>
            <p:nvPr/>
          </p:nvSpPr>
          <p:spPr>
            <a:xfrm>
              <a:off x="1330784" y="2701332"/>
              <a:ext cx="1299104" cy="846386"/>
            </a:xfrm>
            <a:prstGeom prst="rect">
              <a:avLst/>
            </a:prstGeom>
          </p:spPr>
          <p:txBody>
            <a:bodyPr wrap="square">
              <a:spAutoFit/>
            </a:bodyPr>
            <a:lstStyle/>
            <a:p>
              <a:pPr>
                <a:defRPr/>
              </a:pPr>
              <a:r>
                <a:rPr lang="en-US" sz="3600" b="1" dirty="0">
                  <a:solidFill>
                    <a:schemeClr val="bg1"/>
                  </a:solidFill>
                </a:rPr>
                <a:t>73% </a:t>
              </a:r>
              <a:br>
                <a:rPr lang="en-US" sz="3300" b="1" dirty="0">
                  <a:solidFill>
                    <a:schemeClr val="bg1"/>
                  </a:solidFill>
                </a:rPr>
              </a:br>
              <a:r>
                <a:rPr lang="en-US" sz="1300" b="1" dirty="0">
                  <a:solidFill>
                    <a:schemeClr val="bg1"/>
                  </a:solidFill>
                </a:rPr>
                <a:t>Individuals</a:t>
              </a:r>
            </a:p>
          </p:txBody>
        </p:sp>
        <p:sp>
          <p:nvSpPr>
            <p:cNvPr id="39" name="Rectangle 38"/>
            <p:cNvSpPr/>
            <p:nvPr/>
          </p:nvSpPr>
          <p:spPr>
            <a:xfrm>
              <a:off x="2111909" y="3631849"/>
              <a:ext cx="1413991" cy="846386"/>
            </a:xfrm>
            <a:prstGeom prst="rect">
              <a:avLst/>
            </a:prstGeom>
          </p:spPr>
          <p:txBody>
            <a:bodyPr wrap="square">
              <a:spAutoFit/>
            </a:bodyPr>
            <a:lstStyle/>
            <a:p>
              <a:pPr>
                <a:defRPr/>
              </a:pPr>
              <a:r>
                <a:rPr lang="en-US" sz="3600" b="1" dirty="0">
                  <a:solidFill>
                    <a:schemeClr val="bg1">
                      <a:lumMod val="65000"/>
                    </a:schemeClr>
                  </a:solidFill>
                </a:rPr>
                <a:t>27% </a:t>
              </a:r>
            </a:p>
            <a:p>
              <a:pPr>
                <a:defRPr/>
              </a:pPr>
              <a:r>
                <a:rPr lang="en-US" sz="1300" b="1" dirty="0">
                  <a:solidFill>
                    <a:schemeClr val="bg1">
                      <a:lumMod val="65000"/>
                    </a:schemeClr>
                  </a:solidFill>
                </a:rPr>
                <a:t>Institutions</a:t>
              </a:r>
            </a:p>
          </p:txBody>
        </p:sp>
        <p:sp>
          <p:nvSpPr>
            <p:cNvPr id="40" name="Rectangle 39"/>
            <p:cNvSpPr/>
            <p:nvPr/>
          </p:nvSpPr>
          <p:spPr>
            <a:xfrm>
              <a:off x="5179709" y="2701332"/>
              <a:ext cx="1299104" cy="846386"/>
            </a:xfrm>
            <a:prstGeom prst="rect">
              <a:avLst/>
            </a:prstGeom>
          </p:spPr>
          <p:txBody>
            <a:bodyPr wrap="square">
              <a:spAutoFit/>
            </a:bodyPr>
            <a:lstStyle/>
            <a:p>
              <a:pPr>
                <a:defRPr/>
              </a:pPr>
              <a:r>
                <a:rPr lang="en-US" sz="3600" b="1" dirty="0">
                  <a:solidFill>
                    <a:schemeClr val="bg1"/>
                  </a:solidFill>
                </a:rPr>
                <a:t>66% </a:t>
              </a:r>
              <a:br>
                <a:rPr lang="en-US" sz="3300" b="1" dirty="0">
                  <a:solidFill>
                    <a:schemeClr val="bg1"/>
                  </a:solidFill>
                </a:rPr>
              </a:br>
              <a:r>
                <a:rPr lang="en-US" sz="1300" b="1" dirty="0">
                  <a:solidFill>
                    <a:schemeClr val="bg1"/>
                  </a:solidFill>
                </a:rPr>
                <a:t>Reformer</a:t>
              </a:r>
            </a:p>
          </p:txBody>
        </p:sp>
        <p:sp>
          <p:nvSpPr>
            <p:cNvPr id="41" name="Rectangle 40"/>
            <p:cNvSpPr/>
            <p:nvPr/>
          </p:nvSpPr>
          <p:spPr>
            <a:xfrm>
              <a:off x="5877709" y="3631849"/>
              <a:ext cx="1413991" cy="1046440"/>
            </a:xfrm>
            <a:prstGeom prst="rect">
              <a:avLst/>
            </a:prstGeom>
          </p:spPr>
          <p:txBody>
            <a:bodyPr wrap="square">
              <a:spAutoFit/>
            </a:bodyPr>
            <a:lstStyle/>
            <a:p>
              <a:pPr>
                <a:defRPr/>
              </a:pPr>
              <a:r>
                <a:rPr lang="en-US" sz="3600" b="1" dirty="0">
                  <a:solidFill>
                    <a:schemeClr val="bg1">
                      <a:lumMod val="65000"/>
                    </a:schemeClr>
                  </a:solidFill>
                </a:rPr>
                <a:t>34% </a:t>
              </a:r>
            </a:p>
            <a:p>
              <a:pPr>
                <a:defRPr/>
              </a:pPr>
              <a:r>
                <a:rPr lang="en-US" sz="1300" b="1" dirty="0">
                  <a:solidFill>
                    <a:schemeClr val="bg1">
                      <a:lumMod val="65000"/>
                    </a:schemeClr>
                  </a:solidFill>
                </a:rPr>
                <a:t>Preserver of</a:t>
              </a:r>
            </a:p>
            <a:p>
              <a:pPr>
                <a:defRPr/>
              </a:pPr>
              <a:r>
                <a:rPr lang="en-US" sz="1300" b="1" dirty="0">
                  <a:solidFill>
                    <a:schemeClr val="bg1">
                      <a:lumMod val="65000"/>
                    </a:schemeClr>
                  </a:solidFill>
                </a:rPr>
                <a:t>Status Quo</a:t>
              </a:r>
            </a:p>
          </p:txBody>
        </p:sp>
        <p:sp>
          <p:nvSpPr>
            <p:cNvPr id="42" name="Rectangle 41"/>
            <p:cNvSpPr/>
            <p:nvPr/>
          </p:nvSpPr>
          <p:spPr>
            <a:xfrm>
              <a:off x="9077784" y="2701332"/>
              <a:ext cx="1299104" cy="1046440"/>
            </a:xfrm>
            <a:prstGeom prst="rect">
              <a:avLst/>
            </a:prstGeom>
          </p:spPr>
          <p:txBody>
            <a:bodyPr wrap="square">
              <a:spAutoFit/>
            </a:bodyPr>
            <a:lstStyle/>
            <a:p>
              <a:pPr>
                <a:defRPr/>
              </a:pPr>
              <a:r>
                <a:rPr lang="en-US" sz="3600" b="1" dirty="0">
                  <a:solidFill>
                    <a:schemeClr val="bg1"/>
                  </a:solidFill>
                </a:rPr>
                <a:t>76% </a:t>
              </a:r>
              <a:br>
                <a:rPr lang="en-US" sz="3300" b="1" dirty="0">
                  <a:solidFill>
                    <a:schemeClr val="bg1"/>
                  </a:solidFill>
                </a:rPr>
              </a:br>
              <a:r>
                <a:rPr lang="en-US" sz="1300" b="1" dirty="0">
                  <a:solidFill>
                    <a:schemeClr val="bg1"/>
                  </a:solidFill>
                </a:rPr>
                <a:t>Leaked Information</a:t>
              </a:r>
            </a:p>
          </p:txBody>
        </p:sp>
        <p:sp>
          <p:nvSpPr>
            <p:cNvPr id="43" name="Rectangle 42"/>
            <p:cNvSpPr/>
            <p:nvPr/>
          </p:nvSpPr>
          <p:spPr>
            <a:xfrm>
              <a:off x="9540521" y="3631849"/>
              <a:ext cx="1708630" cy="1046440"/>
            </a:xfrm>
            <a:prstGeom prst="rect">
              <a:avLst/>
            </a:prstGeom>
          </p:spPr>
          <p:txBody>
            <a:bodyPr wrap="square">
              <a:spAutoFit/>
            </a:bodyPr>
            <a:lstStyle/>
            <a:p>
              <a:pPr>
                <a:defRPr/>
              </a:pPr>
              <a:r>
                <a:rPr lang="en-US" sz="3600" b="1" dirty="0">
                  <a:solidFill>
                    <a:schemeClr val="bg1">
                      <a:lumMod val="65000"/>
                    </a:schemeClr>
                  </a:solidFill>
                </a:rPr>
                <a:t>24% </a:t>
              </a:r>
            </a:p>
            <a:p>
              <a:pPr>
                <a:defRPr/>
              </a:pPr>
              <a:r>
                <a:rPr lang="en-US" sz="1300" b="1" dirty="0">
                  <a:solidFill>
                    <a:schemeClr val="bg1">
                      <a:lumMod val="65000"/>
                    </a:schemeClr>
                  </a:solidFill>
                </a:rPr>
                <a:t>Company Press</a:t>
              </a:r>
              <a:br>
                <a:rPr lang="en-US" sz="1300" b="1" dirty="0">
                  <a:solidFill>
                    <a:schemeClr val="bg1">
                      <a:lumMod val="65000"/>
                    </a:schemeClr>
                  </a:solidFill>
                </a:rPr>
              </a:br>
              <a:r>
                <a:rPr lang="en-US" sz="1300" b="1" dirty="0">
                  <a:solidFill>
                    <a:schemeClr val="bg1">
                      <a:lumMod val="65000"/>
                    </a:schemeClr>
                  </a:solidFill>
                </a:rPr>
                <a:t>Statements</a:t>
              </a:r>
            </a:p>
          </p:txBody>
        </p:sp>
      </p:grpSp>
      <p:grpSp>
        <p:nvGrpSpPr>
          <p:cNvPr id="19" name="Group 18"/>
          <p:cNvGrpSpPr/>
          <p:nvPr/>
        </p:nvGrpSpPr>
        <p:grpSpPr>
          <a:xfrm>
            <a:off x="11662883" y="5237238"/>
            <a:ext cx="533701" cy="454634"/>
            <a:chOff x="11652250" y="5237238"/>
            <a:chExt cx="533701" cy="454634"/>
          </a:xfrm>
        </p:grpSpPr>
        <p:sp>
          <p:nvSpPr>
            <p:cNvPr id="21" name="Round Same Side Corner Rectangle 17"/>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24" name="Picture 23" descr="http://flagspot.net/images/g/gb.gif"/>
            <p:cNvPicPr/>
            <p:nvPr/>
          </p:nvPicPr>
          <p:blipFill>
            <a:blip r:embed="rId7"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166319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448293"/>
            <a:ext cx="9901274" cy="954274"/>
          </a:xfrm>
        </p:spPr>
        <p:txBody>
          <a:bodyPr/>
          <a:lstStyle/>
          <a:p>
            <a:r>
              <a:rPr lang="en-GB" dirty="0"/>
              <a:t>Desire for Trustworthy Information Amidst Questionable Media Ethics</a:t>
            </a:r>
          </a:p>
        </p:txBody>
      </p:sp>
      <p:sp>
        <p:nvSpPr>
          <p:cNvPr id="3" name="Footer Placeholder 2"/>
          <p:cNvSpPr>
            <a:spLocks noGrp="1"/>
          </p:cNvSpPr>
          <p:nvPr>
            <p:ph type="ftr" sz="quarter" idx="10"/>
          </p:nvPr>
        </p:nvSpPr>
        <p:spPr>
          <a:xfrm>
            <a:off x="507999" y="6050323"/>
            <a:ext cx="8257015" cy="472624"/>
          </a:xfrm>
        </p:spPr>
        <p:txBody>
          <a:bodyPr/>
          <a:lstStyle/>
          <a:p>
            <a:r>
              <a:rPr lang="en-GB" sz="900" dirty="0">
                <a:cs typeface="+mn-cs"/>
              </a:rPr>
              <a:t>Source: UK Supplement, Q6/Q12. Thinking specifically about traditional media how much do you agree or disagree with the following statements?  (By traditional media we mean mainstream media sources that are available in a print or broadcast format, such as newspapers, magazines, television news and radio news) [Top 4 Box, agree] Base: UK General Population</a:t>
            </a:r>
            <a:endParaRPr lang="en-US" sz="900" dirty="0">
              <a:cs typeface="+mn-cs"/>
            </a:endParaRPr>
          </a:p>
        </p:txBody>
      </p:sp>
      <p:sp>
        <p:nvSpPr>
          <p:cNvPr id="4" name="Slide Number Placeholder 3"/>
          <p:cNvSpPr>
            <a:spLocks noGrp="1"/>
          </p:cNvSpPr>
          <p:nvPr>
            <p:ph type="sldNum" sz="quarter" idx="11"/>
          </p:nvPr>
        </p:nvSpPr>
        <p:spPr/>
        <p:txBody>
          <a:bodyPr/>
          <a:lstStyle/>
          <a:p>
            <a:fld id="{BCC4CEDB-9067-4CC6-8430-AA5729AC2E63}" type="slidenum">
              <a:rPr lang="en-US" smtClean="0"/>
              <a:pPr/>
              <a:t>34</a:t>
            </a:fld>
            <a:endParaRPr lang="en-US" dirty="0"/>
          </a:p>
        </p:txBody>
      </p:sp>
      <p:graphicFrame>
        <p:nvGraphicFramePr>
          <p:cNvPr id="11" name="Content Placeholder 10"/>
          <p:cNvGraphicFramePr>
            <a:graphicFrameLocks noGrp="1"/>
          </p:cNvGraphicFramePr>
          <p:nvPr>
            <p:ph sz="quarter" idx="12"/>
            <p:extLst>
              <p:ext uri="{D42A27DB-BD31-4B8C-83A1-F6EECF244321}">
                <p14:modId xmlns:p14="http://schemas.microsoft.com/office/powerpoint/2010/main" val="1923443756"/>
              </p:ext>
            </p:extLst>
          </p:nvPr>
        </p:nvGraphicFramePr>
        <p:xfrm>
          <a:off x="507999" y="1861726"/>
          <a:ext cx="11168533" cy="3654880"/>
        </p:xfrm>
        <a:graphic>
          <a:graphicData uri="http://schemas.openxmlformats.org/drawingml/2006/chart">
            <c:chart xmlns:c="http://schemas.openxmlformats.org/drawingml/2006/chart" xmlns:r="http://schemas.openxmlformats.org/officeDocument/2006/relationships" r:id="rId2"/>
          </a:graphicData>
        </a:graphic>
      </p:graphicFrame>
      <p:sp>
        <p:nvSpPr>
          <p:cNvPr id="17" name="Round Same Side Corner Rectangle 16"/>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18" name="Picture 17" descr="http://flagspot.net/images/g/gb.gif"/>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sp>
        <p:nvSpPr>
          <p:cNvPr id="16" name="Rectangle 15"/>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sp>
        <p:nvSpPr>
          <p:cNvPr id="25" name="Text Placeholder 12"/>
          <p:cNvSpPr>
            <a:spLocks noGrp="1"/>
          </p:cNvSpPr>
          <p:nvPr>
            <p:ph type="body" sz="quarter" idx="12"/>
          </p:nvPr>
        </p:nvSpPr>
        <p:spPr>
          <a:xfrm>
            <a:off x="507999" y="1278685"/>
            <a:ext cx="8421624" cy="530352"/>
          </a:xfrm>
        </p:spPr>
        <p:txBody>
          <a:bodyPr/>
          <a:lstStyle/>
          <a:p>
            <a:r>
              <a:rPr lang="en-US" dirty="0">
                <a:solidFill>
                  <a:srgbClr val="000000"/>
                </a:solidFill>
              </a:rPr>
              <a:t>Percent agreement with each statement,</a:t>
            </a:r>
            <a:r>
              <a:rPr lang="en-US" dirty="0"/>
              <a:t> 2016 vs. 2017</a:t>
            </a:r>
          </a:p>
        </p:txBody>
      </p:sp>
    </p:spTree>
    <p:extLst>
      <p:ext uri="{BB962C8B-B14F-4D97-AF65-F5344CB8AC3E}">
        <p14:creationId xmlns:p14="http://schemas.microsoft.com/office/powerpoint/2010/main" val="1649751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4" name="TextBox 13"/>
          <p:cNvSpPr txBox="1"/>
          <p:nvPr/>
        </p:nvSpPr>
        <p:spPr>
          <a:xfrm>
            <a:off x="962481" y="2288866"/>
            <a:ext cx="6875951" cy="1994392"/>
          </a:xfrm>
          <a:prstGeom prst="rect">
            <a:avLst/>
          </a:prstGeom>
          <a:noFill/>
        </p:spPr>
        <p:txBody>
          <a:bodyPr wrap="square" lIns="0" tIns="0" rIns="0" bIns="0" rtlCol="0" anchor="t">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lang="en-US" sz="7200" b="1" dirty="0">
                <a:solidFill>
                  <a:srgbClr val="FFFFFF"/>
                </a:solidFill>
                <a:latin typeface="Helvetica"/>
              </a:rPr>
              <a:t>Business </a:t>
            </a:r>
          </a:p>
          <a:p>
            <a:pPr marL="0" marR="0" lvl="0" indent="0" algn="l" defTabSz="914377" rtl="0" eaLnBrk="1" fontAlgn="auto" latinLnBrk="0" hangingPunct="1">
              <a:lnSpc>
                <a:spcPct val="90000"/>
              </a:lnSpc>
              <a:spcBef>
                <a:spcPts val="0"/>
              </a:spcBef>
              <a:spcAft>
                <a:spcPts val="0"/>
              </a:spcAft>
              <a:buClrTx/>
              <a:buSzTx/>
              <a:buFontTx/>
              <a:buNone/>
              <a:tabLst/>
              <a:defRPr/>
            </a:pPr>
            <a:r>
              <a:rPr lang="en-US" sz="7200" b="1" dirty="0">
                <a:solidFill>
                  <a:srgbClr val="FFFFFF"/>
                </a:solidFill>
                <a:latin typeface="Helvetica"/>
              </a:rPr>
              <a:t>on Notice</a:t>
            </a:r>
            <a:endParaRPr kumimoji="0" lang="en-US" sz="7200" b="1" i="0" u="none" strike="noStrike" kern="1200" cap="none" spc="0" normalizeH="0" baseline="0" noProof="0" dirty="0">
              <a:ln>
                <a:noFill/>
              </a:ln>
              <a:solidFill>
                <a:srgbClr val="F8F8F8"/>
              </a:solidFill>
              <a:effectLst/>
              <a:uLnTx/>
              <a:uFillTx/>
              <a:latin typeface="Helvetica"/>
            </a:endParaRPr>
          </a:p>
        </p:txBody>
      </p:sp>
    </p:spTree>
    <p:extLst>
      <p:ext uri="{BB962C8B-B14F-4D97-AF65-F5344CB8AC3E}">
        <p14:creationId xmlns:p14="http://schemas.microsoft.com/office/powerpoint/2010/main" val="1025816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3"/>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xfrm>
            <a:off x="0" y="0"/>
            <a:ext cx="12192000" cy="5927834"/>
          </a:xfrm>
        </p:spPr>
      </p:pic>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36</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2" name="Title 1"/>
          <p:cNvSpPr>
            <a:spLocks noGrp="1"/>
          </p:cNvSpPr>
          <p:nvPr>
            <p:ph type="title"/>
          </p:nvPr>
        </p:nvSpPr>
        <p:spPr>
          <a:xfrm>
            <a:off x="508000" y="525261"/>
            <a:ext cx="5894453" cy="462477"/>
          </a:xfrm>
        </p:spPr>
        <p:txBody>
          <a:bodyPr/>
          <a:lstStyle/>
          <a:p>
            <a:r>
              <a:rPr lang="en-US" dirty="0">
                <a:solidFill>
                  <a:schemeClr val="bg1"/>
                </a:solidFill>
              </a:rPr>
              <a:t>Business Expected </a:t>
            </a:r>
            <a:br>
              <a:rPr lang="en-US" dirty="0">
                <a:solidFill>
                  <a:schemeClr val="bg1"/>
                </a:solidFill>
              </a:rPr>
            </a:br>
            <a:r>
              <a:rPr lang="en-US" dirty="0">
                <a:solidFill>
                  <a:schemeClr val="bg1"/>
                </a:solidFill>
              </a:rPr>
              <a:t>to Lead</a:t>
            </a:r>
          </a:p>
        </p:txBody>
      </p:sp>
      <p:sp>
        <p:nvSpPr>
          <p:cNvPr id="17" name="Footer Placeholder 2"/>
          <p:cNvSpPr>
            <a:spLocks noGrp="1"/>
          </p:cNvSpPr>
          <p:nvPr>
            <p:ph type="ftr" sz="quarter"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rgbClr val="768489"/>
                </a:solidFill>
                <a:effectLst/>
                <a:uLnTx/>
                <a:uFillTx/>
                <a:ea typeface="+mn-ea"/>
              </a:rPr>
              <a:t>Source: 2017 Edelman Trust Barometer Q249-757. Please indicate how much you agree or disagree with the following statement? (Top 4 Box, Agree). UK General Population, question asked of half the sample.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rgbClr val="768489"/>
                </a:solidFill>
                <a:effectLst/>
                <a:uLnTx/>
                <a:uFillTx/>
                <a:ea typeface="+mn-ea"/>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dirty="0">
              <a:ln>
                <a:noFill/>
              </a:ln>
              <a:solidFill>
                <a:srgbClr val="768489"/>
              </a:solidFill>
              <a:effectLst/>
              <a:uLnTx/>
              <a:uFillTx/>
              <a:ea typeface="+mn-ea"/>
            </a:endParaRPr>
          </a:p>
        </p:txBody>
      </p:sp>
      <p:sp>
        <p:nvSpPr>
          <p:cNvPr id="18" name="Rectangle 17"/>
          <p:cNvSpPr/>
          <p:nvPr/>
        </p:nvSpPr>
        <p:spPr>
          <a:xfrm>
            <a:off x="6837638" y="2049304"/>
            <a:ext cx="3593592" cy="3593592"/>
          </a:xfrm>
          <a:prstGeom prst="rect">
            <a:avLst/>
          </a:prstGeom>
          <a:solidFill>
            <a:schemeClr val="accent3"/>
          </a:solidFill>
        </p:spPr>
        <p:txBody>
          <a:bodyPr wrap="square" lIns="91440" tIns="91440" rIns="91440" bIns="91440" rtlCol="0" anchor="t">
            <a:noAutofit/>
          </a:bodyPr>
          <a:lstStyle/>
          <a:p>
            <a:pPr>
              <a:spcAft>
                <a:spcPts val="600"/>
              </a:spcAft>
            </a:pPr>
            <a:r>
              <a:rPr lang="en-US" sz="3300" b="1" dirty="0">
                <a:solidFill>
                  <a:schemeClr val="bg1"/>
                </a:solidFill>
              </a:rPr>
              <a:t>73% agree</a:t>
            </a:r>
            <a:br>
              <a:rPr lang="en-US" sz="3300" b="1" dirty="0">
                <a:solidFill>
                  <a:schemeClr val="bg1"/>
                </a:solidFill>
              </a:rPr>
            </a:br>
            <a:br>
              <a:rPr lang="en-US" sz="3300" b="1" dirty="0">
                <a:solidFill>
                  <a:schemeClr val="bg1"/>
                </a:solidFill>
              </a:rPr>
            </a:br>
            <a:br>
              <a:rPr lang="en-US" sz="1400" b="1" dirty="0">
                <a:solidFill>
                  <a:schemeClr val="bg1"/>
                </a:solidFill>
              </a:rPr>
            </a:br>
            <a:endParaRPr lang="en-US" sz="1400" b="1" dirty="0">
              <a:solidFill>
                <a:schemeClr val="bg1"/>
              </a:solidFill>
            </a:endParaRPr>
          </a:p>
          <a:p>
            <a:pPr marL="465138" lvl="0">
              <a:defRPr/>
            </a:pPr>
            <a:br>
              <a:rPr lang="en-US" sz="1400" dirty="0"/>
            </a:br>
            <a:br>
              <a:rPr lang="en-US" sz="1400" dirty="0"/>
            </a:br>
            <a:endParaRPr lang="en-US" sz="1400" dirty="0"/>
          </a:p>
          <a:p>
            <a:pPr marL="457200" lvl="0" indent="-107950">
              <a:defRPr/>
            </a:pPr>
            <a:r>
              <a:rPr lang="en-US" sz="1400" b="1" dirty="0"/>
              <a:t> “A company can take specific actions that both increase </a:t>
            </a:r>
            <a:br>
              <a:rPr lang="en-US" sz="1400" b="1" dirty="0"/>
            </a:br>
            <a:r>
              <a:rPr lang="en-US" sz="1400" b="1" dirty="0"/>
              <a:t>profits and improve the economic and social conditions in the community where it operates.”</a:t>
            </a:r>
          </a:p>
        </p:txBody>
      </p:sp>
      <p:grpSp>
        <p:nvGrpSpPr>
          <p:cNvPr id="7" name="Group 6"/>
          <p:cNvGrpSpPr/>
          <p:nvPr/>
        </p:nvGrpSpPr>
        <p:grpSpPr>
          <a:xfrm>
            <a:off x="7590185" y="2976232"/>
            <a:ext cx="2088498" cy="1052111"/>
            <a:chOff x="9143504" y="2880982"/>
            <a:chExt cx="2088498" cy="1052111"/>
          </a:xfrm>
        </p:grpSpPr>
        <p:grpSp>
          <p:nvGrpSpPr>
            <p:cNvPr id="21" name="Group 20"/>
            <p:cNvGrpSpPr>
              <a:grpSpLocks noChangeAspect="1"/>
            </p:cNvGrpSpPr>
            <p:nvPr/>
          </p:nvGrpSpPr>
          <p:grpSpPr>
            <a:xfrm>
              <a:off x="9143504" y="2880982"/>
              <a:ext cx="388660" cy="1052111"/>
              <a:chOff x="3644900" y="863600"/>
              <a:chExt cx="1874838" cy="5075238"/>
            </a:xfrm>
            <a:solidFill>
              <a:schemeClr val="bg2"/>
            </a:solidFill>
          </p:grpSpPr>
          <p:sp>
            <p:nvSpPr>
              <p:cNvPr id="23" name="AutoShape 1"/>
              <p:cNvSpPr>
                <a:spLocks/>
              </p:cNvSpPr>
              <p:nvPr/>
            </p:nvSpPr>
            <p:spPr bwMode="auto">
              <a:xfrm>
                <a:off x="3644900" y="1905000"/>
                <a:ext cx="1874838" cy="4033838"/>
              </a:xfrm>
              <a:custGeom>
                <a:avLst/>
                <a:gdLst/>
                <a:ahLst/>
                <a:cxnLst/>
                <a:rect l="0" t="0" r="r" b="b"/>
                <a:pathLst>
                  <a:path w="21379" h="21447">
                    <a:moveTo>
                      <a:pt x="21264" y="1281"/>
                    </a:moveTo>
                    <a:cubicBezTo>
                      <a:pt x="20792" y="660"/>
                      <a:pt x="19951" y="118"/>
                      <a:pt x="18243" y="26"/>
                    </a:cubicBezTo>
                    <a:cubicBezTo>
                      <a:pt x="17356" y="-22"/>
                      <a:pt x="16390" y="12"/>
                      <a:pt x="15431" y="12"/>
                    </a:cubicBezTo>
                    <a:lnTo>
                      <a:pt x="6875" y="12"/>
                    </a:lnTo>
                    <a:cubicBezTo>
                      <a:pt x="4964" y="12"/>
                      <a:pt x="2754" y="-75"/>
                      <a:pt x="1700" y="249"/>
                    </a:cubicBezTo>
                    <a:cubicBezTo>
                      <a:pt x="1079" y="440"/>
                      <a:pt x="409" y="854"/>
                      <a:pt x="204" y="1211"/>
                    </a:cubicBezTo>
                    <a:cubicBezTo>
                      <a:pt x="-139" y="1813"/>
                      <a:pt x="55" y="2599"/>
                      <a:pt x="55" y="3374"/>
                    </a:cubicBezTo>
                    <a:cubicBezTo>
                      <a:pt x="55" y="4874"/>
                      <a:pt x="25" y="6311"/>
                      <a:pt x="25" y="7852"/>
                    </a:cubicBezTo>
                    <a:cubicBezTo>
                      <a:pt x="25" y="8606"/>
                      <a:pt x="-17" y="9366"/>
                      <a:pt x="863" y="9708"/>
                    </a:cubicBezTo>
                    <a:cubicBezTo>
                      <a:pt x="1327" y="9889"/>
                      <a:pt x="2319" y="9892"/>
                      <a:pt x="2897" y="9778"/>
                    </a:cubicBezTo>
                    <a:cubicBezTo>
                      <a:pt x="4363" y="9487"/>
                      <a:pt x="3944" y="7890"/>
                      <a:pt x="3944" y="6890"/>
                    </a:cubicBezTo>
                    <a:cubicBezTo>
                      <a:pt x="3944" y="6240"/>
                      <a:pt x="3914" y="5554"/>
                      <a:pt x="3914" y="4853"/>
                    </a:cubicBezTo>
                    <a:cubicBezTo>
                      <a:pt x="3914" y="4663"/>
                      <a:pt x="3845" y="4338"/>
                      <a:pt x="4213" y="4323"/>
                    </a:cubicBezTo>
                    <a:cubicBezTo>
                      <a:pt x="4789" y="4298"/>
                      <a:pt x="4632" y="4947"/>
                      <a:pt x="4632" y="5174"/>
                    </a:cubicBezTo>
                    <a:cubicBezTo>
                      <a:pt x="4632" y="9736"/>
                      <a:pt x="4602" y="14032"/>
                      <a:pt x="4602" y="18595"/>
                    </a:cubicBezTo>
                    <a:cubicBezTo>
                      <a:pt x="4602" y="19251"/>
                      <a:pt x="4427" y="20100"/>
                      <a:pt x="4752" y="20590"/>
                    </a:cubicBezTo>
                    <a:cubicBezTo>
                      <a:pt x="5120" y="21147"/>
                      <a:pt x="6035" y="21452"/>
                      <a:pt x="7534" y="21441"/>
                    </a:cubicBezTo>
                    <a:cubicBezTo>
                      <a:pt x="8903" y="21432"/>
                      <a:pt x="9996" y="21168"/>
                      <a:pt x="10315" y="20590"/>
                    </a:cubicBezTo>
                    <a:cubicBezTo>
                      <a:pt x="10466" y="20317"/>
                      <a:pt x="10405" y="19950"/>
                      <a:pt x="10405" y="19586"/>
                    </a:cubicBezTo>
                    <a:lnTo>
                      <a:pt x="10405" y="13322"/>
                    </a:lnTo>
                    <a:cubicBezTo>
                      <a:pt x="10405" y="13127"/>
                      <a:pt x="10338" y="12466"/>
                      <a:pt x="10794" y="12470"/>
                    </a:cubicBezTo>
                    <a:cubicBezTo>
                      <a:pt x="11233" y="12475"/>
                      <a:pt x="11093" y="13150"/>
                      <a:pt x="11093" y="13349"/>
                    </a:cubicBezTo>
                    <a:lnTo>
                      <a:pt x="11093" y="19391"/>
                    </a:lnTo>
                    <a:cubicBezTo>
                      <a:pt x="11093" y="19736"/>
                      <a:pt x="11012" y="20092"/>
                      <a:pt x="11123" y="20381"/>
                    </a:cubicBezTo>
                    <a:cubicBezTo>
                      <a:pt x="11368" y="21014"/>
                      <a:pt x="12662" y="21393"/>
                      <a:pt x="13916" y="21445"/>
                    </a:cubicBezTo>
                    <a:cubicBezTo>
                      <a:pt x="13916" y="21445"/>
                      <a:pt x="15683" y="21525"/>
                      <a:pt x="16717" y="20409"/>
                    </a:cubicBezTo>
                    <a:cubicBezTo>
                      <a:pt x="16951" y="20157"/>
                      <a:pt x="16777" y="19767"/>
                      <a:pt x="16777" y="19404"/>
                    </a:cubicBezTo>
                    <a:cubicBezTo>
                      <a:pt x="16777" y="14980"/>
                      <a:pt x="16807" y="10598"/>
                      <a:pt x="16807" y="6178"/>
                    </a:cubicBezTo>
                    <a:cubicBezTo>
                      <a:pt x="16807" y="5787"/>
                      <a:pt x="16736" y="5144"/>
                      <a:pt x="16807" y="4671"/>
                    </a:cubicBezTo>
                    <a:cubicBezTo>
                      <a:pt x="16835" y="4482"/>
                      <a:pt x="16864" y="4305"/>
                      <a:pt x="17076" y="4295"/>
                    </a:cubicBezTo>
                    <a:cubicBezTo>
                      <a:pt x="17465" y="4276"/>
                      <a:pt x="17405" y="4699"/>
                      <a:pt x="17405" y="4853"/>
                    </a:cubicBezTo>
                    <a:lnTo>
                      <a:pt x="17405" y="6974"/>
                    </a:lnTo>
                    <a:cubicBezTo>
                      <a:pt x="17405" y="7874"/>
                      <a:pt x="17277" y="8974"/>
                      <a:pt x="18093" y="9471"/>
                    </a:cubicBezTo>
                    <a:cubicBezTo>
                      <a:pt x="18441" y="9683"/>
                      <a:pt x="19053" y="9802"/>
                      <a:pt x="19768" y="9722"/>
                    </a:cubicBezTo>
                    <a:cubicBezTo>
                      <a:pt x="20332" y="9659"/>
                      <a:pt x="20664" y="9424"/>
                      <a:pt x="20845" y="9234"/>
                    </a:cubicBezTo>
                    <a:cubicBezTo>
                      <a:pt x="21286" y="8771"/>
                      <a:pt x="21294" y="8050"/>
                      <a:pt x="21294" y="7392"/>
                    </a:cubicBezTo>
                    <a:cubicBezTo>
                      <a:pt x="21294" y="5717"/>
                      <a:pt x="21175" y="3945"/>
                      <a:pt x="21324" y="2300"/>
                    </a:cubicBezTo>
                    <a:cubicBezTo>
                      <a:pt x="21353" y="1975"/>
                      <a:pt x="21461" y="1540"/>
                      <a:pt x="21264" y="1281"/>
                    </a:cubicBezTo>
                    <a:close/>
                    <a:moveTo>
                      <a:pt x="21264" y="1281"/>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Helvetica"/>
                  <a:ea typeface="+mn-ea"/>
                  <a:cs typeface="+mn-cs"/>
                </a:endParaRPr>
              </a:p>
            </p:txBody>
          </p:sp>
          <p:sp>
            <p:nvSpPr>
              <p:cNvPr id="28" name="AutoShape 2"/>
              <p:cNvSpPr>
                <a:spLocks/>
              </p:cNvSpPr>
              <p:nvPr/>
            </p:nvSpPr>
            <p:spPr bwMode="auto">
              <a:xfrm>
                <a:off x="4076700" y="863600"/>
                <a:ext cx="965200" cy="965200"/>
              </a:xfrm>
              <a:custGeom>
                <a:avLst/>
                <a:gdLst/>
                <a:ahLst/>
                <a:cxnLst/>
                <a:rect l="0" t="0" r="r" b="b"/>
                <a:pathLst>
                  <a:path w="21472" h="21551">
                    <a:moveTo>
                      <a:pt x="11435" y="0"/>
                    </a:moveTo>
                    <a:lnTo>
                      <a:pt x="10210" y="0"/>
                    </a:lnTo>
                    <a:cubicBezTo>
                      <a:pt x="7119" y="397"/>
                      <a:pt x="4962" y="1816"/>
                      <a:pt x="3268" y="3689"/>
                    </a:cubicBezTo>
                    <a:cubicBezTo>
                      <a:pt x="1663" y="5463"/>
                      <a:pt x="59" y="7684"/>
                      <a:pt x="1" y="11009"/>
                    </a:cubicBezTo>
                    <a:cubicBezTo>
                      <a:pt x="-53" y="14144"/>
                      <a:pt x="1511" y="16741"/>
                      <a:pt x="3210" y="18388"/>
                    </a:cubicBezTo>
                    <a:cubicBezTo>
                      <a:pt x="4977" y="20102"/>
                      <a:pt x="7366" y="21600"/>
                      <a:pt x="10618" y="21550"/>
                    </a:cubicBezTo>
                    <a:cubicBezTo>
                      <a:pt x="13862" y="21500"/>
                      <a:pt x="16162" y="20048"/>
                      <a:pt x="18027" y="18329"/>
                    </a:cubicBezTo>
                    <a:cubicBezTo>
                      <a:pt x="19828" y="16670"/>
                      <a:pt x="21395" y="14285"/>
                      <a:pt x="21469" y="11185"/>
                    </a:cubicBezTo>
                    <a:cubicBezTo>
                      <a:pt x="21547" y="7902"/>
                      <a:pt x="19998" y="5440"/>
                      <a:pt x="18377" y="3689"/>
                    </a:cubicBezTo>
                    <a:cubicBezTo>
                      <a:pt x="16698" y="1875"/>
                      <a:pt x="14552" y="397"/>
                      <a:pt x="11435" y="0"/>
                    </a:cubicBezTo>
                    <a:close/>
                    <a:moveTo>
                      <a:pt x="11435" y="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Helvetica"/>
                  <a:ea typeface="+mn-ea"/>
                  <a:cs typeface="+mn-cs"/>
                </a:endParaRPr>
              </a:p>
            </p:txBody>
          </p:sp>
        </p:grpSp>
        <p:grpSp>
          <p:nvGrpSpPr>
            <p:cNvPr id="29" name="Group 28"/>
            <p:cNvGrpSpPr>
              <a:grpSpLocks noChangeAspect="1"/>
            </p:cNvGrpSpPr>
            <p:nvPr/>
          </p:nvGrpSpPr>
          <p:grpSpPr>
            <a:xfrm>
              <a:off x="9710117" y="2880982"/>
              <a:ext cx="388660" cy="1052111"/>
              <a:chOff x="3644900" y="863600"/>
              <a:chExt cx="1874838" cy="5075238"/>
            </a:xfrm>
            <a:solidFill>
              <a:schemeClr val="bg2"/>
            </a:solidFill>
          </p:grpSpPr>
          <p:sp>
            <p:nvSpPr>
              <p:cNvPr id="30" name="AutoShape 1"/>
              <p:cNvSpPr>
                <a:spLocks/>
              </p:cNvSpPr>
              <p:nvPr/>
            </p:nvSpPr>
            <p:spPr bwMode="auto">
              <a:xfrm>
                <a:off x="3644900" y="1905000"/>
                <a:ext cx="1874838" cy="4033838"/>
              </a:xfrm>
              <a:custGeom>
                <a:avLst/>
                <a:gdLst/>
                <a:ahLst/>
                <a:cxnLst/>
                <a:rect l="0" t="0" r="r" b="b"/>
                <a:pathLst>
                  <a:path w="21379" h="21447">
                    <a:moveTo>
                      <a:pt x="21264" y="1281"/>
                    </a:moveTo>
                    <a:cubicBezTo>
                      <a:pt x="20792" y="660"/>
                      <a:pt x="19951" y="118"/>
                      <a:pt x="18243" y="26"/>
                    </a:cubicBezTo>
                    <a:cubicBezTo>
                      <a:pt x="17356" y="-22"/>
                      <a:pt x="16390" y="12"/>
                      <a:pt x="15431" y="12"/>
                    </a:cubicBezTo>
                    <a:lnTo>
                      <a:pt x="6875" y="12"/>
                    </a:lnTo>
                    <a:cubicBezTo>
                      <a:pt x="4964" y="12"/>
                      <a:pt x="2754" y="-75"/>
                      <a:pt x="1700" y="249"/>
                    </a:cubicBezTo>
                    <a:cubicBezTo>
                      <a:pt x="1079" y="440"/>
                      <a:pt x="409" y="854"/>
                      <a:pt x="204" y="1211"/>
                    </a:cubicBezTo>
                    <a:cubicBezTo>
                      <a:pt x="-139" y="1813"/>
                      <a:pt x="55" y="2599"/>
                      <a:pt x="55" y="3374"/>
                    </a:cubicBezTo>
                    <a:cubicBezTo>
                      <a:pt x="55" y="4874"/>
                      <a:pt x="25" y="6311"/>
                      <a:pt x="25" y="7852"/>
                    </a:cubicBezTo>
                    <a:cubicBezTo>
                      <a:pt x="25" y="8606"/>
                      <a:pt x="-17" y="9366"/>
                      <a:pt x="863" y="9708"/>
                    </a:cubicBezTo>
                    <a:cubicBezTo>
                      <a:pt x="1327" y="9889"/>
                      <a:pt x="2319" y="9892"/>
                      <a:pt x="2897" y="9778"/>
                    </a:cubicBezTo>
                    <a:cubicBezTo>
                      <a:pt x="4363" y="9487"/>
                      <a:pt x="3944" y="7890"/>
                      <a:pt x="3944" y="6890"/>
                    </a:cubicBezTo>
                    <a:cubicBezTo>
                      <a:pt x="3944" y="6240"/>
                      <a:pt x="3914" y="5554"/>
                      <a:pt x="3914" y="4853"/>
                    </a:cubicBezTo>
                    <a:cubicBezTo>
                      <a:pt x="3914" y="4663"/>
                      <a:pt x="3845" y="4338"/>
                      <a:pt x="4213" y="4323"/>
                    </a:cubicBezTo>
                    <a:cubicBezTo>
                      <a:pt x="4789" y="4298"/>
                      <a:pt x="4632" y="4947"/>
                      <a:pt x="4632" y="5174"/>
                    </a:cubicBezTo>
                    <a:cubicBezTo>
                      <a:pt x="4632" y="9736"/>
                      <a:pt x="4602" y="14032"/>
                      <a:pt x="4602" y="18595"/>
                    </a:cubicBezTo>
                    <a:cubicBezTo>
                      <a:pt x="4602" y="19251"/>
                      <a:pt x="4427" y="20100"/>
                      <a:pt x="4752" y="20590"/>
                    </a:cubicBezTo>
                    <a:cubicBezTo>
                      <a:pt x="5120" y="21147"/>
                      <a:pt x="6035" y="21452"/>
                      <a:pt x="7534" y="21441"/>
                    </a:cubicBezTo>
                    <a:cubicBezTo>
                      <a:pt x="8903" y="21432"/>
                      <a:pt x="9996" y="21168"/>
                      <a:pt x="10315" y="20590"/>
                    </a:cubicBezTo>
                    <a:cubicBezTo>
                      <a:pt x="10466" y="20317"/>
                      <a:pt x="10405" y="19950"/>
                      <a:pt x="10405" y="19586"/>
                    </a:cubicBezTo>
                    <a:lnTo>
                      <a:pt x="10405" y="13322"/>
                    </a:lnTo>
                    <a:cubicBezTo>
                      <a:pt x="10405" y="13127"/>
                      <a:pt x="10338" y="12466"/>
                      <a:pt x="10794" y="12470"/>
                    </a:cubicBezTo>
                    <a:cubicBezTo>
                      <a:pt x="11233" y="12475"/>
                      <a:pt x="11093" y="13150"/>
                      <a:pt x="11093" y="13349"/>
                    </a:cubicBezTo>
                    <a:lnTo>
                      <a:pt x="11093" y="19391"/>
                    </a:lnTo>
                    <a:cubicBezTo>
                      <a:pt x="11093" y="19736"/>
                      <a:pt x="11012" y="20092"/>
                      <a:pt x="11123" y="20381"/>
                    </a:cubicBezTo>
                    <a:cubicBezTo>
                      <a:pt x="11368" y="21014"/>
                      <a:pt x="12662" y="21393"/>
                      <a:pt x="13916" y="21445"/>
                    </a:cubicBezTo>
                    <a:cubicBezTo>
                      <a:pt x="13916" y="21445"/>
                      <a:pt x="15683" y="21525"/>
                      <a:pt x="16717" y="20409"/>
                    </a:cubicBezTo>
                    <a:cubicBezTo>
                      <a:pt x="16951" y="20157"/>
                      <a:pt x="16777" y="19767"/>
                      <a:pt x="16777" y="19404"/>
                    </a:cubicBezTo>
                    <a:cubicBezTo>
                      <a:pt x="16777" y="14980"/>
                      <a:pt x="16807" y="10598"/>
                      <a:pt x="16807" y="6178"/>
                    </a:cubicBezTo>
                    <a:cubicBezTo>
                      <a:pt x="16807" y="5787"/>
                      <a:pt x="16736" y="5144"/>
                      <a:pt x="16807" y="4671"/>
                    </a:cubicBezTo>
                    <a:cubicBezTo>
                      <a:pt x="16835" y="4482"/>
                      <a:pt x="16864" y="4305"/>
                      <a:pt x="17076" y="4295"/>
                    </a:cubicBezTo>
                    <a:cubicBezTo>
                      <a:pt x="17465" y="4276"/>
                      <a:pt x="17405" y="4699"/>
                      <a:pt x="17405" y="4853"/>
                    </a:cubicBezTo>
                    <a:lnTo>
                      <a:pt x="17405" y="6974"/>
                    </a:lnTo>
                    <a:cubicBezTo>
                      <a:pt x="17405" y="7874"/>
                      <a:pt x="17277" y="8974"/>
                      <a:pt x="18093" y="9471"/>
                    </a:cubicBezTo>
                    <a:cubicBezTo>
                      <a:pt x="18441" y="9683"/>
                      <a:pt x="19053" y="9802"/>
                      <a:pt x="19768" y="9722"/>
                    </a:cubicBezTo>
                    <a:cubicBezTo>
                      <a:pt x="20332" y="9659"/>
                      <a:pt x="20664" y="9424"/>
                      <a:pt x="20845" y="9234"/>
                    </a:cubicBezTo>
                    <a:cubicBezTo>
                      <a:pt x="21286" y="8771"/>
                      <a:pt x="21294" y="8050"/>
                      <a:pt x="21294" y="7392"/>
                    </a:cubicBezTo>
                    <a:cubicBezTo>
                      <a:pt x="21294" y="5717"/>
                      <a:pt x="21175" y="3945"/>
                      <a:pt x="21324" y="2300"/>
                    </a:cubicBezTo>
                    <a:cubicBezTo>
                      <a:pt x="21353" y="1975"/>
                      <a:pt x="21461" y="1540"/>
                      <a:pt x="21264" y="1281"/>
                    </a:cubicBezTo>
                    <a:close/>
                    <a:moveTo>
                      <a:pt x="21264" y="1281"/>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Helvetica"/>
                  <a:ea typeface="+mn-ea"/>
                  <a:cs typeface="+mn-cs"/>
                </a:endParaRPr>
              </a:p>
            </p:txBody>
          </p:sp>
          <p:sp>
            <p:nvSpPr>
              <p:cNvPr id="31" name="AutoShape 2"/>
              <p:cNvSpPr>
                <a:spLocks/>
              </p:cNvSpPr>
              <p:nvPr/>
            </p:nvSpPr>
            <p:spPr bwMode="auto">
              <a:xfrm>
                <a:off x="4076700" y="863600"/>
                <a:ext cx="965200" cy="965200"/>
              </a:xfrm>
              <a:custGeom>
                <a:avLst/>
                <a:gdLst/>
                <a:ahLst/>
                <a:cxnLst/>
                <a:rect l="0" t="0" r="r" b="b"/>
                <a:pathLst>
                  <a:path w="21472" h="21551">
                    <a:moveTo>
                      <a:pt x="11435" y="0"/>
                    </a:moveTo>
                    <a:lnTo>
                      <a:pt x="10210" y="0"/>
                    </a:lnTo>
                    <a:cubicBezTo>
                      <a:pt x="7119" y="397"/>
                      <a:pt x="4962" y="1816"/>
                      <a:pt x="3268" y="3689"/>
                    </a:cubicBezTo>
                    <a:cubicBezTo>
                      <a:pt x="1663" y="5463"/>
                      <a:pt x="59" y="7684"/>
                      <a:pt x="1" y="11009"/>
                    </a:cubicBezTo>
                    <a:cubicBezTo>
                      <a:pt x="-53" y="14144"/>
                      <a:pt x="1511" y="16741"/>
                      <a:pt x="3210" y="18388"/>
                    </a:cubicBezTo>
                    <a:cubicBezTo>
                      <a:pt x="4977" y="20102"/>
                      <a:pt x="7366" y="21600"/>
                      <a:pt x="10618" y="21550"/>
                    </a:cubicBezTo>
                    <a:cubicBezTo>
                      <a:pt x="13862" y="21500"/>
                      <a:pt x="16162" y="20048"/>
                      <a:pt x="18027" y="18329"/>
                    </a:cubicBezTo>
                    <a:cubicBezTo>
                      <a:pt x="19828" y="16670"/>
                      <a:pt x="21395" y="14285"/>
                      <a:pt x="21469" y="11185"/>
                    </a:cubicBezTo>
                    <a:cubicBezTo>
                      <a:pt x="21547" y="7902"/>
                      <a:pt x="19998" y="5440"/>
                      <a:pt x="18377" y="3689"/>
                    </a:cubicBezTo>
                    <a:cubicBezTo>
                      <a:pt x="16698" y="1875"/>
                      <a:pt x="14552" y="397"/>
                      <a:pt x="11435" y="0"/>
                    </a:cubicBezTo>
                    <a:close/>
                    <a:moveTo>
                      <a:pt x="11435" y="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Helvetica"/>
                  <a:ea typeface="+mn-ea"/>
                  <a:cs typeface="+mn-cs"/>
                </a:endParaRPr>
              </a:p>
            </p:txBody>
          </p:sp>
        </p:grpSp>
        <p:grpSp>
          <p:nvGrpSpPr>
            <p:cNvPr id="32" name="Group 31"/>
            <p:cNvGrpSpPr>
              <a:grpSpLocks noChangeAspect="1"/>
            </p:cNvGrpSpPr>
            <p:nvPr/>
          </p:nvGrpSpPr>
          <p:grpSpPr>
            <a:xfrm>
              <a:off x="10276730" y="2880982"/>
              <a:ext cx="388660" cy="1052111"/>
              <a:chOff x="3644900" y="863600"/>
              <a:chExt cx="1874838" cy="5075238"/>
            </a:xfrm>
            <a:solidFill>
              <a:schemeClr val="bg2"/>
            </a:solidFill>
          </p:grpSpPr>
          <p:sp>
            <p:nvSpPr>
              <p:cNvPr id="33" name="AutoShape 1"/>
              <p:cNvSpPr>
                <a:spLocks/>
              </p:cNvSpPr>
              <p:nvPr/>
            </p:nvSpPr>
            <p:spPr bwMode="auto">
              <a:xfrm>
                <a:off x="3644900" y="1905000"/>
                <a:ext cx="1874838" cy="4033838"/>
              </a:xfrm>
              <a:custGeom>
                <a:avLst/>
                <a:gdLst/>
                <a:ahLst/>
                <a:cxnLst/>
                <a:rect l="0" t="0" r="r" b="b"/>
                <a:pathLst>
                  <a:path w="21379" h="21447">
                    <a:moveTo>
                      <a:pt x="21264" y="1281"/>
                    </a:moveTo>
                    <a:cubicBezTo>
                      <a:pt x="20792" y="660"/>
                      <a:pt x="19951" y="118"/>
                      <a:pt x="18243" y="26"/>
                    </a:cubicBezTo>
                    <a:cubicBezTo>
                      <a:pt x="17356" y="-22"/>
                      <a:pt x="16390" y="12"/>
                      <a:pt x="15431" y="12"/>
                    </a:cubicBezTo>
                    <a:lnTo>
                      <a:pt x="6875" y="12"/>
                    </a:lnTo>
                    <a:cubicBezTo>
                      <a:pt x="4964" y="12"/>
                      <a:pt x="2754" y="-75"/>
                      <a:pt x="1700" y="249"/>
                    </a:cubicBezTo>
                    <a:cubicBezTo>
                      <a:pt x="1079" y="440"/>
                      <a:pt x="409" y="854"/>
                      <a:pt x="204" y="1211"/>
                    </a:cubicBezTo>
                    <a:cubicBezTo>
                      <a:pt x="-139" y="1813"/>
                      <a:pt x="55" y="2599"/>
                      <a:pt x="55" y="3374"/>
                    </a:cubicBezTo>
                    <a:cubicBezTo>
                      <a:pt x="55" y="4874"/>
                      <a:pt x="25" y="6311"/>
                      <a:pt x="25" y="7852"/>
                    </a:cubicBezTo>
                    <a:cubicBezTo>
                      <a:pt x="25" y="8606"/>
                      <a:pt x="-17" y="9366"/>
                      <a:pt x="863" y="9708"/>
                    </a:cubicBezTo>
                    <a:cubicBezTo>
                      <a:pt x="1327" y="9889"/>
                      <a:pt x="2319" y="9892"/>
                      <a:pt x="2897" y="9778"/>
                    </a:cubicBezTo>
                    <a:cubicBezTo>
                      <a:pt x="4363" y="9487"/>
                      <a:pt x="3944" y="7890"/>
                      <a:pt x="3944" y="6890"/>
                    </a:cubicBezTo>
                    <a:cubicBezTo>
                      <a:pt x="3944" y="6240"/>
                      <a:pt x="3914" y="5554"/>
                      <a:pt x="3914" y="4853"/>
                    </a:cubicBezTo>
                    <a:cubicBezTo>
                      <a:pt x="3914" y="4663"/>
                      <a:pt x="3845" y="4338"/>
                      <a:pt x="4213" y="4323"/>
                    </a:cubicBezTo>
                    <a:cubicBezTo>
                      <a:pt x="4789" y="4298"/>
                      <a:pt x="4632" y="4947"/>
                      <a:pt x="4632" y="5174"/>
                    </a:cubicBezTo>
                    <a:cubicBezTo>
                      <a:pt x="4632" y="9736"/>
                      <a:pt x="4602" y="14032"/>
                      <a:pt x="4602" y="18595"/>
                    </a:cubicBezTo>
                    <a:cubicBezTo>
                      <a:pt x="4602" y="19251"/>
                      <a:pt x="4427" y="20100"/>
                      <a:pt x="4752" y="20590"/>
                    </a:cubicBezTo>
                    <a:cubicBezTo>
                      <a:pt x="5120" y="21147"/>
                      <a:pt x="6035" y="21452"/>
                      <a:pt x="7534" y="21441"/>
                    </a:cubicBezTo>
                    <a:cubicBezTo>
                      <a:pt x="8903" y="21432"/>
                      <a:pt x="9996" y="21168"/>
                      <a:pt x="10315" y="20590"/>
                    </a:cubicBezTo>
                    <a:cubicBezTo>
                      <a:pt x="10466" y="20317"/>
                      <a:pt x="10405" y="19950"/>
                      <a:pt x="10405" y="19586"/>
                    </a:cubicBezTo>
                    <a:lnTo>
                      <a:pt x="10405" y="13322"/>
                    </a:lnTo>
                    <a:cubicBezTo>
                      <a:pt x="10405" y="13127"/>
                      <a:pt x="10338" y="12466"/>
                      <a:pt x="10794" y="12470"/>
                    </a:cubicBezTo>
                    <a:cubicBezTo>
                      <a:pt x="11233" y="12475"/>
                      <a:pt x="11093" y="13150"/>
                      <a:pt x="11093" y="13349"/>
                    </a:cubicBezTo>
                    <a:lnTo>
                      <a:pt x="11093" y="19391"/>
                    </a:lnTo>
                    <a:cubicBezTo>
                      <a:pt x="11093" y="19736"/>
                      <a:pt x="11012" y="20092"/>
                      <a:pt x="11123" y="20381"/>
                    </a:cubicBezTo>
                    <a:cubicBezTo>
                      <a:pt x="11368" y="21014"/>
                      <a:pt x="12662" y="21393"/>
                      <a:pt x="13916" y="21445"/>
                    </a:cubicBezTo>
                    <a:cubicBezTo>
                      <a:pt x="13916" y="21445"/>
                      <a:pt x="15683" y="21525"/>
                      <a:pt x="16717" y="20409"/>
                    </a:cubicBezTo>
                    <a:cubicBezTo>
                      <a:pt x="16951" y="20157"/>
                      <a:pt x="16777" y="19767"/>
                      <a:pt x="16777" y="19404"/>
                    </a:cubicBezTo>
                    <a:cubicBezTo>
                      <a:pt x="16777" y="14980"/>
                      <a:pt x="16807" y="10598"/>
                      <a:pt x="16807" y="6178"/>
                    </a:cubicBezTo>
                    <a:cubicBezTo>
                      <a:pt x="16807" y="5787"/>
                      <a:pt x="16736" y="5144"/>
                      <a:pt x="16807" y="4671"/>
                    </a:cubicBezTo>
                    <a:cubicBezTo>
                      <a:pt x="16835" y="4482"/>
                      <a:pt x="16864" y="4305"/>
                      <a:pt x="17076" y="4295"/>
                    </a:cubicBezTo>
                    <a:cubicBezTo>
                      <a:pt x="17465" y="4276"/>
                      <a:pt x="17405" y="4699"/>
                      <a:pt x="17405" y="4853"/>
                    </a:cubicBezTo>
                    <a:lnTo>
                      <a:pt x="17405" y="6974"/>
                    </a:lnTo>
                    <a:cubicBezTo>
                      <a:pt x="17405" y="7874"/>
                      <a:pt x="17277" y="8974"/>
                      <a:pt x="18093" y="9471"/>
                    </a:cubicBezTo>
                    <a:cubicBezTo>
                      <a:pt x="18441" y="9683"/>
                      <a:pt x="19053" y="9802"/>
                      <a:pt x="19768" y="9722"/>
                    </a:cubicBezTo>
                    <a:cubicBezTo>
                      <a:pt x="20332" y="9659"/>
                      <a:pt x="20664" y="9424"/>
                      <a:pt x="20845" y="9234"/>
                    </a:cubicBezTo>
                    <a:cubicBezTo>
                      <a:pt x="21286" y="8771"/>
                      <a:pt x="21294" y="8050"/>
                      <a:pt x="21294" y="7392"/>
                    </a:cubicBezTo>
                    <a:cubicBezTo>
                      <a:pt x="21294" y="5717"/>
                      <a:pt x="21175" y="3945"/>
                      <a:pt x="21324" y="2300"/>
                    </a:cubicBezTo>
                    <a:cubicBezTo>
                      <a:pt x="21353" y="1975"/>
                      <a:pt x="21461" y="1540"/>
                      <a:pt x="21264" y="1281"/>
                    </a:cubicBezTo>
                    <a:close/>
                    <a:moveTo>
                      <a:pt x="21264" y="1281"/>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Helvetica"/>
                  <a:ea typeface="+mn-ea"/>
                  <a:cs typeface="+mn-cs"/>
                </a:endParaRPr>
              </a:p>
            </p:txBody>
          </p:sp>
          <p:sp>
            <p:nvSpPr>
              <p:cNvPr id="34" name="AutoShape 2"/>
              <p:cNvSpPr>
                <a:spLocks/>
              </p:cNvSpPr>
              <p:nvPr/>
            </p:nvSpPr>
            <p:spPr bwMode="auto">
              <a:xfrm>
                <a:off x="4076700" y="863600"/>
                <a:ext cx="965200" cy="965200"/>
              </a:xfrm>
              <a:custGeom>
                <a:avLst/>
                <a:gdLst/>
                <a:ahLst/>
                <a:cxnLst/>
                <a:rect l="0" t="0" r="r" b="b"/>
                <a:pathLst>
                  <a:path w="21472" h="21551">
                    <a:moveTo>
                      <a:pt x="11435" y="0"/>
                    </a:moveTo>
                    <a:lnTo>
                      <a:pt x="10210" y="0"/>
                    </a:lnTo>
                    <a:cubicBezTo>
                      <a:pt x="7119" y="397"/>
                      <a:pt x="4962" y="1816"/>
                      <a:pt x="3268" y="3689"/>
                    </a:cubicBezTo>
                    <a:cubicBezTo>
                      <a:pt x="1663" y="5463"/>
                      <a:pt x="59" y="7684"/>
                      <a:pt x="1" y="11009"/>
                    </a:cubicBezTo>
                    <a:cubicBezTo>
                      <a:pt x="-53" y="14144"/>
                      <a:pt x="1511" y="16741"/>
                      <a:pt x="3210" y="18388"/>
                    </a:cubicBezTo>
                    <a:cubicBezTo>
                      <a:pt x="4977" y="20102"/>
                      <a:pt x="7366" y="21600"/>
                      <a:pt x="10618" y="21550"/>
                    </a:cubicBezTo>
                    <a:cubicBezTo>
                      <a:pt x="13862" y="21500"/>
                      <a:pt x="16162" y="20048"/>
                      <a:pt x="18027" y="18329"/>
                    </a:cubicBezTo>
                    <a:cubicBezTo>
                      <a:pt x="19828" y="16670"/>
                      <a:pt x="21395" y="14285"/>
                      <a:pt x="21469" y="11185"/>
                    </a:cubicBezTo>
                    <a:cubicBezTo>
                      <a:pt x="21547" y="7902"/>
                      <a:pt x="19998" y="5440"/>
                      <a:pt x="18377" y="3689"/>
                    </a:cubicBezTo>
                    <a:cubicBezTo>
                      <a:pt x="16698" y="1875"/>
                      <a:pt x="14552" y="397"/>
                      <a:pt x="11435" y="0"/>
                    </a:cubicBezTo>
                    <a:close/>
                    <a:moveTo>
                      <a:pt x="11435" y="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Helvetica"/>
                  <a:ea typeface="+mn-ea"/>
                  <a:cs typeface="+mn-cs"/>
                </a:endParaRPr>
              </a:p>
            </p:txBody>
          </p:sp>
        </p:grpSp>
        <p:grpSp>
          <p:nvGrpSpPr>
            <p:cNvPr id="35" name="Group 34"/>
            <p:cNvGrpSpPr>
              <a:grpSpLocks noChangeAspect="1"/>
            </p:cNvGrpSpPr>
            <p:nvPr/>
          </p:nvGrpSpPr>
          <p:grpSpPr>
            <a:xfrm>
              <a:off x="10843342" y="2880982"/>
              <a:ext cx="388660" cy="1052111"/>
              <a:chOff x="3644900" y="863600"/>
              <a:chExt cx="1874838" cy="5075238"/>
            </a:xfrm>
            <a:solidFill>
              <a:schemeClr val="bg2"/>
            </a:solidFill>
          </p:grpSpPr>
          <p:sp>
            <p:nvSpPr>
              <p:cNvPr id="36" name="AutoShape 1"/>
              <p:cNvSpPr>
                <a:spLocks/>
              </p:cNvSpPr>
              <p:nvPr/>
            </p:nvSpPr>
            <p:spPr bwMode="auto">
              <a:xfrm>
                <a:off x="3644900" y="1905000"/>
                <a:ext cx="1874838" cy="4033838"/>
              </a:xfrm>
              <a:custGeom>
                <a:avLst/>
                <a:gdLst/>
                <a:ahLst/>
                <a:cxnLst/>
                <a:rect l="0" t="0" r="r" b="b"/>
                <a:pathLst>
                  <a:path w="21379" h="21447">
                    <a:moveTo>
                      <a:pt x="21264" y="1281"/>
                    </a:moveTo>
                    <a:cubicBezTo>
                      <a:pt x="20792" y="660"/>
                      <a:pt x="19951" y="118"/>
                      <a:pt x="18243" y="26"/>
                    </a:cubicBezTo>
                    <a:cubicBezTo>
                      <a:pt x="17356" y="-22"/>
                      <a:pt x="16390" y="12"/>
                      <a:pt x="15431" y="12"/>
                    </a:cubicBezTo>
                    <a:lnTo>
                      <a:pt x="6875" y="12"/>
                    </a:lnTo>
                    <a:cubicBezTo>
                      <a:pt x="4964" y="12"/>
                      <a:pt x="2754" y="-75"/>
                      <a:pt x="1700" y="249"/>
                    </a:cubicBezTo>
                    <a:cubicBezTo>
                      <a:pt x="1079" y="440"/>
                      <a:pt x="409" y="854"/>
                      <a:pt x="204" y="1211"/>
                    </a:cubicBezTo>
                    <a:cubicBezTo>
                      <a:pt x="-139" y="1813"/>
                      <a:pt x="55" y="2599"/>
                      <a:pt x="55" y="3374"/>
                    </a:cubicBezTo>
                    <a:cubicBezTo>
                      <a:pt x="55" y="4874"/>
                      <a:pt x="25" y="6311"/>
                      <a:pt x="25" y="7852"/>
                    </a:cubicBezTo>
                    <a:cubicBezTo>
                      <a:pt x="25" y="8606"/>
                      <a:pt x="-17" y="9366"/>
                      <a:pt x="863" y="9708"/>
                    </a:cubicBezTo>
                    <a:cubicBezTo>
                      <a:pt x="1327" y="9889"/>
                      <a:pt x="2319" y="9892"/>
                      <a:pt x="2897" y="9778"/>
                    </a:cubicBezTo>
                    <a:cubicBezTo>
                      <a:pt x="4363" y="9487"/>
                      <a:pt x="3944" y="7890"/>
                      <a:pt x="3944" y="6890"/>
                    </a:cubicBezTo>
                    <a:cubicBezTo>
                      <a:pt x="3944" y="6240"/>
                      <a:pt x="3914" y="5554"/>
                      <a:pt x="3914" y="4853"/>
                    </a:cubicBezTo>
                    <a:cubicBezTo>
                      <a:pt x="3914" y="4663"/>
                      <a:pt x="3845" y="4338"/>
                      <a:pt x="4213" y="4323"/>
                    </a:cubicBezTo>
                    <a:cubicBezTo>
                      <a:pt x="4789" y="4298"/>
                      <a:pt x="4632" y="4947"/>
                      <a:pt x="4632" y="5174"/>
                    </a:cubicBezTo>
                    <a:cubicBezTo>
                      <a:pt x="4632" y="9736"/>
                      <a:pt x="4602" y="14032"/>
                      <a:pt x="4602" y="18595"/>
                    </a:cubicBezTo>
                    <a:cubicBezTo>
                      <a:pt x="4602" y="19251"/>
                      <a:pt x="4427" y="20100"/>
                      <a:pt x="4752" y="20590"/>
                    </a:cubicBezTo>
                    <a:cubicBezTo>
                      <a:pt x="5120" y="21147"/>
                      <a:pt x="6035" y="21452"/>
                      <a:pt x="7534" y="21441"/>
                    </a:cubicBezTo>
                    <a:cubicBezTo>
                      <a:pt x="8903" y="21432"/>
                      <a:pt x="9996" y="21168"/>
                      <a:pt x="10315" y="20590"/>
                    </a:cubicBezTo>
                    <a:cubicBezTo>
                      <a:pt x="10466" y="20317"/>
                      <a:pt x="10405" y="19950"/>
                      <a:pt x="10405" y="19586"/>
                    </a:cubicBezTo>
                    <a:lnTo>
                      <a:pt x="10405" y="13322"/>
                    </a:lnTo>
                    <a:cubicBezTo>
                      <a:pt x="10405" y="13127"/>
                      <a:pt x="10338" y="12466"/>
                      <a:pt x="10794" y="12470"/>
                    </a:cubicBezTo>
                    <a:cubicBezTo>
                      <a:pt x="11233" y="12475"/>
                      <a:pt x="11093" y="13150"/>
                      <a:pt x="11093" y="13349"/>
                    </a:cubicBezTo>
                    <a:lnTo>
                      <a:pt x="11093" y="19391"/>
                    </a:lnTo>
                    <a:cubicBezTo>
                      <a:pt x="11093" y="19736"/>
                      <a:pt x="11012" y="20092"/>
                      <a:pt x="11123" y="20381"/>
                    </a:cubicBezTo>
                    <a:cubicBezTo>
                      <a:pt x="11368" y="21014"/>
                      <a:pt x="12662" y="21393"/>
                      <a:pt x="13916" y="21445"/>
                    </a:cubicBezTo>
                    <a:cubicBezTo>
                      <a:pt x="13916" y="21445"/>
                      <a:pt x="15683" y="21525"/>
                      <a:pt x="16717" y="20409"/>
                    </a:cubicBezTo>
                    <a:cubicBezTo>
                      <a:pt x="16951" y="20157"/>
                      <a:pt x="16777" y="19767"/>
                      <a:pt x="16777" y="19404"/>
                    </a:cubicBezTo>
                    <a:cubicBezTo>
                      <a:pt x="16777" y="14980"/>
                      <a:pt x="16807" y="10598"/>
                      <a:pt x="16807" y="6178"/>
                    </a:cubicBezTo>
                    <a:cubicBezTo>
                      <a:pt x="16807" y="5787"/>
                      <a:pt x="16736" y="5144"/>
                      <a:pt x="16807" y="4671"/>
                    </a:cubicBezTo>
                    <a:cubicBezTo>
                      <a:pt x="16835" y="4482"/>
                      <a:pt x="16864" y="4305"/>
                      <a:pt x="17076" y="4295"/>
                    </a:cubicBezTo>
                    <a:cubicBezTo>
                      <a:pt x="17465" y="4276"/>
                      <a:pt x="17405" y="4699"/>
                      <a:pt x="17405" y="4853"/>
                    </a:cubicBezTo>
                    <a:lnTo>
                      <a:pt x="17405" y="6974"/>
                    </a:lnTo>
                    <a:cubicBezTo>
                      <a:pt x="17405" y="7874"/>
                      <a:pt x="17277" y="8974"/>
                      <a:pt x="18093" y="9471"/>
                    </a:cubicBezTo>
                    <a:cubicBezTo>
                      <a:pt x="18441" y="9683"/>
                      <a:pt x="19053" y="9802"/>
                      <a:pt x="19768" y="9722"/>
                    </a:cubicBezTo>
                    <a:cubicBezTo>
                      <a:pt x="20332" y="9659"/>
                      <a:pt x="20664" y="9424"/>
                      <a:pt x="20845" y="9234"/>
                    </a:cubicBezTo>
                    <a:cubicBezTo>
                      <a:pt x="21286" y="8771"/>
                      <a:pt x="21294" y="8050"/>
                      <a:pt x="21294" y="7392"/>
                    </a:cubicBezTo>
                    <a:cubicBezTo>
                      <a:pt x="21294" y="5717"/>
                      <a:pt x="21175" y="3945"/>
                      <a:pt x="21324" y="2300"/>
                    </a:cubicBezTo>
                    <a:cubicBezTo>
                      <a:pt x="21353" y="1975"/>
                      <a:pt x="21461" y="1540"/>
                      <a:pt x="21264" y="1281"/>
                    </a:cubicBezTo>
                    <a:close/>
                    <a:moveTo>
                      <a:pt x="21264" y="1281"/>
                    </a:moveTo>
                  </a:path>
                </a:pathLst>
              </a:custGeom>
              <a:solidFill>
                <a:schemeClr val="bg1">
                  <a:lumMod val="75000"/>
                </a:schemeClr>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Helvetica"/>
                  <a:ea typeface="+mn-ea"/>
                  <a:cs typeface="+mn-cs"/>
                </a:endParaRPr>
              </a:p>
            </p:txBody>
          </p:sp>
          <p:sp>
            <p:nvSpPr>
              <p:cNvPr id="39" name="AutoShape 2"/>
              <p:cNvSpPr>
                <a:spLocks/>
              </p:cNvSpPr>
              <p:nvPr/>
            </p:nvSpPr>
            <p:spPr bwMode="auto">
              <a:xfrm>
                <a:off x="4076700" y="863600"/>
                <a:ext cx="965200" cy="965200"/>
              </a:xfrm>
              <a:custGeom>
                <a:avLst/>
                <a:gdLst/>
                <a:ahLst/>
                <a:cxnLst/>
                <a:rect l="0" t="0" r="r" b="b"/>
                <a:pathLst>
                  <a:path w="21472" h="21551">
                    <a:moveTo>
                      <a:pt x="11435" y="0"/>
                    </a:moveTo>
                    <a:lnTo>
                      <a:pt x="10210" y="0"/>
                    </a:lnTo>
                    <a:cubicBezTo>
                      <a:pt x="7119" y="397"/>
                      <a:pt x="4962" y="1816"/>
                      <a:pt x="3268" y="3689"/>
                    </a:cubicBezTo>
                    <a:cubicBezTo>
                      <a:pt x="1663" y="5463"/>
                      <a:pt x="59" y="7684"/>
                      <a:pt x="1" y="11009"/>
                    </a:cubicBezTo>
                    <a:cubicBezTo>
                      <a:pt x="-53" y="14144"/>
                      <a:pt x="1511" y="16741"/>
                      <a:pt x="3210" y="18388"/>
                    </a:cubicBezTo>
                    <a:cubicBezTo>
                      <a:pt x="4977" y="20102"/>
                      <a:pt x="7366" y="21600"/>
                      <a:pt x="10618" y="21550"/>
                    </a:cubicBezTo>
                    <a:cubicBezTo>
                      <a:pt x="13862" y="21500"/>
                      <a:pt x="16162" y="20048"/>
                      <a:pt x="18027" y="18329"/>
                    </a:cubicBezTo>
                    <a:cubicBezTo>
                      <a:pt x="19828" y="16670"/>
                      <a:pt x="21395" y="14285"/>
                      <a:pt x="21469" y="11185"/>
                    </a:cubicBezTo>
                    <a:cubicBezTo>
                      <a:pt x="21547" y="7902"/>
                      <a:pt x="19998" y="5440"/>
                      <a:pt x="18377" y="3689"/>
                    </a:cubicBezTo>
                    <a:cubicBezTo>
                      <a:pt x="16698" y="1875"/>
                      <a:pt x="14552" y="397"/>
                      <a:pt x="11435" y="0"/>
                    </a:cubicBezTo>
                    <a:close/>
                    <a:moveTo>
                      <a:pt x="11435" y="0"/>
                    </a:moveTo>
                  </a:path>
                </a:pathLst>
              </a:custGeom>
              <a:solidFill>
                <a:schemeClr val="bg1">
                  <a:lumMod val="75000"/>
                </a:schemeClr>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Helvetica"/>
                  <a:ea typeface="+mn-ea"/>
                  <a:cs typeface="+mn-cs"/>
                </a:endParaRPr>
              </a:p>
            </p:txBody>
          </p:sp>
        </p:grpSp>
      </p:grpSp>
      <p:sp>
        <p:nvSpPr>
          <p:cNvPr id="25" name="Round Same Side Corner Rectangle 16"/>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26" name="Picture 25"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spTree>
    <p:extLst>
      <p:ext uri="{BB962C8B-B14F-4D97-AF65-F5344CB8AC3E}">
        <p14:creationId xmlns:p14="http://schemas.microsoft.com/office/powerpoint/2010/main" val="3448446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p:cNvSpPr/>
          <p:nvPr/>
        </p:nvSpPr>
        <p:spPr>
          <a:xfrm>
            <a:off x="1553527" y="2010032"/>
            <a:ext cx="8291359" cy="3654315"/>
          </a:xfrm>
          <a:prstGeom prst="rect">
            <a:avLst/>
          </a:prstGeom>
          <a:gradFill flip="none" rotWithShape="1">
            <a:gsLst>
              <a:gs pos="0">
                <a:srgbClr val="FFFFFF"/>
              </a:gs>
              <a:gs pos="63000">
                <a:schemeClr val="bg2">
                  <a:alpha val="74000"/>
                </a:schemeClr>
              </a:gs>
              <a:gs pos="100000">
                <a:schemeClr val="bg2">
                  <a:alpha val="0"/>
                </a:schemeClr>
              </a:gs>
            </a:gsLst>
            <a:lin ang="5400000" scaled="0"/>
            <a:tileRect/>
          </a:gradFill>
          <a:ln>
            <a:noFill/>
          </a:ln>
          <a:effectLst>
            <a:outerShdw blurRad="127000" dist="38100" algn="l" rotWithShape="0">
              <a:prstClr val="black">
                <a:alpha val="14000"/>
              </a:prstClr>
            </a:outerShdw>
          </a:effectLst>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dirty="0">
              <a:ln>
                <a:noFill/>
              </a:ln>
              <a:solidFill>
                <a:srgbClr val="768489"/>
              </a:solidFill>
              <a:effectLst/>
              <a:uLnTx/>
              <a:uFillTx/>
              <a:latin typeface="Helvetica"/>
              <a:ea typeface="+mn-ea"/>
              <a:cs typeface="+mn-cs"/>
            </a:endParaRPr>
          </a:p>
        </p:txBody>
      </p:sp>
      <p:cxnSp>
        <p:nvCxnSpPr>
          <p:cNvPr id="145" name="Straight Connector 144"/>
          <p:cNvCxnSpPr/>
          <p:nvPr/>
        </p:nvCxnSpPr>
        <p:spPr>
          <a:xfrm>
            <a:off x="801309" y="2917800"/>
            <a:ext cx="10967106"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5"/>
          <p:cNvGraphicFramePr>
            <a:graphicFrameLocks/>
          </p:cNvGraphicFramePr>
          <p:nvPr>
            <p:extLst/>
          </p:nvPr>
        </p:nvGraphicFramePr>
        <p:xfrm>
          <a:off x="506517" y="1342954"/>
          <a:ext cx="11214699" cy="44172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All-time Low for CEO Credibility</a:t>
            </a:r>
          </a:p>
        </p:txBody>
      </p:sp>
      <p:sp>
        <p:nvSpPr>
          <p:cNvPr id="3" name="Footer Placeholder 2"/>
          <p:cNvSpPr>
            <a:spLocks noGrp="1"/>
          </p:cNvSpPr>
          <p:nvPr>
            <p:ph type="ftr" sz="quarter"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8489"/>
                </a:solidFill>
                <a:effectLst/>
                <a:uLnTx/>
                <a:uFillTx/>
                <a:latin typeface="Helvetica Neue Light" charset="0"/>
                <a:ea typeface="+mn-ea"/>
              </a:rPr>
              <a:t>Source: 2017 Edelman. Trust Barometer Q130-747 Below is a list of people. In general, when forming an opinion of a company, if you heard information about a company from each person, how credible would the information be—extremely credible, very credible, somewhat credible, or not credible at all? (Top 2 Box, Very/Extremely Credible) General Population, 28-country global total,</a:t>
            </a:r>
            <a:r>
              <a:rPr kumimoji="0" lang="en-US" sz="900" b="0" i="0" u="none" strike="noStrike" kern="1200" cap="none" spc="0" normalizeH="0" noProof="0" dirty="0">
                <a:ln>
                  <a:noFill/>
                </a:ln>
                <a:solidFill>
                  <a:srgbClr val="768489"/>
                </a:solidFill>
                <a:effectLst/>
                <a:uLnTx/>
                <a:uFillTx/>
                <a:latin typeface="Helvetica Neue Light" charset="0"/>
                <a:ea typeface="+mn-ea"/>
              </a:rPr>
              <a:t> question asked of half the sample</a:t>
            </a:r>
            <a:r>
              <a:rPr kumimoji="0" lang="en-US" sz="900" b="0" i="0" u="none" strike="noStrike" kern="1200" cap="none" spc="0" normalizeH="0" baseline="0" noProof="0" dirty="0">
                <a:ln>
                  <a:noFill/>
                </a:ln>
                <a:solidFill>
                  <a:srgbClr val="768489"/>
                </a:solidFill>
                <a:effectLst/>
                <a:uLnTx/>
                <a:uFillTx/>
                <a:latin typeface="Helvetica Neue Light" charset="0"/>
                <a:ea typeface="+mn-ea"/>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768489"/>
              </a:solidFill>
              <a:effectLst/>
              <a:uLnTx/>
              <a:uFillTx/>
              <a:latin typeface="Helvetica Neue Light" charset="0"/>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768489"/>
                </a:solidFill>
                <a:effectLst/>
                <a:uLnTx/>
                <a:uFillTx/>
                <a:latin typeface="Helvetica Neue Light" charset="0"/>
                <a:ea typeface="+mn-ea"/>
              </a:rPr>
              <a:t>GDP 5 = U.S., China, Japan, Germany, U.K.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768489"/>
              </a:solidFill>
              <a:effectLst/>
              <a:uLnTx/>
              <a:uFillTx/>
              <a:latin typeface="Helvetica Neue Light" charset="0"/>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768489"/>
              </a:solidFill>
              <a:effectLst/>
              <a:uLnTx/>
              <a:uFillTx/>
              <a:latin typeface="Helvetica Neue Light" charset="0"/>
              <a:ea typeface="+mn-ea"/>
            </a:endParaRP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11" name="Text Placeholder 10"/>
          <p:cNvSpPr>
            <a:spLocks noGrp="1"/>
          </p:cNvSpPr>
          <p:nvPr>
            <p:ph type="body" sz="quarter" idx="12"/>
          </p:nvPr>
        </p:nvSpPr>
        <p:spPr/>
        <p:txBody>
          <a:bodyPr/>
          <a:lstStyle/>
          <a:p>
            <a:r>
              <a:rPr lang="en-US" dirty="0"/>
              <a:t>Percent rate CEOs as extremely/very credible, 2016 vs. 2017</a:t>
            </a:r>
          </a:p>
        </p:txBody>
      </p:sp>
      <p:sp>
        <p:nvSpPr>
          <p:cNvPr id="5" name="TextBox 4"/>
          <p:cNvSpPr txBox="1"/>
          <p:nvPr/>
        </p:nvSpPr>
        <p:spPr>
          <a:xfrm>
            <a:off x="7328352" y="5444836"/>
            <a:ext cx="914400" cy="914400"/>
          </a:xfrm>
          <a:prstGeom prst="rect">
            <a:avLst/>
          </a:prstGeom>
          <a:noFill/>
        </p:spPr>
        <p:txBody>
          <a:bodyPr wrap="non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p:txBody>
      </p:sp>
      <p:sp>
        <p:nvSpPr>
          <p:cNvPr id="146" name="Text Placeholder 4"/>
          <p:cNvSpPr txBox="1">
            <a:spLocks/>
          </p:cNvSpPr>
          <p:nvPr/>
        </p:nvSpPr>
        <p:spPr>
          <a:xfrm>
            <a:off x="2005771" y="2143933"/>
            <a:ext cx="4080051" cy="391292"/>
          </a:xfrm>
          <a:prstGeom prst="rect">
            <a:avLst/>
          </a:prstGeom>
        </p:spPr>
        <p:txBody>
          <a:bodyPr vert="horz" lIns="0" tIns="0" rIns="0" bIns="0" rtlCol="0">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Helvetica Neue Light"/>
                <a:ea typeface="+mn-ea"/>
                <a:cs typeface="Helvetica Neue Light"/>
              </a:defRPr>
            </a:lvl1pPr>
            <a:lvl2pPr marL="457189"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2pPr>
            <a:lvl3pPr marL="914377"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3pPr>
            <a:lvl4pPr marL="1371566"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4pPr>
            <a:lvl5pPr marL="1828754" indent="0" algn="l" defTabSz="914377" rtl="0" eaLnBrk="1" latinLnBrk="0" hangingPunct="1">
              <a:lnSpc>
                <a:spcPct val="100000"/>
              </a:lnSpc>
              <a:spcBef>
                <a:spcPts val="0"/>
              </a:spcBef>
              <a:spcAft>
                <a:spcPts val="1200"/>
              </a:spcAft>
              <a:buFont typeface="Arial" panose="020B0604020202020204" pitchFamily="34" charset="0"/>
              <a:buNone/>
              <a:defRPr sz="1600" b="0" i="0" kern="1200" baseline="0">
                <a:solidFill>
                  <a:schemeClr val="tx1"/>
                </a:solidFill>
                <a:latin typeface="+mn-lt"/>
                <a:ea typeface="+mn-ea"/>
                <a:cs typeface="Helvetica Neue Light"/>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CEOs not credible in</a:t>
            </a:r>
            <a:r>
              <a:rPr kumimoji="0" lang="en-US" sz="1200" b="0"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 </a:t>
            </a:r>
            <a:r>
              <a:rPr kumimoji="0" lang="en-US" sz="12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23</a:t>
            </a:r>
            <a:r>
              <a:rPr kumimoji="0" lang="en-US" sz="1200" b="0"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 </a:t>
            </a:r>
            <a:r>
              <a:rPr kumimoji="0" lang="en-US" sz="12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countries</a:t>
            </a:r>
          </a:p>
        </p:txBody>
      </p:sp>
      <p:sp>
        <p:nvSpPr>
          <p:cNvPr id="144" name="Rectangle 143"/>
          <p:cNvSpPr/>
          <p:nvPr/>
        </p:nvSpPr>
        <p:spPr>
          <a:xfrm>
            <a:off x="506516" y="2739892"/>
            <a:ext cx="497863"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dirty="0">
                <a:ln>
                  <a:noFill/>
                </a:ln>
                <a:solidFill>
                  <a:srgbClr val="768489"/>
                </a:solidFill>
                <a:effectLst/>
                <a:uLnTx/>
                <a:uFillTx/>
                <a:latin typeface="Helvetica Neue" charset="0"/>
                <a:ea typeface="Helvetica Neue" charset="0"/>
                <a:cs typeface="Helvetica Neue" charset="0"/>
              </a:rPr>
              <a:t>50%</a:t>
            </a:r>
          </a:p>
        </p:txBody>
      </p:sp>
      <p:sp>
        <p:nvSpPr>
          <p:cNvPr id="26" name="Oval 25"/>
          <p:cNvSpPr/>
          <p:nvPr/>
        </p:nvSpPr>
        <p:spPr>
          <a:xfrm>
            <a:off x="2990251"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39" name="Oval 38"/>
          <p:cNvSpPr/>
          <p:nvPr/>
        </p:nvSpPr>
        <p:spPr>
          <a:xfrm>
            <a:off x="3342175"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42" name="Oval 41"/>
          <p:cNvSpPr/>
          <p:nvPr/>
        </p:nvSpPr>
        <p:spPr>
          <a:xfrm>
            <a:off x="3694099"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45" name="Oval 44"/>
          <p:cNvSpPr/>
          <p:nvPr/>
        </p:nvSpPr>
        <p:spPr>
          <a:xfrm>
            <a:off x="4089565"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49" name="Oval 48"/>
          <p:cNvSpPr/>
          <p:nvPr/>
        </p:nvSpPr>
        <p:spPr>
          <a:xfrm>
            <a:off x="4456003"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52" name="Oval 51"/>
          <p:cNvSpPr/>
          <p:nvPr/>
        </p:nvSpPr>
        <p:spPr>
          <a:xfrm>
            <a:off x="4816091"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55" name="Oval 54"/>
          <p:cNvSpPr/>
          <p:nvPr/>
        </p:nvSpPr>
        <p:spPr>
          <a:xfrm>
            <a:off x="5168015"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58" name="Oval 57"/>
          <p:cNvSpPr/>
          <p:nvPr/>
        </p:nvSpPr>
        <p:spPr>
          <a:xfrm>
            <a:off x="5535361"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61" name="Oval 60"/>
          <p:cNvSpPr/>
          <p:nvPr/>
        </p:nvSpPr>
        <p:spPr>
          <a:xfrm>
            <a:off x="5901870"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64" name="Oval 63"/>
          <p:cNvSpPr/>
          <p:nvPr/>
        </p:nvSpPr>
        <p:spPr>
          <a:xfrm>
            <a:off x="6280573"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67" name="Oval 66"/>
          <p:cNvSpPr/>
          <p:nvPr/>
        </p:nvSpPr>
        <p:spPr>
          <a:xfrm>
            <a:off x="6640117"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71" name="Oval 70"/>
          <p:cNvSpPr/>
          <p:nvPr/>
        </p:nvSpPr>
        <p:spPr>
          <a:xfrm>
            <a:off x="6985691"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74" name="Oval 73"/>
          <p:cNvSpPr/>
          <p:nvPr/>
        </p:nvSpPr>
        <p:spPr>
          <a:xfrm>
            <a:off x="7368095"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77" name="Oval 76"/>
          <p:cNvSpPr/>
          <p:nvPr/>
        </p:nvSpPr>
        <p:spPr>
          <a:xfrm>
            <a:off x="7720019"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80" name="Oval 79"/>
          <p:cNvSpPr/>
          <p:nvPr/>
        </p:nvSpPr>
        <p:spPr>
          <a:xfrm>
            <a:off x="8080833"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83" name="Oval 82"/>
          <p:cNvSpPr/>
          <p:nvPr/>
        </p:nvSpPr>
        <p:spPr>
          <a:xfrm>
            <a:off x="8445457"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86" name="Oval 85"/>
          <p:cNvSpPr/>
          <p:nvPr/>
        </p:nvSpPr>
        <p:spPr>
          <a:xfrm>
            <a:off x="8803096"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89" name="Oval 88"/>
          <p:cNvSpPr/>
          <p:nvPr/>
        </p:nvSpPr>
        <p:spPr>
          <a:xfrm>
            <a:off x="9170260"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92" name="Oval 91"/>
          <p:cNvSpPr/>
          <p:nvPr/>
        </p:nvSpPr>
        <p:spPr>
          <a:xfrm>
            <a:off x="9537424"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95" name="Oval 94"/>
          <p:cNvSpPr/>
          <p:nvPr/>
        </p:nvSpPr>
        <p:spPr>
          <a:xfrm>
            <a:off x="9904588"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98" name="Oval 97"/>
          <p:cNvSpPr/>
          <p:nvPr/>
        </p:nvSpPr>
        <p:spPr>
          <a:xfrm>
            <a:off x="10267374"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01" name="Oval 100"/>
          <p:cNvSpPr/>
          <p:nvPr/>
        </p:nvSpPr>
        <p:spPr>
          <a:xfrm>
            <a:off x="10646536"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04" name="Oval 103"/>
          <p:cNvSpPr/>
          <p:nvPr/>
        </p:nvSpPr>
        <p:spPr>
          <a:xfrm>
            <a:off x="11007985"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07" name="Oval 106"/>
          <p:cNvSpPr/>
          <p:nvPr/>
        </p:nvSpPr>
        <p:spPr>
          <a:xfrm>
            <a:off x="11359901"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10" name="Oval 109"/>
          <p:cNvSpPr/>
          <p:nvPr/>
        </p:nvSpPr>
        <p:spPr>
          <a:xfrm>
            <a:off x="1553527"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13" name="Oval 112"/>
          <p:cNvSpPr/>
          <p:nvPr/>
        </p:nvSpPr>
        <p:spPr>
          <a:xfrm>
            <a:off x="1905451"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16" name="Oval 115"/>
          <p:cNvSpPr/>
          <p:nvPr/>
        </p:nvSpPr>
        <p:spPr>
          <a:xfrm>
            <a:off x="2257375"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19" name="Oval 118"/>
          <p:cNvSpPr/>
          <p:nvPr/>
        </p:nvSpPr>
        <p:spPr>
          <a:xfrm>
            <a:off x="2638327"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22" name="Oval 121"/>
          <p:cNvSpPr/>
          <p:nvPr/>
        </p:nvSpPr>
        <p:spPr>
          <a:xfrm>
            <a:off x="809876" y="4276222"/>
            <a:ext cx="286156" cy="286156"/>
          </a:xfrm>
          <a:prstGeom prst="ellipse">
            <a:avLst/>
          </a:prstGeom>
          <a:solidFill>
            <a:schemeClr val="tx1"/>
          </a:solidFill>
          <a:ln>
            <a:no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66" name="TextBox 165"/>
          <p:cNvSpPr txBox="1"/>
          <p:nvPr/>
        </p:nvSpPr>
        <p:spPr>
          <a:xfrm>
            <a:off x="8432593"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-12</a:t>
            </a:r>
          </a:p>
        </p:txBody>
      </p:sp>
      <p:sp>
        <p:nvSpPr>
          <p:cNvPr id="173" name="TextBox 172"/>
          <p:cNvSpPr txBox="1"/>
          <p:nvPr/>
        </p:nvSpPr>
        <p:spPr>
          <a:xfrm>
            <a:off x="10998304"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-15</a:t>
            </a:r>
          </a:p>
        </p:txBody>
      </p:sp>
      <p:sp>
        <p:nvSpPr>
          <p:cNvPr id="174" name="TextBox 173"/>
          <p:cNvSpPr txBox="1"/>
          <p:nvPr/>
        </p:nvSpPr>
        <p:spPr>
          <a:xfrm>
            <a:off x="11351265"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-8</a:t>
            </a:r>
          </a:p>
        </p:txBody>
      </p:sp>
      <p:sp>
        <p:nvSpPr>
          <p:cNvPr id="175" name="TextBox 174"/>
          <p:cNvSpPr txBox="1"/>
          <p:nvPr/>
        </p:nvSpPr>
        <p:spPr>
          <a:xfrm>
            <a:off x="1543505"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-7</a:t>
            </a:r>
          </a:p>
        </p:txBody>
      </p:sp>
      <p:sp>
        <p:nvSpPr>
          <p:cNvPr id="94" name="TextBox 93"/>
          <p:cNvSpPr txBox="1"/>
          <p:nvPr/>
        </p:nvSpPr>
        <p:spPr>
          <a:xfrm>
            <a:off x="10641807"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-12</a:t>
            </a:r>
          </a:p>
        </p:txBody>
      </p:sp>
      <p:sp>
        <p:nvSpPr>
          <p:cNvPr id="96" name="TextBox 95"/>
          <p:cNvSpPr txBox="1"/>
          <p:nvPr/>
        </p:nvSpPr>
        <p:spPr>
          <a:xfrm>
            <a:off x="10274633"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-16</a:t>
            </a:r>
          </a:p>
        </p:txBody>
      </p:sp>
      <p:sp>
        <p:nvSpPr>
          <p:cNvPr id="102" name="TextBox 101"/>
          <p:cNvSpPr txBox="1"/>
          <p:nvPr/>
        </p:nvSpPr>
        <p:spPr>
          <a:xfrm>
            <a:off x="9892085"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-6</a:t>
            </a:r>
          </a:p>
        </p:txBody>
      </p:sp>
      <p:sp>
        <p:nvSpPr>
          <p:cNvPr id="103" name="TextBox 102"/>
          <p:cNvSpPr txBox="1"/>
          <p:nvPr/>
        </p:nvSpPr>
        <p:spPr>
          <a:xfrm>
            <a:off x="9520487"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-16</a:t>
            </a:r>
          </a:p>
        </p:txBody>
      </p:sp>
      <p:sp>
        <p:nvSpPr>
          <p:cNvPr id="105" name="TextBox 104"/>
          <p:cNvSpPr txBox="1"/>
          <p:nvPr/>
        </p:nvSpPr>
        <p:spPr>
          <a:xfrm>
            <a:off x="9154107"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-18</a:t>
            </a:r>
          </a:p>
        </p:txBody>
      </p:sp>
      <p:sp>
        <p:nvSpPr>
          <p:cNvPr id="106" name="TextBox 105"/>
          <p:cNvSpPr txBox="1"/>
          <p:nvPr/>
        </p:nvSpPr>
        <p:spPr>
          <a:xfrm>
            <a:off x="8790308"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-13</a:t>
            </a:r>
          </a:p>
        </p:txBody>
      </p:sp>
      <p:sp>
        <p:nvSpPr>
          <p:cNvPr id="108" name="TextBox 107"/>
          <p:cNvSpPr txBox="1"/>
          <p:nvPr/>
        </p:nvSpPr>
        <p:spPr>
          <a:xfrm>
            <a:off x="8070302"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-17</a:t>
            </a:r>
          </a:p>
        </p:txBody>
      </p:sp>
      <p:sp>
        <p:nvSpPr>
          <p:cNvPr id="109" name="TextBox 108"/>
          <p:cNvSpPr txBox="1"/>
          <p:nvPr/>
        </p:nvSpPr>
        <p:spPr>
          <a:xfrm>
            <a:off x="7718854"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-10</a:t>
            </a:r>
          </a:p>
        </p:txBody>
      </p:sp>
      <p:sp>
        <p:nvSpPr>
          <p:cNvPr id="111" name="TextBox 110"/>
          <p:cNvSpPr txBox="1"/>
          <p:nvPr/>
        </p:nvSpPr>
        <p:spPr>
          <a:xfrm>
            <a:off x="7361739"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-16</a:t>
            </a:r>
          </a:p>
        </p:txBody>
      </p:sp>
      <p:sp>
        <p:nvSpPr>
          <p:cNvPr id="114" name="TextBox 113"/>
          <p:cNvSpPr txBox="1"/>
          <p:nvPr/>
        </p:nvSpPr>
        <p:spPr>
          <a:xfrm>
            <a:off x="6983081"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-5</a:t>
            </a:r>
          </a:p>
        </p:txBody>
      </p:sp>
      <p:sp>
        <p:nvSpPr>
          <p:cNvPr id="117" name="TextBox 116"/>
          <p:cNvSpPr txBox="1"/>
          <p:nvPr/>
        </p:nvSpPr>
        <p:spPr>
          <a:xfrm>
            <a:off x="6633530"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-14</a:t>
            </a:r>
          </a:p>
        </p:txBody>
      </p:sp>
      <p:sp>
        <p:nvSpPr>
          <p:cNvPr id="120" name="TextBox 119"/>
          <p:cNvSpPr txBox="1"/>
          <p:nvPr/>
        </p:nvSpPr>
        <p:spPr>
          <a:xfrm>
            <a:off x="4819424"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-10</a:t>
            </a:r>
          </a:p>
        </p:txBody>
      </p:sp>
      <p:sp>
        <p:nvSpPr>
          <p:cNvPr id="149" name="TextBox 148"/>
          <p:cNvSpPr txBox="1"/>
          <p:nvPr/>
        </p:nvSpPr>
        <p:spPr>
          <a:xfrm>
            <a:off x="5157408"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-10</a:t>
            </a:r>
          </a:p>
        </p:txBody>
      </p:sp>
      <p:sp>
        <p:nvSpPr>
          <p:cNvPr id="152" name="TextBox 151"/>
          <p:cNvSpPr txBox="1"/>
          <p:nvPr/>
        </p:nvSpPr>
        <p:spPr>
          <a:xfrm>
            <a:off x="5501466"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-12</a:t>
            </a:r>
          </a:p>
        </p:txBody>
      </p:sp>
      <p:sp>
        <p:nvSpPr>
          <p:cNvPr id="153" name="TextBox 152"/>
          <p:cNvSpPr txBox="1"/>
          <p:nvPr/>
        </p:nvSpPr>
        <p:spPr>
          <a:xfrm>
            <a:off x="5899949"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-11</a:t>
            </a:r>
          </a:p>
        </p:txBody>
      </p:sp>
      <p:sp>
        <p:nvSpPr>
          <p:cNvPr id="154" name="TextBox 153"/>
          <p:cNvSpPr txBox="1"/>
          <p:nvPr/>
        </p:nvSpPr>
        <p:spPr>
          <a:xfrm>
            <a:off x="6264768"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-15</a:t>
            </a:r>
          </a:p>
        </p:txBody>
      </p:sp>
      <p:sp>
        <p:nvSpPr>
          <p:cNvPr id="155" name="TextBox 154"/>
          <p:cNvSpPr txBox="1"/>
          <p:nvPr/>
        </p:nvSpPr>
        <p:spPr>
          <a:xfrm>
            <a:off x="2987641"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-12</a:t>
            </a:r>
          </a:p>
        </p:txBody>
      </p:sp>
      <p:sp>
        <p:nvSpPr>
          <p:cNvPr id="158" name="TextBox 157"/>
          <p:cNvSpPr txBox="1"/>
          <p:nvPr/>
        </p:nvSpPr>
        <p:spPr>
          <a:xfrm>
            <a:off x="3339565"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-13</a:t>
            </a:r>
          </a:p>
        </p:txBody>
      </p:sp>
      <p:sp>
        <p:nvSpPr>
          <p:cNvPr id="159" name="TextBox 158"/>
          <p:cNvSpPr txBox="1"/>
          <p:nvPr/>
        </p:nvSpPr>
        <p:spPr>
          <a:xfrm>
            <a:off x="3691489"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-19</a:t>
            </a:r>
          </a:p>
        </p:txBody>
      </p:sp>
      <p:sp>
        <p:nvSpPr>
          <p:cNvPr id="179" name="TextBox 178"/>
          <p:cNvSpPr txBox="1"/>
          <p:nvPr/>
        </p:nvSpPr>
        <p:spPr>
          <a:xfrm>
            <a:off x="4454941"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-7</a:t>
            </a:r>
          </a:p>
        </p:txBody>
      </p:sp>
      <p:sp>
        <p:nvSpPr>
          <p:cNvPr id="180" name="TextBox 179"/>
          <p:cNvSpPr txBox="1"/>
          <p:nvPr/>
        </p:nvSpPr>
        <p:spPr>
          <a:xfrm>
            <a:off x="1902841"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-9</a:t>
            </a:r>
          </a:p>
        </p:txBody>
      </p:sp>
      <p:sp>
        <p:nvSpPr>
          <p:cNvPr id="181" name="TextBox 180"/>
          <p:cNvSpPr txBox="1"/>
          <p:nvPr/>
        </p:nvSpPr>
        <p:spPr>
          <a:xfrm>
            <a:off x="2254765"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-12</a:t>
            </a:r>
          </a:p>
        </p:txBody>
      </p:sp>
      <p:sp>
        <p:nvSpPr>
          <p:cNvPr id="182" name="TextBox 181"/>
          <p:cNvSpPr txBox="1"/>
          <p:nvPr/>
        </p:nvSpPr>
        <p:spPr>
          <a:xfrm>
            <a:off x="2617609"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-11</a:t>
            </a:r>
          </a:p>
        </p:txBody>
      </p:sp>
      <p:sp>
        <p:nvSpPr>
          <p:cNvPr id="183" name="TextBox 182"/>
          <p:cNvSpPr txBox="1"/>
          <p:nvPr/>
        </p:nvSpPr>
        <p:spPr>
          <a:xfrm>
            <a:off x="801309"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-12</a:t>
            </a:r>
          </a:p>
        </p:txBody>
      </p:sp>
      <p:sp>
        <p:nvSpPr>
          <p:cNvPr id="8" name="TextBox 7"/>
          <p:cNvSpPr txBox="1"/>
          <p:nvPr/>
        </p:nvSpPr>
        <p:spPr>
          <a:xfrm>
            <a:off x="717176" y="71718"/>
            <a:ext cx="914400" cy="914400"/>
          </a:xfrm>
          <a:prstGeom prst="rect">
            <a:avLst/>
          </a:prstGeom>
          <a:noFill/>
          <a:ln>
            <a:noFill/>
          </a:ln>
          <a:effectLst/>
        </p:spPr>
        <p:txBody>
          <a:bodyPr wrap="non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endParaRPr>
          </a:p>
        </p:txBody>
      </p:sp>
      <p:sp>
        <p:nvSpPr>
          <p:cNvPr id="126" name="TextBox 125"/>
          <p:cNvSpPr txBox="1"/>
          <p:nvPr/>
        </p:nvSpPr>
        <p:spPr>
          <a:xfrm>
            <a:off x="4077995" y="4269507"/>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-16</a:t>
            </a:r>
          </a:p>
        </p:txBody>
      </p:sp>
      <p:sp>
        <p:nvSpPr>
          <p:cNvPr id="127" name="Rectangle 126"/>
          <p:cNvSpPr/>
          <p:nvPr/>
        </p:nvSpPr>
        <p:spPr>
          <a:xfrm>
            <a:off x="2223623" y="2420193"/>
            <a:ext cx="2231318" cy="276999"/>
          </a:xfrm>
          <a:prstGeom prst="rect">
            <a:avLst/>
          </a:prstGeom>
          <a:noFill/>
        </p:spPr>
        <p:txBody>
          <a:bodyPr wrap="square" lIns="45720" rIns="4572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Declines in all 28 countries</a:t>
            </a:r>
            <a:endParaRPr kumimoji="0" lang="en-US" sz="1200" b="0"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128" name="Group 127"/>
          <p:cNvGrpSpPr/>
          <p:nvPr/>
        </p:nvGrpSpPr>
        <p:grpSpPr>
          <a:xfrm>
            <a:off x="1996265" y="2473251"/>
            <a:ext cx="192024" cy="192024"/>
            <a:chOff x="1926084" y="2589283"/>
            <a:chExt cx="192024" cy="192024"/>
          </a:xfrm>
        </p:grpSpPr>
        <p:sp>
          <p:nvSpPr>
            <p:cNvPr id="129" name="Oval 128"/>
            <p:cNvSpPr/>
            <p:nvPr/>
          </p:nvSpPr>
          <p:spPr>
            <a:xfrm>
              <a:off x="1926084" y="2589283"/>
              <a:ext cx="192024" cy="192024"/>
            </a:xfrm>
            <a:prstGeom prst="ellipse">
              <a:avLst/>
            </a:prstGeom>
            <a:solidFill>
              <a:schemeClr val="tx1"/>
            </a:solidFill>
            <a:ln w="19050">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endParaRPr>
            </a:p>
          </p:txBody>
        </p:sp>
        <p:sp>
          <p:nvSpPr>
            <p:cNvPr id="143" name="Triangle 68"/>
            <p:cNvSpPr>
              <a:spLocks noChangeAspect="1"/>
            </p:cNvSpPr>
            <p:nvPr/>
          </p:nvSpPr>
          <p:spPr>
            <a:xfrm rot="10800000">
              <a:off x="1966138" y="2648534"/>
              <a:ext cx="116677" cy="100584"/>
            </a:xfrm>
            <a:prstGeom prst="triangle">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grpSp>
        <p:nvGrpSpPr>
          <p:cNvPr id="99" name="Group 98"/>
          <p:cNvGrpSpPr/>
          <p:nvPr/>
        </p:nvGrpSpPr>
        <p:grpSpPr>
          <a:xfrm>
            <a:off x="10295982" y="1120676"/>
            <a:ext cx="1914874" cy="312046"/>
            <a:chOff x="10295982" y="1120676"/>
            <a:chExt cx="1914874" cy="312046"/>
          </a:xfrm>
        </p:grpSpPr>
        <p:sp>
          <p:nvSpPr>
            <p:cNvPr id="125" name="TextBox 124"/>
            <p:cNvSpPr txBox="1"/>
            <p:nvPr/>
          </p:nvSpPr>
          <p:spPr>
            <a:xfrm>
              <a:off x="11053624" y="1120676"/>
              <a:ext cx="1157232" cy="306941"/>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dirty="0">
                  <a:ln>
                    <a:noFill/>
                  </a:ln>
                  <a:solidFill>
                    <a:srgbClr val="000000"/>
                  </a:solidFill>
                  <a:effectLst/>
                  <a:uLnTx/>
                  <a:uFillTx/>
                  <a:latin typeface="Helvetica"/>
                  <a:ea typeface="+mn-ea"/>
                  <a:cs typeface="+mn-cs"/>
                </a:rPr>
                <a:t>Y-to-Y Change</a:t>
              </a:r>
            </a:p>
          </p:txBody>
        </p:sp>
        <p:grpSp>
          <p:nvGrpSpPr>
            <p:cNvPr id="133" name="Group 132"/>
            <p:cNvGrpSpPr/>
            <p:nvPr/>
          </p:nvGrpSpPr>
          <p:grpSpPr>
            <a:xfrm>
              <a:off x="10648338" y="1146566"/>
              <a:ext cx="286156" cy="286156"/>
              <a:chOff x="1025221" y="4457144"/>
              <a:chExt cx="286156" cy="286156"/>
            </a:xfrm>
          </p:grpSpPr>
          <p:sp>
            <p:nvSpPr>
              <p:cNvPr id="156" name="Oval 155"/>
              <p:cNvSpPr/>
              <p:nvPr/>
            </p:nvSpPr>
            <p:spPr>
              <a:xfrm>
                <a:off x="1025221" y="4457144"/>
                <a:ext cx="286156" cy="286156"/>
              </a:xfrm>
              <a:prstGeom prst="ellipse">
                <a:avLst/>
              </a:prstGeom>
              <a:solidFill>
                <a:schemeClr val="bg1"/>
              </a:solidFill>
              <a:ln w="19050">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57" name="TextBox 156"/>
              <p:cNvSpPr txBox="1"/>
              <p:nvPr/>
            </p:nvSpPr>
            <p:spPr>
              <a:xfrm>
                <a:off x="1057525" y="4494440"/>
                <a:ext cx="228600" cy="182880"/>
              </a:xfrm>
              <a:prstGeom prst="rect">
                <a:avLst/>
              </a:prstGeom>
              <a:noFill/>
              <a:ln>
                <a:noFill/>
              </a:ln>
              <a:effectLst/>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Helvetica"/>
                    <a:ea typeface="+mn-ea"/>
                    <a:cs typeface="+mn-cs"/>
                  </a:rPr>
                  <a:t>+</a:t>
                </a:r>
              </a:p>
            </p:txBody>
          </p:sp>
        </p:grpSp>
        <p:grpSp>
          <p:nvGrpSpPr>
            <p:cNvPr id="148" name="Group 147"/>
            <p:cNvGrpSpPr/>
            <p:nvPr/>
          </p:nvGrpSpPr>
          <p:grpSpPr>
            <a:xfrm>
              <a:off x="10295982" y="1146566"/>
              <a:ext cx="286156" cy="286156"/>
              <a:chOff x="1025221" y="4457144"/>
              <a:chExt cx="286156" cy="286156"/>
            </a:xfrm>
          </p:grpSpPr>
          <p:sp>
            <p:nvSpPr>
              <p:cNvPr id="150" name="Oval 149"/>
              <p:cNvSpPr/>
              <p:nvPr/>
            </p:nvSpPr>
            <p:spPr>
              <a:xfrm>
                <a:off x="1025221" y="4457144"/>
                <a:ext cx="286156" cy="286156"/>
              </a:xfrm>
              <a:prstGeom prst="ellipse">
                <a:avLst/>
              </a:prstGeom>
              <a:solidFill>
                <a:schemeClr val="tx1"/>
              </a:solidFill>
              <a:ln w="19050">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51" name="TextBox 150"/>
              <p:cNvSpPr txBox="1"/>
              <p:nvPr/>
            </p:nvSpPr>
            <p:spPr>
              <a:xfrm>
                <a:off x="1056312" y="4491474"/>
                <a:ext cx="228600" cy="182880"/>
              </a:xfrm>
              <a:prstGeom prst="rect">
                <a:avLst/>
              </a:prstGeom>
              <a:noFill/>
              <a:ln>
                <a:noFill/>
              </a:ln>
              <a:effectLst/>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Helvetica"/>
                    <a:ea typeface="+mn-ea"/>
                    <a:cs typeface="+mn-cs"/>
                  </a:rPr>
                  <a:t>−</a:t>
                </a:r>
              </a:p>
            </p:txBody>
          </p:sp>
        </p:grpSp>
      </p:grpSp>
      <p:sp>
        <p:nvSpPr>
          <p:cNvPr id="160" name="Rectangle 159"/>
          <p:cNvSpPr/>
          <p:nvPr/>
        </p:nvSpPr>
        <p:spPr>
          <a:xfrm>
            <a:off x="9781578" y="632139"/>
            <a:ext cx="2410422" cy="346893"/>
          </a:xfrm>
          <a:prstGeom prst="rect">
            <a:avLst/>
          </a:prstGeom>
          <a:solidFill>
            <a:srgbClr val="FFFFFF"/>
          </a:solidFill>
          <a:ln>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61" name="Content Placeholder 20"/>
          <p:cNvSpPr txBox="1">
            <a:spLocks/>
          </p:cNvSpPr>
          <p:nvPr/>
        </p:nvSpPr>
        <p:spPr>
          <a:xfrm>
            <a:off x="10870814" y="693469"/>
            <a:ext cx="498191" cy="224232"/>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Neutral</a:t>
            </a:r>
          </a:p>
        </p:txBody>
      </p:sp>
      <p:sp>
        <p:nvSpPr>
          <p:cNvPr id="162" name="Rectangle 161"/>
          <p:cNvSpPr>
            <a:spLocks noChangeAspect="1"/>
          </p:cNvSpPr>
          <p:nvPr/>
        </p:nvSpPr>
        <p:spPr>
          <a:xfrm>
            <a:off x="10780898" y="709573"/>
            <a:ext cx="63319" cy="192024"/>
          </a:xfrm>
          <a:prstGeom prst="rect">
            <a:avLst/>
          </a:prstGeom>
          <a:solidFill>
            <a:srgbClr val="AFC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sp>
        <p:nvSpPr>
          <p:cNvPr id="163" name="Content Placeholder 20"/>
          <p:cNvSpPr txBox="1">
            <a:spLocks/>
          </p:cNvSpPr>
          <p:nvPr/>
        </p:nvSpPr>
        <p:spPr>
          <a:xfrm>
            <a:off x="10058192" y="698613"/>
            <a:ext cx="548132" cy="213945"/>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Distrust</a:t>
            </a:r>
          </a:p>
        </p:txBody>
      </p:sp>
      <p:sp>
        <p:nvSpPr>
          <p:cNvPr id="164" name="Rectangle 163"/>
          <p:cNvSpPr>
            <a:spLocks noChangeAspect="1"/>
          </p:cNvSpPr>
          <p:nvPr/>
        </p:nvSpPr>
        <p:spPr>
          <a:xfrm>
            <a:off x="9985676" y="709573"/>
            <a:ext cx="59831" cy="1920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sp>
        <p:nvSpPr>
          <p:cNvPr id="165" name="Content Placeholder 20"/>
          <p:cNvSpPr txBox="1">
            <a:spLocks/>
          </p:cNvSpPr>
          <p:nvPr/>
        </p:nvSpPr>
        <p:spPr>
          <a:xfrm>
            <a:off x="11634147" y="684808"/>
            <a:ext cx="479750" cy="241555"/>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u="none" strike="noStrike" kern="1200" cap="none" spc="0" normalizeH="0" baseline="0" noProof="0" dirty="0">
                <a:ln>
                  <a:noFill/>
                </a:ln>
                <a:solidFill>
                  <a:srgbClr val="000000"/>
                </a:solidFill>
                <a:effectLst/>
                <a:uLnTx/>
                <a:uFillTx/>
                <a:latin typeface="Helvetica"/>
                <a:ea typeface="+mn-ea"/>
                <a:cs typeface="Helvetica Regular" charset="0"/>
              </a:rPr>
              <a:t>Trust</a:t>
            </a:r>
          </a:p>
        </p:txBody>
      </p:sp>
      <p:sp>
        <p:nvSpPr>
          <p:cNvPr id="167" name="Rectangle 166"/>
          <p:cNvSpPr>
            <a:spLocks noChangeAspect="1"/>
          </p:cNvSpPr>
          <p:nvPr/>
        </p:nvSpPr>
        <p:spPr>
          <a:xfrm>
            <a:off x="11548986" y="709573"/>
            <a:ext cx="67742" cy="1920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spTree>
    <p:extLst>
      <p:ext uri="{BB962C8B-B14F-4D97-AF65-F5344CB8AC3E}">
        <p14:creationId xmlns:p14="http://schemas.microsoft.com/office/powerpoint/2010/main" val="1963367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5"/>
          <p:cNvGraphicFramePr>
            <a:graphicFrameLocks/>
          </p:cNvGraphicFramePr>
          <p:nvPr>
            <p:extLst/>
          </p:nvPr>
        </p:nvGraphicFramePr>
        <p:xfrm>
          <a:off x="4508276" y="2570916"/>
          <a:ext cx="7702580" cy="327508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a:spLocks noGrp="1"/>
          </p:cNvSpPr>
          <p:nvPr>
            <p:ph type="title"/>
          </p:nvPr>
        </p:nvSpPr>
        <p:spPr/>
        <p:txBody>
          <a:bodyPr/>
          <a:lstStyle/>
          <a:p>
            <a:r>
              <a:rPr lang="en-US" dirty="0"/>
              <a:t>Experts Retain Position of Credibility</a:t>
            </a:r>
          </a:p>
        </p:txBody>
      </p:sp>
      <p:sp>
        <p:nvSpPr>
          <p:cNvPr id="33" name="Footer Placeholder 2"/>
          <p:cNvSpPr>
            <a:spLocks noGrp="1"/>
          </p:cNvSpPr>
          <p:nvPr>
            <p:ph type="ftr" sz="quarter" idx="10"/>
          </p:nvPr>
        </p:nvSpPr>
        <p:spPr/>
        <p:txBody>
          <a:bodyPr/>
          <a:lstStyle/>
          <a:p>
            <a:pPr defTabSz="914377">
              <a:defRPr/>
            </a:pPr>
            <a:r>
              <a:rPr lang="en-US" dirty="0">
                <a:latin typeface="Helvetica Neue Light" charset="0"/>
              </a:rPr>
              <a:t>Source: 2017 Edelman. Trust Barometer Q130-747 Below is a list of people. In general, when forming an opinion of a company, if you heard information about a company from each person, how credible would the information be—extremely credible, very credible, somewhat credible, or not credible at all? (Top 2 Box, Very/Extremely Credible) UK General Population, question asked of half the sample.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768489"/>
              </a:solidFill>
              <a:effectLst/>
              <a:uLnTx/>
              <a:uFillTx/>
              <a:latin typeface="Helvetica Regular" charset="0"/>
              <a:ea typeface="+mn-ea"/>
            </a:endParaRP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38</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7" name="Text Placeholder 6"/>
          <p:cNvSpPr>
            <a:spLocks noGrp="1"/>
          </p:cNvSpPr>
          <p:nvPr>
            <p:ph type="body" sz="quarter" idx="12"/>
          </p:nvPr>
        </p:nvSpPr>
        <p:spPr>
          <a:xfrm>
            <a:off x="507999" y="1078992"/>
            <a:ext cx="6055718" cy="530352"/>
          </a:xfrm>
        </p:spPr>
        <p:txBody>
          <a:bodyPr/>
          <a:lstStyle/>
          <a:p>
            <a:r>
              <a:rPr lang="en-US" dirty="0"/>
              <a:t>Percent who rate each spokesperson as extremely/very credible, and change from 2016 to 2017</a:t>
            </a:r>
          </a:p>
        </p:txBody>
      </p:sp>
      <p:sp>
        <p:nvSpPr>
          <p:cNvPr id="56" name="TextBox 55"/>
          <p:cNvSpPr txBox="1"/>
          <p:nvPr/>
        </p:nvSpPr>
        <p:spPr>
          <a:xfrm>
            <a:off x="9281439" y="1922868"/>
            <a:ext cx="3032759" cy="369332"/>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mn-cs"/>
              </a:rPr>
              <a:t>CEO credibility decreased the </a:t>
            </a:r>
            <a:br>
              <a:rPr kumimoji="0" lang="en-US" sz="1200" b="1" i="0" u="none" strike="noStrike" kern="1200" cap="none" spc="0" normalizeH="0" baseline="0" noProof="0" dirty="0">
                <a:ln>
                  <a:noFill/>
                </a:ln>
                <a:solidFill>
                  <a:srgbClr val="000000"/>
                </a:solidFill>
                <a:effectLst/>
                <a:uLnTx/>
                <a:uFillTx/>
                <a:latin typeface="Helvetica"/>
                <a:ea typeface="+mn-ea"/>
                <a:cs typeface="+mn-cs"/>
              </a:rPr>
            </a:br>
            <a:r>
              <a:rPr kumimoji="0" lang="en-US" sz="1200" b="1" i="0" u="none" strike="noStrike" kern="1200" cap="none" spc="0" normalizeH="0" baseline="0" noProof="0" dirty="0">
                <a:ln>
                  <a:noFill/>
                </a:ln>
                <a:solidFill>
                  <a:srgbClr val="000000"/>
                </a:solidFill>
                <a:effectLst/>
                <a:uLnTx/>
                <a:uFillTx/>
                <a:latin typeface="Helvetica"/>
                <a:ea typeface="+mn-ea"/>
                <a:cs typeface="+mn-cs"/>
              </a:rPr>
              <a:t>most, dropping to an all-time low</a:t>
            </a:r>
          </a:p>
        </p:txBody>
      </p:sp>
      <p:cxnSp>
        <p:nvCxnSpPr>
          <p:cNvPr id="55" name="Straight Connector 54"/>
          <p:cNvCxnSpPr/>
          <p:nvPr/>
        </p:nvCxnSpPr>
        <p:spPr>
          <a:xfrm flipV="1">
            <a:off x="9278168" y="2352462"/>
            <a:ext cx="2425893" cy="1749"/>
          </a:xfrm>
          <a:prstGeom prst="line">
            <a:avLst/>
          </a:prstGeom>
          <a:ln w="38100" cmpd="sng">
            <a:solidFill>
              <a:srgbClr val="000000"/>
            </a:solidFill>
          </a:ln>
        </p:spPr>
        <p:style>
          <a:lnRef idx="1">
            <a:schemeClr val="accent1"/>
          </a:lnRef>
          <a:fillRef idx="0">
            <a:schemeClr val="accent1"/>
          </a:fillRef>
          <a:effectRef idx="0">
            <a:schemeClr val="accent1"/>
          </a:effectRef>
          <a:fontRef idx="minor">
            <a:schemeClr val="tx1"/>
          </a:fontRef>
        </p:style>
      </p:cxnSp>
      <p:sp>
        <p:nvSpPr>
          <p:cNvPr id="43" name="Isosceles Triangle 42"/>
          <p:cNvSpPr/>
          <p:nvPr/>
        </p:nvSpPr>
        <p:spPr>
          <a:xfrm rot="10800000">
            <a:off x="10409770" y="2363096"/>
            <a:ext cx="195345" cy="163388"/>
          </a:xfrm>
          <a:prstGeom prst="triangle">
            <a:avLst/>
          </a:prstGeom>
          <a:solidFill>
            <a:srgbClr val="000000"/>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53" name="Oval 52"/>
          <p:cNvSpPr/>
          <p:nvPr/>
        </p:nvSpPr>
        <p:spPr>
          <a:xfrm>
            <a:off x="2664418" y="4959575"/>
            <a:ext cx="286156" cy="286156"/>
          </a:xfrm>
          <a:prstGeom prst="ellipse">
            <a:avLst/>
          </a:prstGeom>
          <a:solidFill>
            <a:schemeClr val="tx1"/>
          </a:solidFill>
          <a:ln w="1270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54" name="TextBox 53"/>
          <p:cNvSpPr txBox="1"/>
          <p:nvPr/>
        </p:nvSpPr>
        <p:spPr>
          <a:xfrm>
            <a:off x="2657730" y="4959744"/>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a:ea typeface="+mn-ea"/>
                <a:cs typeface="+mn-cs"/>
              </a:rPr>
              <a:t>-7</a:t>
            </a:r>
          </a:p>
        </p:txBody>
      </p:sp>
      <p:sp>
        <p:nvSpPr>
          <p:cNvPr id="58" name="Oval 57"/>
          <p:cNvSpPr/>
          <p:nvPr/>
        </p:nvSpPr>
        <p:spPr>
          <a:xfrm>
            <a:off x="3777536" y="4959575"/>
            <a:ext cx="286156" cy="286156"/>
          </a:xfrm>
          <a:prstGeom prst="ellipse">
            <a:avLst/>
          </a:prstGeom>
          <a:solidFill>
            <a:schemeClr val="tx1"/>
          </a:solidFill>
          <a:ln w="1270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59" name="TextBox 58"/>
          <p:cNvSpPr txBox="1"/>
          <p:nvPr/>
        </p:nvSpPr>
        <p:spPr>
          <a:xfrm>
            <a:off x="3770848" y="4959744"/>
            <a:ext cx="281354" cy="299587"/>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a:ea typeface="+mn-ea"/>
                <a:cs typeface="+mn-cs"/>
              </a:rPr>
              <a:t>-5</a:t>
            </a:r>
          </a:p>
        </p:txBody>
      </p:sp>
      <p:sp>
        <p:nvSpPr>
          <p:cNvPr id="63" name="TextBox 62"/>
          <p:cNvSpPr txBox="1"/>
          <p:nvPr/>
        </p:nvSpPr>
        <p:spPr>
          <a:xfrm>
            <a:off x="5103547" y="1922868"/>
            <a:ext cx="2450382" cy="369332"/>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mn-cs"/>
              </a:rPr>
              <a:t>A person like yourself amongst most credible spokespeople</a:t>
            </a:r>
          </a:p>
        </p:txBody>
      </p:sp>
      <p:cxnSp>
        <p:nvCxnSpPr>
          <p:cNvPr id="73" name="Straight Connector 72"/>
          <p:cNvCxnSpPr/>
          <p:nvPr/>
        </p:nvCxnSpPr>
        <p:spPr>
          <a:xfrm>
            <a:off x="5116068" y="2354211"/>
            <a:ext cx="2286000" cy="0"/>
          </a:xfrm>
          <a:prstGeom prst="line">
            <a:avLst/>
          </a:prstGeom>
          <a:ln w="38100" cmpd="sng">
            <a:solidFill>
              <a:srgbClr val="000000"/>
            </a:solidFill>
          </a:ln>
        </p:spPr>
        <p:style>
          <a:lnRef idx="1">
            <a:schemeClr val="accent1"/>
          </a:lnRef>
          <a:fillRef idx="0">
            <a:schemeClr val="accent1"/>
          </a:fillRef>
          <a:effectRef idx="0">
            <a:schemeClr val="accent1"/>
          </a:effectRef>
          <a:fontRef idx="minor">
            <a:schemeClr val="tx1"/>
          </a:fontRef>
        </p:style>
      </p:cxnSp>
      <p:sp>
        <p:nvSpPr>
          <p:cNvPr id="38" name="Isosceles Triangle 42"/>
          <p:cNvSpPr/>
          <p:nvPr/>
        </p:nvSpPr>
        <p:spPr>
          <a:xfrm rot="10800000">
            <a:off x="6648924" y="2369981"/>
            <a:ext cx="195345" cy="163388"/>
          </a:xfrm>
          <a:prstGeom prst="triangle">
            <a:avLst/>
          </a:prstGeom>
          <a:solidFill>
            <a:srgbClr val="000000"/>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46" name="Oval 45"/>
          <p:cNvSpPr>
            <a:spLocks noChangeAspect="1"/>
          </p:cNvSpPr>
          <p:nvPr/>
        </p:nvSpPr>
        <p:spPr>
          <a:xfrm>
            <a:off x="5053666" y="4276198"/>
            <a:ext cx="310896" cy="310896"/>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a:ea typeface="+mn-ea"/>
                <a:cs typeface="+mn-cs"/>
              </a:rPr>
              <a:t>-6</a:t>
            </a:r>
          </a:p>
        </p:txBody>
      </p:sp>
      <p:sp>
        <p:nvSpPr>
          <p:cNvPr id="47" name="Oval 46"/>
          <p:cNvSpPr>
            <a:spLocks noChangeAspect="1"/>
          </p:cNvSpPr>
          <p:nvPr/>
        </p:nvSpPr>
        <p:spPr>
          <a:xfrm>
            <a:off x="5808693" y="4276198"/>
            <a:ext cx="310896" cy="310896"/>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a:ea typeface="+mn-ea"/>
                <a:cs typeface="+mn-cs"/>
              </a:rPr>
              <a:t>-7</a:t>
            </a:r>
          </a:p>
        </p:txBody>
      </p:sp>
      <p:sp>
        <p:nvSpPr>
          <p:cNvPr id="48" name="Oval 47"/>
          <p:cNvSpPr>
            <a:spLocks noChangeAspect="1"/>
          </p:cNvSpPr>
          <p:nvPr/>
        </p:nvSpPr>
        <p:spPr>
          <a:xfrm>
            <a:off x="6563720" y="4276198"/>
            <a:ext cx="310896" cy="310896"/>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a:ea typeface="+mn-ea"/>
                <a:cs typeface="+mn-cs"/>
              </a:rPr>
              <a:t>-3</a:t>
            </a:r>
          </a:p>
        </p:txBody>
      </p:sp>
      <p:sp>
        <p:nvSpPr>
          <p:cNvPr id="51" name="Oval 50"/>
          <p:cNvSpPr>
            <a:spLocks noChangeAspect="1"/>
          </p:cNvSpPr>
          <p:nvPr/>
        </p:nvSpPr>
        <p:spPr>
          <a:xfrm>
            <a:off x="7318747" y="4276198"/>
            <a:ext cx="310896" cy="310896"/>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a:ea typeface="+mn-ea"/>
                <a:cs typeface="+mn-cs"/>
              </a:rPr>
              <a:t>-5</a:t>
            </a:r>
          </a:p>
        </p:txBody>
      </p:sp>
      <p:sp>
        <p:nvSpPr>
          <p:cNvPr id="70" name="Oval 69"/>
          <p:cNvSpPr>
            <a:spLocks noChangeAspect="1"/>
          </p:cNvSpPr>
          <p:nvPr/>
        </p:nvSpPr>
        <p:spPr>
          <a:xfrm>
            <a:off x="8073774" y="4276198"/>
            <a:ext cx="310896" cy="310896"/>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a:ea typeface="+mn-ea"/>
                <a:cs typeface="+mn-cs"/>
              </a:rPr>
              <a:t>-9</a:t>
            </a:r>
          </a:p>
        </p:txBody>
      </p:sp>
      <p:sp>
        <p:nvSpPr>
          <p:cNvPr id="71" name="Oval 70"/>
          <p:cNvSpPr>
            <a:spLocks noChangeAspect="1"/>
          </p:cNvSpPr>
          <p:nvPr/>
        </p:nvSpPr>
        <p:spPr>
          <a:xfrm>
            <a:off x="8828801" y="4276198"/>
            <a:ext cx="310896" cy="310896"/>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a:ea typeface="+mn-ea"/>
                <a:cs typeface="+mn-cs"/>
              </a:rPr>
              <a:t>-7</a:t>
            </a:r>
          </a:p>
        </p:txBody>
      </p:sp>
      <p:sp>
        <p:nvSpPr>
          <p:cNvPr id="72" name="Oval 71"/>
          <p:cNvSpPr>
            <a:spLocks noChangeAspect="1"/>
          </p:cNvSpPr>
          <p:nvPr/>
        </p:nvSpPr>
        <p:spPr>
          <a:xfrm>
            <a:off x="9583828" y="4276198"/>
            <a:ext cx="310896" cy="310896"/>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a:ea typeface="+mn-ea"/>
                <a:cs typeface="+mn-cs"/>
              </a:rPr>
              <a:t>-</a:t>
            </a:r>
            <a:r>
              <a:rPr lang="en-US" sz="1200" b="1" dirty="0">
                <a:solidFill>
                  <a:prstClr val="white"/>
                </a:solidFill>
                <a:latin typeface="Helvetica"/>
              </a:rPr>
              <a:t>8</a:t>
            </a:r>
            <a:endParaRPr kumimoji="0" lang="en-US" sz="1200" b="1" i="0" u="none" strike="noStrike" kern="1200" cap="none" spc="0" normalizeH="0" baseline="0" noProof="0" dirty="0">
              <a:ln>
                <a:noFill/>
              </a:ln>
              <a:solidFill>
                <a:prstClr val="white"/>
              </a:solidFill>
              <a:effectLst/>
              <a:uLnTx/>
              <a:uFillTx/>
              <a:latin typeface="Helvetica"/>
              <a:ea typeface="+mn-ea"/>
              <a:cs typeface="+mn-cs"/>
            </a:endParaRPr>
          </a:p>
        </p:txBody>
      </p:sp>
      <p:sp>
        <p:nvSpPr>
          <p:cNvPr id="74" name="Oval 73"/>
          <p:cNvSpPr>
            <a:spLocks noChangeAspect="1"/>
          </p:cNvSpPr>
          <p:nvPr/>
        </p:nvSpPr>
        <p:spPr>
          <a:xfrm>
            <a:off x="10338855" y="4276198"/>
            <a:ext cx="310896" cy="310896"/>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a:ea typeface="+mn-ea"/>
                <a:cs typeface="+mn-cs"/>
              </a:rPr>
              <a:t>-12</a:t>
            </a:r>
          </a:p>
        </p:txBody>
      </p:sp>
      <p:sp>
        <p:nvSpPr>
          <p:cNvPr id="75" name="Oval 74"/>
          <p:cNvSpPr>
            <a:spLocks noChangeAspect="1"/>
          </p:cNvSpPr>
          <p:nvPr/>
        </p:nvSpPr>
        <p:spPr>
          <a:xfrm>
            <a:off x="11093882" y="4276198"/>
            <a:ext cx="310896" cy="310896"/>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a:ea typeface="+mn-ea"/>
                <a:cs typeface="+mn-cs"/>
              </a:rPr>
              <a:t>-8</a:t>
            </a:r>
          </a:p>
        </p:txBody>
      </p:sp>
      <p:grpSp>
        <p:nvGrpSpPr>
          <p:cNvPr id="80" name="Group 79"/>
          <p:cNvGrpSpPr/>
          <p:nvPr/>
        </p:nvGrpSpPr>
        <p:grpSpPr>
          <a:xfrm>
            <a:off x="10295982" y="1120676"/>
            <a:ext cx="1914874" cy="312046"/>
            <a:chOff x="10295982" y="1120676"/>
            <a:chExt cx="1914874" cy="312046"/>
          </a:xfrm>
        </p:grpSpPr>
        <p:sp>
          <p:nvSpPr>
            <p:cNvPr id="81" name="TextBox 80"/>
            <p:cNvSpPr txBox="1"/>
            <p:nvPr/>
          </p:nvSpPr>
          <p:spPr>
            <a:xfrm>
              <a:off x="11053624" y="1120676"/>
              <a:ext cx="1157232" cy="306941"/>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Helvetica"/>
                  <a:ea typeface="+mn-ea"/>
                  <a:cs typeface="+mn-cs"/>
                </a:rPr>
                <a:t>Y-to-Y Change</a:t>
              </a:r>
            </a:p>
          </p:txBody>
        </p:sp>
        <p:grpSp>
          <p:nvGrpSpPr>
            <p:cNvPr id="82" name="Group 81"/>
            <p:cNvGrpSpPr/>
            <p:nvPr/>
          </p:nvGrpSpPr>
          <p:grpSpPr>
            <a:xfrm>
              <a:off x="10648338" y="1146566"/>
              <a:ext cx="286156" cy="286156"/>
              <a:chOff x="1025221" y="4457144"/>
              <a:chExt cx="286156" cy="286156"/>
            </a:xfrm>
          </p:grpSpPr>
          <p:sp>
            <p:nvSpPr>
              <p:cNvPr id="86" name="Oval 85"/>
              <p:cNvSpPr/>
              <p:nvPr/>
            </p:nvSpPr>
            <p:spPr>
              <a:xfrm>
                <a:off x="1025221" y="4457144"/>
                <a:ext cx="286156" cy="286156"/>
              </a:xfrm>
              <a:prstGeom prst="ellipse">
                <a:avLst/>
              </a:prstGeom>
              <a:solidFill>
                <a:schemeClr val="bg1"/>
              </a:solidFill>
              <a:ln w="19050">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87" name="TextBox 86"/>
              <p:cNvSpPr txBox="1"/>
              <p:nvPr/>
            </p:nvSpPr>
            <p:spPr>
              <a:xfrm>
                <a:off x="1057525" y="4494440"/>
                <a:ext cx="228600" cy="182880"/>
              </a:xfrm>
              <a:prstGeom prst="rect">
                <a:avLst/>
              </a:prstGeom>
              <a:noFill/>
              <a:ln>
                <a:noFill/>
              </a:ln>
              <a:effectLst/>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Helvetica"/>
                    <a:ea typeface="+mn-ea"/>
                    <a:cs typeface="+mn-cs"/>
                  </a:rPr>
                  <a:t>+</a:t>
                </a:r>
              </a:p>
            </p:txBody>
          </p:sp>
        </p:grpSp>
        <p:grpSp>
          <p:nvGrpSpPr>
            <p:cNvPr id="83" name="Group 82"/>
            <p:cNvGrpSpPr/>
            <p:nvPr/>
          </p:nvGrpSpPr>
          <p:grpSpPr>
            <a:xfrm>
              <a:off x="10295982" y="1146566"/>
              <a:ext cx="286156" cy="286156"/>
              <a:chOff x="1025221" y="4457144"/>
              <a:chExt cx="286156" cy="286156"/>
            </a:xfrm>
          </p:grpSpPr>
          <p:sp>
            <p:nvSpPr>
              <p:cNvPr id="84" name="Oval 83"/>
              <p:cNvSpPr/>
              <p:nvPr/>
            </p:nvSpPr>
            <p:spPr>
              <a:xfrm>
                <a:off x="1025221" y="4457144"/>
                <a:ext cx="286156" cy="286156"/>
              </a:xfrm>
              <a:prstGeom prst="ellipse">
                <a:avLst/>
              </a:prstGeom>
              <a:solidFill>
                <a:schemeClr val="tx1"/>
              </a:solidFill>
              <a:ln w="19050">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85" name="TextBox 84"/>
              <p:cNvSpPr txBox="1"/>
              <p:nvPr/>
            </p:nvSpPr>
            <p:spPr>
              <a:xfrm>
                <a:off x="1056312" y="4491474"/>
                <a:ext cx="228600" cy="182880"/>
              </a:xfrm>
              <a:prstGeom prst="rect">
                <a:avLst/>
              </a:prstGeom>
              <a:noFill/>
              <a:ln>
                <a:noFill/>
              </a:ln>
              <a:effectLst/>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Helvetica"/>
                    <a:ea typeface="+mn-ea"/>
                    <a:cs typeface="+mn-cs"/>
                  </a:rPr>
                  <a:t>−</a:t>
                </a:r>
              </a:p>
            </p:txBody>
          </p:sp>
        </p:grpSp>
      </p:grpSp>
      <p:sp>
        <p:nvSpPr>
          <p:cNvPr id="36" name="Round Same Side Corner Rectangle 16"/>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37" name="Picture 36"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sp>
        <p:nvSpPr>
          <p:cNvPr id="39" name="Rectangle 38"/>
          <p:cNvSpPr/>
          <p:nvPr/>
        </p:nvSpPr>
        <p:spPr>
          <a:xfrm>
            <a:off x="507352" y="2087723"/>
            <a:ext cx="3825824" cy="3601471"/>
          </a:xfrm>
          <a:prstGeom prst="rect">
            <a:avLst/>
          </a:prstGeom>
          <a:solidFill>
            <a:schemeClr val="tx1"/>
          </a:solidFill>
        </p:spPr>
        <p:txBody>
          <a:bodyPr wrap="square">
            <a:noAutofit/>
          </a:bodyPr>
          <a:lstStyle/>
          <a:p>
            <a:pPr marL="238125"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Helvetica"/>
              <a:ea typeface="Helvetica" charset="0"/>
              <a:cs typeface="Helvetica" charset="0"/>
            </a:endParaRPr>
          </a:p>
          <a:p>
            <a:pPr marL="238125" marR="0" lvl="0" indent="0" algn="l"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dirty="0">
              <a:ln>
                <a:noFill/>
              </a:ln>
              <a:solidFill>
                <a:prstClr val="white"/>
              </a:solidFill>
              <a:effectLst/>
              <a:uLnTx/>
              <a:uFillTx/>
              <a:latin typeface="Helvetica"/>
              <a:ea typeface="Helvetica" charset="0"/>
              <a:cs typeface="Helvetica" charset="0"/>
            </a:endParaRPr>
          </a:p>
          <a:p>
            <a:pPr marL="238125"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Helvetica"/>
                <a:ea typeface="Helvetica" charset="0"/>
                <a:cs typeface="Helvetica" charset="0"/>
              </a:rPr>
              <a:t>Unlike the global trend, experts</a:t>
            </a:r>
            <a:r>
              <a:rPr kumimoji="0" lang="en-US" sz="3200" b="1" i="0" u="none" strike="noStrike" kern="1200" cap="none" spc="0" normalizeH="0" noProof="0" dirty="0">
                <a:ln>
                  <a:noFill/>
                </a:ln>
                <a:solidFill>
                  <a:prstClr val="white"/>
                </a:solidFill>
                <a:effectLst/>
                <a:uLnTx/>
                <a:uFillTx/>
                <a:latin typeface="Helvetica"/>
                <a:ea typeface="Helvetica" charset="0"/>
                <a:cs typeface="Helvetica" charset="0"/>
              </a:rPr>
              <a:t> remain more trusted than “a person like yourself”</a:t>
            </a:r>
            <a:endParaRPr kumimoji="0" lang="en-US" sz="3200" b="1" i="0" u="none" strike="noStrike" kern="1200" cap="none" spc="0" normalizeH="0" baseline="0" noProof="0" dirty="0">
              <a:ln>
                <a:noFill/>
              </a:ln>
              <a:solidFill>
                <a:prstClr val="white"/>
              </a:solidFill>
              <a:effectLst/>
              <a:uLnTx/>
              <a:uFillTx/>
              <a:latin typeface="Helvetica"/>
              <a:ea typeface="Helvetica" charset="0"/>
              <a:cs typeface="Helvetica" charset="0"/>
            </a:endParaRPr>
          </a:p>
        </p:txBody>
      </p:sp>
    </p:spTree>
    <p:extLst>
      <p:ext uri="{BB962C8B-B14F-4D97-AF65-F5344CB8AC3E}">
        <p14:creationId xmlns:p14="http://schemas.microsoft.com/office/powerpoint/2010/main" val="513242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Plays a Role in Stoking Societal Fears</a:t>
            </a:r>
          </a:p>
        </p:txBody>
      </p:sp>
      <p:sp>
        <p:nvSpPr>
          <p:cNvPr id="3" name="Footer Placeholder 2"/>
          <p:cNvSpPr>
            <a:spLocks noGrp="1"/>
          </p:cNvSpPr>
          <p:nvPr>
            <p:ph type="ftr" sz="quarter" idx="10"/>
          </p:nvPr>
        </p:nvSpPr>
        <p:spPr/>
        <p:txBody>
          <a:bodyPr/>
          <a:lstStyle/>
          <a:p>
            <a:pPr defTabSz="914377">
              <a:defRPr/>
            </a:pPr>
            <a:r>
              <a:rPr lang="en-US" dirty="0"/>
              <a:t>Source: 2017 Edelman Trust Barometer Q693-762. Some people say they worry about many things while others say they have few concerns. We are interested in what you worry about. Specifically, how much do you worry about each of the following? Please indicate your answer using a nine point scale where one means “I do not worry about this at all” and nine means “I am extremely worried about this”. (Top 4 Box, Worried) Q709-718. For each of the statements below, please indicate how much you agree or disagree. (Top 4 Box, Agree) UK General Population. Q349-671. For the statements below, please think about the pace of development and change and select the response that most accurately represents your opinion. (Top 4 Box, Too Fast) UK General Population, question asked of half the sample.</a:t>
            </a:r>
          </a:p>
          <a:p>
            <a:pPr lvl="0" defTabSz="914377">
              <a:defRPr/>
            </a:pPr>
            <a:endParaRPr lang="en-US" dirty="0"/>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768489"/>
              </a:solidFill>
              <a:effectLst/>
              <a:uLnTx/>
              <a:uFillTx/>
              <a:latin typeface="Helvetica Regular" charset="0"/>
              <a:ea typeface="+mn-ea"/>
            </a:endParaRP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39</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9" name="Text Placeholder 8"/>
          <p:cNvSpPr>
            <a:spLocks noGrp="1"/>
          </p:cNvSpPr>
          <p:nvPr>
            <p:ph type="body" sz="quarter" idx="12"/>
          </p:nvPr>
        </p:nvSpPr>
        <p:spPr>
          <a:xfrm>
            <a:off x="550202" y="1392703"/>
            <a:ext cx="5603172" cy="717452"/>
          </a:xfrm>
          <a:solidFill>
            <a:schemeClr val="bg1">
              <a:lumMod val="95000"/>
            </a:schemeClr>
          </a:solidFill>
        </p:spPr>
        <p:txBody>
          <a:bodyPr anchor="b"/>
          <a:lstStyle/>
          <a:p>
            <a:pPr>
              <a:spcAft>
                <a:spcPts val="0"/>
              </a:spcAft>
            </a:pPr>
            <a:r>
              <a:rPr lang="en-US" dirty="0"/>
              <a:t>UK population worries about </a:t>
            </a:r>
          </a:p>
          <a:p>
            <a:pPr>
              <a:spcAft>
                <a:spcPts val="0"/>
              </a:spcAft>
            </a:pPr>
            <a:r>
              <a:rPr lang="en-US" sz="2400" b="1" dirty="0"/>
              <a:t>losing their jobs </a:t>
            </a:r>
            <a:r>
              <a:rPr lang="en-US" dirty="0"/>
              <a:t>due to:</a:t>
            </a:r>
          </a:p>
        </p:txBody>
      </p:sp>
      <p:sp>
        <p:nvSpPr>
          <p:cNvPr id="33" name="TextBox 32"/>
          <p:cNvSpPr txBox="1"/>
          <p:nvPr/>
        </p:nvSpPr>
        <p:spPr>
          <a:xfrm>
            <a:off x="8843380" y="3952115"/>
            <a:ext cx="2030947" cy="633953"/>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a:ea typeface="+mn-ea"/>
                <a:cs typeface="+mn-cs"/>
              </a:rPr>
              <a:t>54%</a:t>
            </a:r>
            <a:r>
              <a:rPr kumimoji="0" lang="en-US" sz="1400" b="0" i="0" u="none" strike="noStrike" kern="1200" cap="none" spc="0" normalizeH="0" baseline="0" noProof="0" dirty="0">
                <a:ln>
                  <a:noFill/>
                </a:ln>
                <a:solidFill>
                  <a:srgbClr val="000000"/>
                </a:solidFill>
                <a:effectLst/>
                <a:uLnTx/>
                <a:uFillTx/>
                <a:latin typeface="Helvetica"/>
                <a:ea typeface="+mn-ea"/>
                <a:cs typeface="+mn-cs"/>
              </a:rPr>
              <a:t> globalization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mn-cs"/>
              </a:rPr>
              <a:t>is taking us in the </a:t>
            </a:r>
            <a:r>
              <a:rPr kumimoji="0" lang="en-US" sz="1800" b="1" i="0" u="none" strike="noStrike" kern="1200" cap="none" spc="0" normalizeH="0" baseline="0" noProof="0" dirty="0">
                <a:ln>
                  <a:noFill/>
                </a:ln>
                <a:solidFill>
                  <a:srgbClr val="000000"/>
                </a:solidFill>
                <a:effectLst/>
                <a:uLnTx/>
                <a:uFillTx/>
                <a:latin typeface="Helvetica"/>
                <a:ea typeface="+mn-ea"/>
                <a:cs typeface="+mn-cs"/>
              </a:rPr>
              <a:t>wrong direction</a:t>
            </a:r>
          </a:p>
        </p:txBody>
      </p:sp>
      <p:sp>
        <p:nvSpPr>
          <p:cNvPr id="67" name="TextBox 66"/>
          <p:cNvSpPr txBox="1"/>
          <p:nvPr/>
        </p:nvSpPr>
        <p:spPr>
          <a:xfrm>
            <a:off x="8777732" y="1621565"/>
            <a:ext cx="2399051" cy="90358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a:ea typeface="+mn-ea"/>
                <a:cs typeface="+mn-cs"/>
              </a:rPr>
              <a:t>52%</a:t>
            </a:r>
            <a:r>
              <a:rPr kumimoji="0" lang="en-US" sz="1400" b="0" i="0" u="none" strike="noStrike" kern="1200" cap="none" spc="0" normalizeH="0" baseline="0" noProof="0" dirty="0">
                <a:ln>
                  <a:noFill/>
                </a:ln>
                <a:solidFill>
                  <a:srgbClr val="000000"/>
                </a:solidFill>
                <a:effectLst/>
                <a:uLnTx/>
                <a:uFillTx/>
                <a:latin typeface="Helvetica"/>
                <a:ea typeface="+mn-ea"/>
                <a:cs typeface="+mn-cs"/>
              </a:rPr>
              <a:t> the pace of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ea typeface="+mn-ea"/>
                <a:cs typeface="+mn-cs"/>
              </a:rPr>
              <a:t>in business and industry is</a:t>
            </a:r>
            <a:r>
              <a:rPr kumimoji="0" lang="en-US" sz="1600" b="1" i="0" u="none" strike="noStrike" kern="1200" cap="none" spc="0" normalizeH="0" baseline="0" noProof="0" dirty="0">
                <a:ln>
                  <a:noFill/>
                </a:ln>
                <a:solidFill>
                  <a:srgbClr val="000000"/>
                </a:solidFill>
                <a:effectLst/>
                <a:uLnTx/>
                <a:uFillTx/>
                <a:latin typeface="Helvetica"/>
                <a:ea typeface="+mn-ea"/>
                <a:cs typeface="+mn-cs"/>
              </a:rPr>
              <a:t> </a:t>
            </a:r>
            <a:r>
              <a:rPr kumimoji="0" lang="en-US" sz="1800" b="1" i="0" u="none" strike="noStrike" kern="1200" cap="none" spc="0" normalizeH="0" baseline="0" noProof="0" dirty="0">
                <a:ln>
                  <a:noFill/>
                </a:ln>
                <a:solidFill>
                  <a:srgbClr val="000000"/>
                </a:solidFill>
                <a:effectLst/>
                <a:uLnTx/>
                <a:uFillTx/>
                <a:latin typeface="Helvetica"/>
                <a:ea typeface="+mn-ea"/>
                <a:cs typeface="+mn-cs"/>
              </a:rPr>
              <a:t>too fast</a:t>
            </a:r>
            <a:endParaRPr kumimoji="0" lang="en-US" sz="1600" b="1" i="0" u="none" strike="noStrike" kern="1200" cap="none" spc="0" normalizeH="0" baseline="0" noProof="0" dirty="0">
              <a:ln>
                <a:noFill/>
              </a:ln>
              <a:solidFill>
                <a:srgbClr val="000000"/>
              </a:solidFill>
              <a:effectLst/>
              <a:uLnTx/>
              <a:uFillTx/>
              <a:latin typeface="Helvetica"/>
              <a:ea typeface="+mn-ea"/>
              <a:cs typeface="+mn-cs"/>
            </a:endParaRPr>
          </a:p>
        </p:txBody>
      </p:sp>
      <p:cxnSp>
        <p:nvCxnSpPr>
          <p:cNvPr id="14" name="Straight Connector 13"/>
          <p:cNvCxnSpPr/>
          <p:nvPr/>
        </p:nvCxnSpPr>
        <p:spPr>
          <a:xfrm>
            <a:off x="8783996" y="2075633"/>
            <a:ext cx="2194560" cy="0"/>
          </a:xfrm>
          <a:prstGeom prst="line">
            <a:avLst/>
          </a:prstGeom>
          <a:ln w="44450" cmpd="sng">
            <a:solidFill>
              <a:srgbClr val="F4741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83996" y="4408526"/>
            <a:ext cx="2194560" cy="0"/>
          </a:xfrm>
          <a:prstGeom prst="line">
            <a:avLst/>
          </a:prstGeom>
          <a:ln w="44450" cmpd="sng">
            <a:solidFill>
              <a:srgbClr val="F4741E"/>
            </a:solidFill>
          </a:ln>
        </p:spPr>
        <p:style>
          <a:lnRef idx="1">
            <a:schemeClr val="accent1"/>
          </a:lnRef>
          <a:fillRef idx="0">
            <a:schemeClr val="accent1"/>
          </a:fillRef>
          <a:effectRef idx="0">
            <a:schemeClr val="accent1"/>
          </a:effectRef>
          <a:fontRef idx="minor">
            <a:schemeClr val="tx1"/>
          </a:fontRef>
        </p:style>
      </p:cxnSp>
      <p:graphicFrame>
        <p:nvGraphicFramePr>
          <p:cNvPr id="8" name="Chart 7"/>
          <p:cNvGraphicFramePr/>
          <p:nvPr>
            <p:extLst>
              <p:ext uri="{D42A27DB-BD31-4B8C-83A1-F6EECF244321}">
                <p14:modId xmlns:p14="http://schemas.microsoft.com/office/powerpoint/2010/main" val="4137529726"/>
              </p:ext>
            </p:extLst>
          </p:nvPr>
        </p:nvGraphicFramePr>
        <p:xfrm>
          <a:off x="822177" y="2138290"/>
          <a:ext cx="6830646" cy="352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p:cNvGrpSpPr/>
          <p:nvPr/>
        </p:nvGrpSpPr>
        <p:grpSpPr>
          <a:xfrm>
            <a:off x="11652250" y="5237238"/>
            <a:ext cx="533701" cy="454634"/>
            <a:chOff x="11652250" y="5237238"/>
            <a:chExt cx="533701" cy="454634"/>
          </a:xfrm>
        </p:grpSpPr>
        <p:sp>
          <p:nvSpPr>
            <p:cNvPr id="13" name="Round Same Side Corner Rectangle 16"/>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16" name="Picture 15"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132537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2017: Trust Gap Widens</a:t>
            </a:r>
          </a:p>
        </p:txBody>
      </p:sp>
      <p:sp>
        <p:nvSpPr>
          <p:cNvPr id="3" name="Footer Placeholder 2"/>
          <p:cNvSpPr>
            <a:spLocks noGrp="1"/>
          </p:cNvSpPr>
          <p:nvPr>
            <p:ph type="ftr" sz="quarter" idx="10"/>
          </p:nvPr>
        </p:nvSpPr>
        <p:spPr/>
        <p:txBody>
          <a:bodyPr/>
          <a:lstStyle/>
          <a:p>
            <a:pPr lvl="0" defTabSz="914377">
              <a:defRPr/>
            </a:pPr>
            <a:r>
              <a:rPr lang="en-US" dirty="0">
                <a:latin typeface="Helvetica Neue Light" charset="0"/>
              </a:rPr>
              <a:t>Source: 2017 Edelman Trust Barometer. The Trust Index is an average of a country’s trust in the institutions of government, business, media and NGOs. </a:t>
            </a:r>
            <a:br>
              <a:rPr lang="en-US" dirty="0">
                <a:latin typeface="Helvetica Neue Light" charset="0"/>
              </a:rPr>
            </a:br>
            <a:r>
              <a:rPr lang="en-US" dirty="0">
                <a:latin typeface="Helvetica Neue Light" charset="0"/>
              </a:rPr>
              <a:t>Informed Public and Mass Population, 25-country global total.</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768489"/>
              </a:solidFill>
              <a:effectLst/>
              <a:uLnTx/>
              <a:uFillTx/>
              <a:latin typeface="Helvetica Regular" charset="0"/>
              <a:ea typeface="+mn-ea"/>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768489"/>
              </a:solidFill>
              <a:effectLst/>
              <a:uLnTx/>
              <a:uFillTx/>
              <a:latin typeface="Helvetica Regular" charset="0"/>
              <a:ea typeface="+mn-ea"/>
            </a:endParaRP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4</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5" name="Text Placeholder 4"/>
          <p:cNvSpPr>
            <a:spLocks noGrp="1"/>
          </p:cNvSpPr>
          <p:nvPr>
            <p:ph type="body" sz="quarter" idx="12"/>
          </p:nvPr>
        </p:nvSpPr>
        <p:spPr/>
        <p:txBody>
          <a:bodyPr/>
          <a:lstStyle/>
          <a:p>
            <a:r>
              <a:rPr lang="en-US" dirty="0"/>
              <a:t>Percent trust in the four institutions of government, </a:t>
            </a:r>
            <a:br>
              <a:rPr lang="en-US" dirty="0"/>
            </a:br>
            <a:r>
              <a:rPr lang="en-US" dirty="0"/>
              <a:t>business, media and NGOs, 2012 to 2017</a:t>
            </a:r>
          </a:p>
        </p:txBody>
      </p:sp>
      <p:sp>
        <p:nvSpPr>
          <p:cNvPr id="15" name="Rectangle 14"/>
          <p:cNvSpPr/>
          <p:nvPr/>
        </p:nvSpPr>
        <p:spPr>
          <a:xfrm>
            <a:off x="9512299" y="1935368"/>
            <a:ext cx="2362201" cy="3754232"/>
          </a:xfrm>
          <a:prstGeom prst="rect">
            <a:avLst/>
          </a:prstGeom>
          <a:solidFill>
            <a:schemeClr val="bg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10" name="Group 9"/>
          <p:cNvGrpSpPr/>
          <p:nvPr/>
        </p:nvGrpSpPr>
        <p:grpSpPr>
          <a:xfrm>
            <a:off x="9889503" y="2972556"/>
            <a:ext cx="644255" cy="2245358"/>
            <a:chOff x="9559303" y="2896356"/>
            <a:chExt cx="644255" cy="2245358"/>
          </a:xfrm>
        </p:grpSpPr>
        <p:pic>
          <p:nvPicPr>
            <p:cNvPr id="42" name="Picture 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9303" y="3811169"/>
              <a:ext cx="644255" cy="428431"/>
            </a:xfrm>
            <a:prstGeom prst="rect">
              <a:avLst/>
            </a:prstGeom>
            <a:ln w="3175">
              <a:solidFill>
                <a:schemeClr val="tx1"/>
              </a:solidFill>
            </a:ln>
          </p:spPr>
        </p:pic>
        <p:pic>
          <p:nvPicPr>
            <p:cNvPr id="43" name="Picture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60663" y="4713283"/>
              <a:ext cx="642895" cy="428431"/>
            </a:xfrm>
            <a:prstGeom prst="rect">
              <a:avLst/>
            </a:prstGeom>
            <a:ln w="3175">
              <a:solidFill>
                <a:schemeClr val="tx1"/>
              </a:solidFill>
            </a:ln>
          </p:spPr>
        </p:pic>
        <p:pic>
          <p:nvPicPr>
            <p:cNvPr id="44" name="Picture 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59303" y="2896356"/>
              <a:ext cx="644255" cy="428431"/>
            </a:xfrm>
            <a:prstGeom prst="rect">
              <a:avLst/>
            </a:prstGeom>
            <a:ln w="3175">
              <a:solidFill>
                <a:schemeClr val="tx1"/>
              </a:solidFill>
            </a:ln>
          </p:spPr>
        </p:pic>
      </p:grpSp>
      <p:graphicFrame>
        <p:nvGraphicFramePr>
          <p:cNvPr id="38" name="Table 37"/>
          <p:cNvGraphicFramePr>
            <a:graphicFrameLocks noGrp="1"/>
          </p:cNvGraphicFramePr>
          <p:nvPr>
            <p:extLst/>
          </p:nvPr>
        </p:nvGraphicFramePr>
        <p:xfrm>
          <a:off x="10768600" y="2725530"/>
          <a:ext cx="955969" cy="2766924"/>
        </p:xfrm>
        <a:graphic>
          <a:graphicData uri="http://schemas.openxmlformats.org/drawingml/2006/table">
            <a:tbl>
              <a:tblPr firstRow="1" bandRow="1">
                <a:tableStyleId>{5C22544A-7EE6-4342-B048-85BDC9FD1C3A}</a:tableStyleId>
              </a:tblPr>
              <a:tblGrid>
                <a:gridCol w="955969">
                  <a:extLst>
                    <a:ext uri="{9D8B030D-6E8A-4147-A177-3AD203B41FA5}">
                      <a16:colId xmlns:a16="http://schemas.microsoft.com/office/drawing/2014/main" val="2967532149"/>
                    </a:ext>
                  </a:extLst>
                </a:gridCol>
              </a:tblGrid>
              <a:tr h="922308">
                <a:tc>
                  <a:txBody>
                    <a:bodyPr/>
                    <a:lstStyle/>
                    <a:p>
                      <a:pPr algn="l"/>
                      <a:r>
                        <a:rPr lang="en-US" sz="1800" b="1" i="0" dirty="0">
                          <a:solidFill>
                            <a:schemeClr val="tx1"/>
                          </a:solidFill>
                          <a:latin typeface="Helvetica" charset="0"/>
                          <a:ea typeface="Helvetica" charset="0"/>
                          <a:cs typeface="Helvetica" charset="0"/>
                        </a:rPr>
                        <a:t>21 pts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3534622"/>
                  </a:ext>
                </a:extLst>
              </a:tr>
              <a:tr h="922308">
                <a:tc>
                  <a:txBody>
                    <a:bodyPr/>
                    <a:lstStyle/>
                    <a:p>
                      <a:pPr algn="l"/>
                      <a:r>
                        <a:rPr lang="en-US" sz="1800" b="1" i="0" dirty="0">
                          <a:solidFill>
                            <a:schemeClr val="tx1"/>
                          </a:solidFill>
                          <a:latin typeface="Helvetica" charset="0"/>
                          <a:ea typeface="Helvetica" charset="0"/>
                          <a:cs typeface="Helvetica" charset="0"/>
                        </a:rPr>
                        <a:t>19 pts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1035970"/>
                  </a:ext>
                </a:extLst>
              </a:tr>
              <a:tr h="922308">
                <a:tc>
                  <a:txBody>
                    <a:bodyPr/>
                    <a:lstStyle/>
                    <a:p>
                      <a:pPr algn="l"/>
                      <a:r>
                        <a:rPr lang="en-US" sz="1800" b="1" i="0" dirty="0">
                          <a:solidFill>
                            <a:schemeClr val="tx1"/>
                          </a:solidFill>
                          <a:latin typeface="Helvetica" charset="0"/>
                          <a:ea typeface="Helvetica" charset="0"/>
                          <a:cs typeface="Helvetica" charset="0"/>
                        </a:rPr>
                        <a:t>18 pts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7972330"/>
                  </a:ext>
                </a:extLst>
              </a:tr>
            </a:tbl>
          </a:graphicData>
        </a:graphic>
      </p:graphicFrame>
      <p:sp>
        <p:nvSpPr>
          <p:cNvPr id="30" name="Rectangle 29"/>
          <p:cNvSpPr/>
          <p:nvPr/>
        </p:nvSpPr>
        <p:spPr>
          <a:xfrm>
            <a:off x="5000486" y="1928190"/>
            <a:ext cx="1610488" cy="3284909"/>
          </a:xfrm>
          <a:prstGeom prst="rect">
            <a:avLst/>
          </a:prstGeom>
          <a:solidFill>
            <a:schemeClr val="accent2">
              <a:alpha val="70000"/>
            </a:schemeClr>
          </a:solidFill>
          <a:ln>
            <a:noFill/>
          </a:ln>
          <a:effectLst/>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dirty="0">
              <a:ln>
                <a:noFill/>
              </a:ln>
              <a:solidFill>
                <a:srgbClr val="768489"/>
              </a:solidFill>
              <a:effectLst/>
              <a:uLnTx/>
              <a:uFillTx/>
              <a:latin typeface="Helvetica"/>
              <a:ea typeface="+mn-ea"/>
              <a:cs typeface="+mn-cs"/>
            </a:endParaRPr>
          </a:p>
        </p:txBody>
      </p:sp>
      <p:graphicFrame>
        <p:nvGraphicFramePr>
          <p:cNvPr id="92" name="Content Placeholder 14"/>
          <p:cNvGraphicFramePr>
            <a:graphicFrameLocks/>
          </p:cNvGraphicFramePr>
          <p:nvPr>
            <p:extLst/>
          </p:nvPr>
        </p:nvGraphicFramePr>
        <p:xfrm>
          <a:off x="429443" y="2048112"/>
          <a:ext cx="6475561" cy="3688313"/>
        </p:xfrm>
        <a:graphic>
          <a:graphicData uri="http://schemas.openxmlformats.org/drawingml/2006/chart">
            <c:chart xmlns:c="http://schemas.openxmlformats.org/drawingml/2006/chart" xmlns:r="http://schemas.openxmlformats.org/officeDocument/2006/relationships" r:id="rId6"/>
          </a:graphicData>
        </a:graphic>
      </p:graphicFrame>
      <p:sp>
        <p:nvSpPr>
          <p:cNvPr id="37" name="Text Placeholder 6"/>
          <p:cNvSpPr txBox="1">
            <a:spLocks/>
          </p:cNvSpPr>
          <p:nvPr/>
        </p:nvSpPr>
        <p:spPr>
          <a:xfrm>
            <a:off x="7561210" y="2090262"/>
            <a:ext cx="764354" cy="426524"/>
          </a:xfrm>
          <a:prstGeom prst="rect">
            <a:avLst/>
          </a:prstGeom>
        </p:spPr>
        <p:txBody>
          <a:bodyPr lIns="0" tIns="0" rIns="0" bIns="0" anchor="t"/>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Helvetica Regular" charset="0"/>
              </a:rPr>
              <a:t>Informed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Helvetica Regular" charset="0"/>
              </a:rPr>
              <a:t>Public</a:t>
            </a:r>
            <a:endParaRPr kumimoji="0" lang="en-US" sz="1200" b="1" i="0" u="none" strike="noStrike" kern="1200" cap="none" spc="0" normalizeH="0" baseline="0" noProof="0" dirty="0">
              <a:ln>
                <a:noFill/>
              </a:ln>
              <a:solidFill>
                <a:prstClr val="white"/>
              </a:solidFill>
              <a:effectLst/>
              <a:uLnTx/>
              <a:uFillTx/>
              <a:latin typeface="Helvetica"/>
              <a:ea typeface="+mn-ea"/>
              <a:cs typeface="Helvetica Regular" charset="0"/>
            </a:endParaRPr>
          </a:p>
        </p:txBody>
      </p:sp>
      <p:sp>
        <p:nvSpPr>
          <p:cNvPr id="31" name="TextBox 30"/>
          <p:cNvSpPr txBox="1"/>
          <p:nvPr/>
        </p:nvSpPr>
        <p:spPr>
          <a:xfrm>
            <a:off x="5444973" y="3116362"/>
            <a:ext cx="478840" cy="475660"/>
          </a:xfrm>
          <a:prstGeom prst="rect">
            <a:avLst/>
          </a:prstGeom>
          <a:noFill/>
        </p:spPr>
        <p:txBody>
          <a:bodyPr wrap="square" lIns="0" tIns="0" rIns="0" bIns="0"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a:ea typeface="+mn-ea"/>
                <a:cs typeface="+mn-cs"/>
              </a:rPr>
              <a:t>15</a:t>
            </a:r>
            <a:r>
              <a:rPr kumimoji="0" lang="en-US" sz="1800" b="1" i="0" u="none" strike="noStrike" kern="1200" cap="none" spc="0" normalizeH="0" baseline="30000" noProof="0" dirty="0">
                <a:ln>
                  <a:noFill/>
                </a:ln>
                <a:solidFill>
                  <a:srgbClr val="000000"/>
                </a:solidFill>
                <a:effectLst/>
                <a:uLnTx/>
                <a:uFillTx/>
                <a:latin typeface="Helvetica"/>
                <a:ea typeface="+mn-ea"/>
                <a:cs typeface="+mn-cs"/>
              </a:rPr>
              <a:t>pt</a:t>
            </a:r>
            <a:r>
              <a:rPr kumimoji="0" lang="en-US" sz="1800" b="1" i="0" u="none" strike="noStrike" kern="1200" cap="none" spc="0" normalizeH="0" baseline="0" noProof="0" dirty="0">
                <a:ln>
                  <a:noFill/>
                </a:ln>
                <a:solidFill>
                  <a:srgbClr val="000000"/>
                </a:solidFill>
                <a:effectLst/>
                <a:uLnTx/>
                <a:uFillTx/>
                <a:latin typeface="Helvetica"/>
                <a:ea typeface="+mn-ea"/>
                <a:cs typeface="+mn-cs"/>
              </a:rPr>
              <a:t> </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a:ea typeface="+mn-ea"/>
                <a:cs typeface="+mn-cs"/>
              </a:rPr>
              <a:t>Gap</a:t>
            </a:r>
          </a:p>
        </p:txBody>
      </p:sp>
      <p:cxnSp>
        <p:nvCxnSpPr>
          <p:cNvPr id="32" name="Straight Connector 31"/>
          <p:cNvCxnSpPr/>
          <p:nvPr/>
        </p:nvCxnSpPr>
        <p:spPr>
          <a:xfrm>
            <a:off x="5460294" y="3644116"/>
            <a:ext cx="463519"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353905" y="4046132"/>
            <a:ext cx="478840" cy="475660"/>
          </a:xfrm>
          <a:prstGeom prst="rect">
            <a:avLst/>
          </a:prstGeom>
          <a:noFill/>
        </p:spPr>
        <p:txBody>
          <a:bodyPr wrap="square" lIns="0" tIns="0" rIns="0" bIns="0"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a:ea typeface="+mn-ea"/>
                <a:cs typeface="+mn-cs"/>
              </a:rPr>
              <a:t>9</a:t>
            </a:r>
            <a:r>
              <a:rPr kumimoji="0" lang="en-US" sz="1800" b="1" i="0" u="none" strike="noStrike" kern="1200" cap="none" spc="0" normalizeH="0" baseline="30000" noProof="0" dirty="0">
                <a:ln>
                  <a:noFill/>
                </a:ln>
                <a:solidFill>
                  <a:srgbClr val="000000"/>
                </a:solidFill>
                <a:effectLst/>
                <a:uLnTx/>
                <a:uFillTx/>
                <a:latin typeface="Helvetica"/>
                <a:ea typeface="+mn-ea"/>
                <a:cs typeface="+mn-cs"/>
              </a:rPr>
              <a:t>pt</a:t>
            </a:r>
            <a:r>
              <a:rPr kumimoji="0" lang="en-US" sz="1800" b="1" i="0" u="none" strike="noStrike" kern="1200" cap="none" spc="0" normalizeH="0" baseline="0" noProof="0" dirty="0">
                <a:ln>
                  <a:noFill/>
                </a:ln>
                <a:solidFill>
                  <a:srgbClr val="000000"/>
                </a:solidFill>
                <a:effectLst/>
                <a:uLnTx/>
                <a:uFillTx/>
                <a:latin typeface="Helvetica"/>
                <a:ea typeface="+mn-ea"/>
                <a:cs typeface="+mn-cs"/>
              </a:rPr>
              <a:t> </a:t>
            </a:r>
          </a:p>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a:ea typeface="+mn-ea"/>
                <a:cs typeface="+mn-cs"/>
              </a:rPr>
              <a:t>Gap</a:t>
            </a:r>
          </a:p>
        </p:txBody>
      </p:sp>
      <p:cxnSp>
        <p:nvCxnSpPr>
          <p:cNvPr id="54" name="Straight Connector 53"/>
          <p:cNvCxnSpPr/>
          <p:nvPr/>
        </p:nvCxnSpPr>
        <p:spPr>
          <a:xfrm>
            <a:off x="1369226" y="4575420"/>
            <a:ext cx="463519"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381472" y="3712051"/>
            <a:ext cx="1105463" cy="64633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mn-cs"/>
              </a:rPr>
              <a:t>A 3-point increase in </a:t>
            </a:r>
            <a:br>
              <a:rPr kumimoji="0" lang="en-US" sz="1200" b="1" i="0" u="none" strike="noStrike" kern="1200" cap="none" spc="0" normalizeH="0" baseline="0" noProof="0" dirty="0">
                <a:ln>
                  <a:noFill/>
                </a:ln>
                <a:solidFill>
                  <a:srgbClr val="000000"/>
                </a:solidFill>
                <a:effectLst/>
                <a:uLnTx/>
                <a:uFillTx/>
                <a:latin typeface="Helvetica"/>
                <a:ea typeface="+mn-ea"/>
                <a:cs typeface="+mn-cs"/>
              </a:rPr>
            </a:br>
            <a:r>
              <a:rPr kumimoji="0" lang="en-US" sz="1200" b="1" i="0" u="none" strike="noStrike" kern="1200" cap="none" spc="0" normalizeH="0" baseline="0" noProof="0" dirty="0">
                <a:ln>
                  <a:noFill/>
                </a:ln>
                <a:solidFill>
                  <a:srgbClr val="000000"/>
                </a:solidFill>
                <a:effectLst/>
                <a:uLnTx/>
                <a:uFillTx/>
                <a:latin typeface="Helvetica"/>
                <a:ea typeface="+mn-ea"/>
                <a:cs typeface="+mn-cs"/>
              </a:rPr>
              <a:t>the last year</a:t>
            </a:r>
          </a:p>
        </p:txBody>
      </p:sp>
      <p:sp>
        <p:nvSpPr>
          <p:cNvPr id="39" name="TextBox 38"/>
          <p:cNvSpPr txBox="1"/>
          <p:nvPr/>
        </p:nvSpPr>
        <p:spPr>
          <a:xfrm>
            <a:off x="3458042" y="3121965"/>
            <a:ext cx="478840" cy="475660"/>
          </a:xfrm>
          <a:prstGeom prst="rect">
            <a:avLst/>
          </a:prstGeom>
          <a:noFill/>
        </p:spPr>
        <p:txBody>
          <a:bodyPr wrap="square" lIns="0" tIns="0" rIns="0" bIns="0" rtlCol="0">
            <a:sp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a:ea typeface="+mn-ea"/>
                <a:cs typeface="+mn-cs"/>
              </a:rPr>
              <a:t>12</a:t>
            </a:r>
            <a:r>
              <a:rPr kumimoji="0" lang="en-US" sz="1800" b="1" i="0" u="none" strike="noStrike" kern="1200" cap="none" spc="0" normalizeH="0" baseline="30000" noProof="0" dirty="0">
                <a:ln>
                  <a:noFill/>
                </a:ln>
                <a:solidFill>
                  <a:srgbClr val="000000"/>
                </a:solidFill>
                <a:effectLst/>
                <a:uLnTx/>
                <a:uFillTx/>
                <a:latin typeface="Helvetica"/>
                <a:ea typeface="+mn-ea"/>
                <a:cs typeface="+mn-cs"/>
              </a:rPr>
              <a:t>pt</a:t>
            </a:r>
            <a:r>
              <a:rPr kumimoji="0" lang="en-US" sz="1800" b="1" i="0" u="none" strike="noStrike" kern="1200" cap="none" spc="0" normalizeH="0" baseline="0" noProof="0" dirty="0">
                <a:ln>
                  <a:noFill/>
                </a:ln>
                <a:solidFill>
                  <a:srgbClr val="000000"/>
                </a:solidFill>
                <a:effectLst/>
                <a:uLnTx/>
                <a:uFillTx/>
                <a:latin typeface="Helvetica"/>
                <a:ea typeface="+mn-ea"/>
                <a:cs typeface="+mn-cs"/>
              </a:rPr>
              <a:t> </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Helvetica"/>
                <a:ea typeface="+mn-ea"/>
                <a:cs typeface="+mn-cs"/>
              </a:rPr>
              <a:t>Gap</a:t>
            </a:r>
          </a:p>
        </p:txBody>
      </p:sp>
      <p:cxnSp>
        <p:nvCxnSpPr>
          <p:cNvPr id="48" name="Straight Connector 47"/>
          <p:cNvCxnSpPr/>
          <p:nvPr/>
        </p:nvCxnSpPr>
        <p:spPr>
          <a:xfrm>
            <a:off x="3499607" y="3652177"/>
            <a:ext cx="463519"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837807" y="2302568"/>
            <a:ext cx="1833493" cy="386593"/>
          </a:xfrm>
          <a:prstGeom prst="rect">
            <a:avLst/>
          </a:prstGeom>
          <a:noFill/>
          <a:ln>
            <a:noFill/>
          </a:ln>
          <a:effectLst/>
        </p:spPr>
        <p:txBody>
          <a:bodyPr wrap="non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Helvetica" charset="0"/>
                <a:ea typeface="Helvetica" charset="0"/>
                <a:cs typeface="Helvetica" charset="0"/>
              </a:rPr>
              <a:t>Largest Gaps</a:t>
            </a:r>
          </a:p>
        </p:txBody>
      </p:sp>
      <p:sp>
        <p:nvSpPr>
          <p:cNvPr id="50" name="Text Placeholder 6"/>
          <p:cNvSpPr txBox="1">
            <a:spLocks/>
          </p:cNvSpPr>
          <p:nvPr/>
        </p:nvSpPr>
        <p:spPr>
          <a:xfrm>
            <a:off x="7561210" y="4681404"/>
            <a:ext cx="796712" cy="426524"/>
          </a:xfrm>
          <a:prstGeom prst="rect">
            <a:avLst/>
          </a:prstGeom>
        </p:spPr>
        <p:txBody>
          <a:bodyPr lIns="0" tIns="0" rIns="0" bIns="0" anchor="t"/>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Helvetica Neue Light" charset="0"/>
              </a:rPr>
              <a:t>Mass</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Helvetica Neue Light" charset="0"/>
              </a:rPr>
              <a:t>Population</a:t>
            </a:r>
          </a:p>
        </p:txBody>
      </p:sp>
      <p:grpSp>
        <p:nvGrpSpPr>
          <p:cNvPr id="41" name="Group 40"/>
          <p:cNvGrpSpPr>
            <a:grpSpLocks noChangeAspect="1"/>
          </p:cNvGrpSpPr>
          <p:nvPr/>
        </p:nvGrpSpPr>
        <p:grpSpPr>
          <a:xfrm>
            <a:off x="7100367" y="4741394"/>
            <a:ext cx="312094" cy="274320"/>
            <a:chOff x="5179767" y="4847184"/>
            <a:chExt cx="280914" cy="246914"/>
          </a:xfrm>
        </p:grpSpPr>
        <p:sp>
          <p:nvSpPr>
            <p:cNvPr id="47" name="Trapezoid 46"/>
            <p:cNvSpPr/>
            <p:nvPr/>
          </p:nvSpPr>
          <p:spPr>
            <a:xfrm>
              <a:off x="5179767" y="4930987"/>
              <a:ext cx="280914" cy="163111"/>
            </a:xfrm>
            <a:prstGeom prst="trapezoid">
              <a:avLst>
                <a:gd name="adj" fmla="val 56858"/>
              </a:avLst>
            </a:prstGeom>
            <a:solidFill>
              <a:schemeClr val="tx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59" name="Isosceles Triangle 69"/>
            <p:cNvSpPr/>
            <p:nvPr/>
          </p:nvSpPr>
          <p:spPr>
            <a:xfrm>
              <a:off x="5179767" y="4847184"/>
              <a:ext cx="277794" cy="239478"/>
            </a:xfrm>
            <a:prstGeom prst="triangle">
              <a:avLst/>
            </a:prstGeom>
            <a:noFill/>
            <a:ln>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grpSp>
        <p:nvGrpSpPr>
          <p:cNvPr id="60" name="Group 59"/>
          <p:cNvGrpSpPr>
            <a:grpSpLocks noChangeAspect="1"/>
          </p:cNvGrpSpPr>
          <p:nvPr/>
        </p:nvGrpSpPr>
        <p:grpSpPr>
          <a:xfrm>
            <a:off x="7096394" y="2144591"/>
            <a:ext cx="320040" cy="275898"/>
            <a:chOff x="2584623" y="4533935"/>
            <a:chExt cx="999074" cy="861269"/>
          </a:xfrm>
        </p:grpSpPr>
        <p:sp>
          <p:nvSpPr>
            <p:cNvPr id="61" name="Isosceles Triangle 12"/>
            <p:cNvSpPr/>
            <p:nvPr/>
          </p:nvSpPr>
          <p:spPr>
            <a:xfrm>
              <a:off x="2584620" y="4533939"/>
              <a:ext cx="999073" cy="861270"/>
            </a:xfrm>
            <a:prstGeom prst="triangle">
              <a:avLst/>
            </a:prstGeom>
            <a:solidFill>
              <a:schemeClr val="bg1"/>
            </a:solidFill>
            <a:ln w="12700">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62" name="Isosceles Triangle 61"/>
            <p:cNvSpPr/>
            <p:nvPr/>
          </p:nvSpPr>
          <p:spPr>
            <a:xfrm>
              <a:off x="2924990" y="4533939"/>
              <a:ext cx="318332" cy="274424"/>
            </a:xfrm>
            <a:prstGeom prst="triangle">
              <a:avLst/>
            </a:prstGeom>
            <a:solidFill>
              <a:schemeClr val="tx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spTree>
    <p:extLst>
      <p:ext uri="{BB962C8B-B14F-4D97-AF65-F5344CB8AC3E}">
        <p14:creationId xmlns:p14="http://schemas.microsoft.com/office/powerpoint/2010/main" val="1156623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at Stake for Business?</a:t>
            </a:r>
          </a:p>
        </p:txBody>
      </p:sp>
      <p:sp>
        <p:nvSpPr>
          <p:cNvPr id="3" name="Footer Placeholder 2"/>
          <p:cNvSpPr>
            <a:spLocks noGrp="1"/>
          </p:cNvSpPr>
          <p:nvPr>
            <p:ph type="ftr" sz="quarter" idx="10"/>
          </p:nvPr>
        </p:nvSpPr>
        <p:spPr/>
        <p:txBody>
          <a:bodyPr/>
          <a:lstStyle/>
          <a:p>
            <a:pPr lvl="0" defTabSz="914377">
              <a:defRPr/>
            </a:pPr>
            <a:r>
              <a:rPr lang="en-US" dirty="0"/>
              <a:t>Source: 2017 Edelman. Trust Barometer Q709-718 For each of the statements below, please indicate how much you agree or disagree. (Top 4 Box, Agree) UK General Population.</a:t>
            </a: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40</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25" name="Rectangle 24"/>
          <p:cNvSpPr/>
          <p:nvPr/>
        </p:nvSpPr>
        <p:spPr>
          <a:xfrm>
            <a:off x="2089250" y="1937742"/>
            <a:ext cx="3593592" cy="3593592"/>
          </a:xfrm>
          <a:prstGeom prst="rect">
            <a:avLst/>
          </a:prstGeom>
          <a:solidFill>
            <a:schemeClr val="accent3"/>
          </a:solidFill>
        </p:spPr>
        <p:txBody>
          <a:bodyPr wrap="square" lIns="91440" tIns="274320" rIns="91440" bIns="91440" rtlCol="0" anchor="t">
            <a:noAutofit/>
          </a:bodyPr>
          <a:lstStyle/>
          <a:p>
            <a:pPr marL="407988" marR="0" lvl="0" algn="l" defTabSz="914400" rtl="0" eaLnBrk="1" fontAlgn="auto" latinLnBrk="0" hangingPunct="1">
              <a:lnSpc>
                <a:spcPct val="87000"/>
              </a:lnSpc>
              <a:spcBef>
                <a:spcPts val="0"/>
              </a:spcBef>
              <a:spcAft>
                <a:spcPts val="0"/>
              </a:spcAft>
              <a:buClrTx/>
              <a:buSzTx/>
              <a:buFontTx/>
              <a:buNone/>
              <a:defRPr/>
            </a:pPr>
            <a:r>
              <a:rPr kumimoji="0" lang="en-US" sz="6000" b="1" i="0" u="none" strike="noStrike" kern="1200" cap="none" spc="0" normalizeH="0" baseline="0" noProof="0" dirty="0">
                <a:ln>
                  <a:noFill/>
                </a:ln>
                <a:solidFill>
                  <a:prstClr val="white"/>
                </a:solidFill>
                <a:effectLst/>
                <a:uLnTx/>
                <a:uFillTx/>
                <a:latin typeface="Helvetica"/>
              </a:rPr>
              <a:t>69</a:t>
            </a:r>
            <a:r>
              <a:rPr kumimoji="0" lang="en-US" sz="4500" b="1" i="0" u="none" strike="noStrike" kern="1200" cap="none" spc="0" normalizeH="0" baseline="0" noProof="0" dirty="0">
                <a:ln>
                  <a:noFill/>
                </a:ln>
                <a:solidFill>
                  <a:prstClr val="white"/>
                </a:solidFill>
                <a:effectLst/>
                <a:uLnTx/>
                <a:uFillTx/>
                <a:latin typeface="Helvetica"/>
              </a:rPr>
              <a:t>%</a:t>
            </a:r>
            <a:r>
              <a:rPr kumimoji="0" lang="en-US" sz="2000" b="1" i="0" u="none" strike="noStrike" kern="1200" cap="none" spc="0" normalizeH="0" baseline="0" noProof="0" dirty="0">
                <a:ln>
                  <a:noFill/>
                </a:ln>
                <a:solidFill>
                  <a:prstClr val="white"/>
                </a:solidFill>
                <a:effectLst/>
                <a:uLnTx/>
                <a:uFillTx/>
                <a:latin typeface="Helvetica"/>
              </a:rPr>
              <a:t> agree</a:t>
            </a:r>
            <a:endParaRPr kumimoji="0" lang="en-US" sz="2000" b="1" i="0" u="none" strike="noStrike" kern="1200" cap="none" spc="0" normalizeH="0" baseline="0" noProof="0" dirty="0">
              <a:ln>
                <a:noFill/>
              </a:ln>
              <a:solidFill>
                <a:prstClr val="white"/>
              </a:solidFill>
              <a:effectLst/>
              <a:uLnTx/>
              <a:uFillTx/>
              <a:latin typeface="Helvetica" charset="0"/>
              <a:ea typeface="Helvetica" charset="0"/>
              <a:cs typeface="Helvetica" charset="0"/>
            </a:endParaRPr>
          </a:p>
        </p:txBody>
      </p:sp>
      <p:sp>
        <p:nvSpPr>
          <p:cNvPr id="26" name="Rectangle 25"/>
          <p:cNvSpPr/>
          <p:nvPr/>
        </p:nvSpPr>
        <p:spPr>
          <a:xfrm>
            <a:off x="6022345" y="1937742"/>
            <a:ext cx="3593592" cy="3593592"/>
          </a:xfrm>
          <a:prstGeom prst="rect">
            <a:avLst/>
          </a:prstGeom>
          <a:solidFill>
            <a:schemeClr val="accent3"/>
          </a:solidFill>
        </p:spPr>
        <p:txBody>
          <a:bodyPr wrap="square" lIns="91440" tIns="274320" rIns="91440" bIns="91440" rtlCol="0" anchor="t">
            <a:noAutofit/>
          </a:bodyPr>
          <a:lstStyle/>
          <a:p>
            <a:pPr marL="407988" marR="0" lvl="0" algn="l" defTabSz="914400" rtl="0" eaLnBrk="1" fontAlgn="auto" latinLnBrk="0" hangingPunct="1">
              <a:lnSpc>
                <a:spcPct val="87000"/>
              </a:lnSpc>
              <a:spcBef>
                <a:spcPts val="0"/>
              </a:spcBef>
              <a:spcAft>
                <a:spcPts val="600"/>
              </a:spcAft>
              <a:buClrTx/>
              <a:buSzTx/>
              <a:buFontTx/>
              <a:buNone/>
              <a:defRPr/>
            </a:pPr>
            <a:r>
              <a:rPr kumimoji="0" lang="en-US" sz="6000" b="1" i="0" u="none" strike="noStrike" kern="1200" cap="none" spc="0" normalizeH="0" baseline="0" noProof="0" dirty="0">
                <a:ln>
                  <a:noFill/>
                </a:ln>
                <a:solidFill>
                  <a:prstClr val="white"/>
                </a:solidFill>
                <a:effectLst/>
                <a:uLnTx/>
                <a:uFillTx/>
                <a:latin typeface="Helvetica"/>
                <a:ea typeface="+mn-ea"/>
                <a:cs typeface="+mn-cs"/>
              </a:rPr>
              <a:t>71</a:t>
            </a:r>
            <a:r>
              <a:rPr kumimoji="0" lang="en-US" sz="4500" b="1" i="0" u="none" strike="noStrike" kern="1200" cap="none" spc="0" normalizeH="0" baseline="0" noProof="0" dirty="0">
                <a:ln>
                  <a:noFill/>
                </a:ln>
                <a:solidFill>
                  <a:prstClr val="white"/>
                </a:solidFill>
                <a:effectLst/>
                <a:uLnTx/>
                <a:uFillTx/>
                <a:latin typeface="Helvetica"/>
                <a:ea typeface="+mn-ea"/>
                <a:cs typeface="+mn-cs"/>
              </a:rPr>
              <a:t>%</a:t>
            </a:r>
            <a:r>
              <a:rPr kumimoji="0" lang="en-US" sz="2000" b="1" i="0" u="none" strike="noStrike" kern="1200" cap="none" spc="0" normalizeH="0" baseline="0" noProof="0" dirty="0">
                <a:ln>
                  <a:noFill/>
                </a:ln>
                <a:solidFill>
                  <a:prstClr val="white"/>
                </a:solidFill>
                <a:effectLst/>
                <a:uLnTx/>
                <a:uFillTx/>
                <a:latin typeface="Helvetica"/>
                <a:ea typeface="+mn-ea"/>
                <a:cs typeface="+mn-cs"/>
              </a:rPr>
              <a:t> agree</a:t>
            </a:r>
            <a:br>
              <a:rPr kumimoji="0" lang="en-US" sz="2000" b="1" i="0" u="none" strike="noStrike" kern="1200" cap="none" spc="0" normalizeH="0" baseline="0" noProof="0" dirty="0">
                <a:ln>
                  <a:noFill/>
                </a:ln>
                <a:solidFill>
                  <a:prstClr val="white"/>
                </a:solidFill>
                <a:effectLst/>
                <a:uLnTx/>
                <a:uFillTx/>
                <a:latin typeface="Helvetica"/>
                <a:ea typeface="+mn-ea"/>
                <a:cs typeface="+mn-cs"/>
              </a:rPr>
            </a:br>
            <a:endParaRPr kumimoji="0" lang="en-US" sz="2000" b="0" i="0" u="none" strike="noStrike" kern="1200" cap="none" spc="0" normalizeH="0" baseline="0" noProof="0" dirty="0">
              <a:ln>
                <a:noFill/>
              </a:ln>
              <a:solidFill>
                <a:prstClr val="white"/>
              </a:solidFill>
              <a:effectLst/>
              <a:uLnTx/>
              <a:uFillTx/>
              <a:latin typeface="Helvetica"/>
              <a:ea typeface="+mn-ea"/>
              <a:cs typeface="+mn-cs"/>
            </a:endParaRPr>
          </a:p>
        </p:txBody>
      </p:sp>
      <p:sp>
        <p:nvSpPr>
          <p:cNvPr id="9" name="TextBox 8"/>
          <p:cNvSpPr txBox="1"/>
          <p:nvPr/>
        </p:nvSpPr>
        <p:spPr>
          <a:xfrm>
            <a:off x="6585053" y="3247105"/>
            <a:ext cx="2704506" cy="612648"/>
          </a:xfrm>
          <a:prstGeom prst="rect">
            <a:avLst/>
          </a:prstGeom>
          <a:noFill/>
          <a:ln>
            <a:noFill/>
          </a:ln>
          <a:effectLst/>
        </p:spPr>
        <p:txBody>
          <a:bodyPr wrap="square" lIns="0" tIns="0" rIns="0" bIns="0" rtlCol="0">
            <a:noAutofit/>
          </a:bodyPr>
          <a:lstStyle/>
          <a:p>
            <a:pPr marL="174625" marR="0" lvl="0" indent="-174625" algn="l" defTabSz="914377" rtl="0" eaLnBrk="1" fontAlgn="auto" latinLnBrk="0" hangingPunct="1">
              <a:lnSpc>
                <a:spcPct val="87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Helvetica" charset="0"/>
                <a:ea typeface="Helvetica" charset="0"/>
                <a:cs typeface="Helvetica" charset="0"/>
              </a:rPr>
              <a:t>“The government should protect our jobs and local industries, even if it means that our </a:t>
            </a:r>
            <a:r>
              <a:rPr kumimoji="0" lang="en-US" sz="2200" b="1" i="0" u="none" strike="noStrike" kern="1200" cap="none" spc="0" normalizeH="0" baseline="0" noProof="0" dirty="0">
                <a:ln>
                  <a:noFill/>
                </a:ln>
                <a:solidFill>
                  <a:prstClr val="white"/>
                </a:solidFill>
                <a:effectLst/>
                <a:uLnTx/>
                <a:uFillTx/>
                <a:latin typeface="Helvetica" charset="0"/>
                <a:ea typeface="Helvetica" charset="0"/>
                <a:cs typeface="Helvetica" charset="0"/>
              </a:rPr>
              <a:t>economy grows more slowly.”</a:t>
            </a:r>
          </a:p>
          <a:p>
            <a:pPr marL="0" marR="0" lvl="0" indent="0" algn="l" defTabSz="914377" rtl="0" eaLnBrk="1" fontAlgn="auto" latinLnBrk="0" hangingPunct="1">
              <a:lnSpc>
                <a:spcPct val="87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FF0000"/>
              </a:solidFill>
              <a:effectLst/>
              <a:uLnTx/>
              <a:uFillTx/>
              <a:latin typeface="Helvetica" charset="0"/>
              <a:ea typeface="Helvetica" charset="0"/>
              <a:cs typeface="Helvetica" charset="0"/>
            </a:endParaRPr>
          </a:p>
        </p:txBody>
      </p:sp>
      <p:sp>
        <p:nvSpPr>
          <p:cNvPr id="30" name="TextBox 29"/>
          <p:cNvSpPr txBox="1"/>
          <p:nvPr/>
        </p:nvSpPr>
        <p:spPr>
          <a:xfrm>
            <a:off x="2646103" y="3247105"/>
            <a:ext cx="2743200" cy="609600"/>
          </a:xfrm>
          <a:prstGeom prst="rect">
            <a:avLst/>
          </a:prstGeom>
          <a:noFill/>
          <a:ln>
            <a:noFill/>
          </a:ln>
          <a:effectLst/>
        </p:spPr>
        <p:txBody>
          <a:bodyPr wrap="square" lIns="0" tIns="0" rIns="0" bIns="0" rtlCol="0">
            <a:noAutofit/>
          </a:bodyPr>
          <a:lstStyle/>
          <a:p>
            <a:pPr marL="174625" marR="0" lvl="0" indent="-174625" algn="l" defTabSz="914400" rtl="0" eaLnBrk="1" fontAlgn="auto" latinLnBrk="0" hangingPunct="1">
              <a:lnSpc>
                <a:spcPct val="87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Helvetica" charset="0"/>
                <a:ea typeface="Helvetica" charset="0"/>
                <a:cs typeface="Helvetica" charset="0"/>
              </a:rPr>
              <a:t>“We need to </a:t>
            </a:r>
            <a:r>
              <a:rPr kumimoji="0" lang="en-US" sz="2200" b="1" i="0" u="none" strike="noStrike" kern="1200" cap="none" spc="0" normalizeH="0" baseline="0" noProof="0" dirty="0" err="1">
                <a:ln>
                  <a:noFill/>
                </a:ln>
                <a:solidFill>
                  <a:prstClr val="white"/>
                </a:solidFill>
                <a:effectLst/>
                <a:uLnTx/>
                <a:uFillTx/>
                <a:latin typeface="Helvetica" charset="0"/>
                <a:ea typeface="Helvetica" charset="0"/>
                <a:cs typeface="Helvetica" charset="0"/>
              </a:rPr>
              <a:t>prioritise</a:t>
            </a:r>
            <a:r>
              <a:rPr kumimoji="0" lang="en-US" sz="2200" b="1" i="0" u="none" strike="noStrike" kern="1200" cap="none" spc="0" normalizeH="0" baseline="0" noProof="0" dirty="0">
                <a:ln>
                  <a:noFill/>
                </a:ln>
                <a:solidFill>
                  <a:prstClr val="white"/>
                </a:solidFill>
                <a:effectLst/>
                <a:uLnTx/>
                <a:uFillTx/>
                <a:latin typeface="Helvetica" charset="0"/>
                <a:ea typeface="Helvetica" charset="0"/>
                <a:cs typeface="Helvetica" charset="0"/>
              </a:rPr>
              <a:t> the interests of our country </a:t>
            </a:r>
            <a:r>
              <a:rPr kumimoji="0" lang="en-US" sz="2200" b="1" i="0" u="none" strike="noStrike" kern="1200" cap="none" spc="0" normalizeH="0" baseline="0" noProof="0" dirty="0">
                <a:ln>
                  <a:noFill/>
                </a:ln>
                <a:solidFill>
                  <a:srgbClr val="000000"/>
                </a:solidFill>
                <a:effectLst/>
                <a:uLnTx/>
                <a:uFillTx/>
                <a:latin typeface="Helvetica" charset="0"/>
                <a:ea typeface="Helvetica" charset="0"/>
                <a:cs typeface="Helvetica" charset="0"/>
              </a:rPr>
              <a:t>over those of the rest of the world.”</a:t>
            </a:r>
          </a:p>
        </p:txBody>
      </p:sp>
      <p:grpSp>
        <p:nvGrpSpPr>
          <p:cNvPr id="5" name="Group 4"/>
          <p:cNvGrpSpPr/>
          <p:nvPr/>
        </p:nvGrpSpPr>
        <p:grpSpPr>
          <a:xfrm>
            <a:off x="11652250" y="5237238"/>
            <a:ext cx="533701" cy="454634"/>
            <a:chOff x="11652250" y="5237238"/>
            <a:chExt cx="533701" cy="454634"/>
          </a:xfrm>
        </p:grpSpPr>
        <p:sp>
          <p:nvSpPr>
            <p:cNvPr id="14" name="Round Same Side Corner Rectangle 16"/>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16" name="Picture 15" descr="http://flagspot.net/images/g/gb.gif"/>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2063897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525261"/>
            <a:ext cx="6849402" cy="526664"/>
          </a:xfrm>
        </p:spPr>
        <p:txBody>
          <a:bodyPr/>
          <a:lstStyle/>
          <a:p>
            <a:r>
              <a:rPr lang="en-US" dirty="0"/>
              <a:t>Business’ License to Operate at Risk</a:t>
            </a:r>
          </a:p>
        </p:txBody>
      </p:sp>
      <p:sp>
        <p:nvSpPr>
          <p:cNvPr id="3" name="Footer Placeholder 2"/>
          <p:cNvSpPr>
            <a:spLocks noGrp="1"/>
          </p:cNvSpPr>
          <p:nvPr>
            <p:ph type="ftr" sz="quarter" idx="10"/>
          </p:nvPr>
        </p:nvSpPr>
        <p:spPr/>
        <p:txBody>
          <a:bodyPr/>
          <a:lstStyle/>
          <a:p>
            <a:pPr lvl="0">
              <a:defRPr/>
            </a:pPr>
            <a:r>
              <a:rPr lang="en-US" dirty="0"/>
              <a:t>Source: 2017 Edelman Trust Barometer Q667-670. For each of the statements below, please</a:t>
            </a:r>
            <a:r>
              <a:rPr lang="en-US" b="1" dirty="0"/>
              <a:t> </a:t>
            </a:r>
            <a:r>
              <a:rPr lang="en-US" dirty="0"/>
              <a:t>indicate how much you agree or disagree. (Top 4 Box, Agree) Q661-664. For each of the statements below, please</a:t>
            </a:r>
            <a:r>
              <a:rPr lang="en-US" b="1" dirty="0"/>
              <a:t> </a:t>
            </a:r>
            <a:r>
              <a:rPr lang="en-US" dirty="0"/>
              <a:t>indicate how much you agree or disagree. (Top 4 Box, Agree) Q658. For the statement below, please indicate how much you agree or disagree. (All respondents except Top 4 Box, Agree) UK General Population, question asked of one-fifth the sample.</a:t>
            </a:r>
          </a:p>
          <a:p>
            <a:pPr>
              <a:defRPr/>
            </a:pPr>
            <a:endParaRPr lang="en-US" dirty="0"/>
          </a:p>
        </p:txBody>
      </p:sp>
      <p:sp>
        <p:nvSpPr>
          <p:cNvPr id="4" name="Slide Number Placeholder 3"/>
          <p:cNvSpPr>
            <a:spLocks noGrp="1"/>
          </p:cNvSpPr>
          <p:nvPr>
            <p:ph type="sldNum" sz="quarter" idx="11"/>
          </p:nvPr>
        </p:nvSpPr>
        <p:spPr/>
        <p:txBody>
          <a:bodyPr/>
          <a:lstStyle/>
          <a:p>
            <a:pPr defTabSz="914377">
              <a:defRPr/>
            </a:pPr>
            <a:fld id="{BCC4CEDB-9067-4CC6-8430-AA5729AC2E63}" type="slidenum">
              <a:rPr lang="en-US" smtClean="0"/>
              <a:pPr defTabSz="914377">
                <a:defRPr/>
              </a:pPr>
              <a:t>41</a:t>
            </a:fld>
            <a:endParaRPr lang="en-US" dirty="0"/>
          </a:p>
        </p:txBody>
      </p:sp>
      <p:sp>
        <p:nvSpPr>
          <p:cNvPr id="17" name="Rectangle 16"/>
          <p:cNvSpPr/>
          <p:nvPr/>
        </p:nvSpPr>
        <p:spPr>
          <a:xfrm>
            <a:off x="527533" y="1316255"/>
            <a:ext cx="3593592" cy="4326641"/>
          </a:xfrm>
          <a:prstGeom prst="rect">
            <a:avLst/>
          </a:prstGeom>
          <a:noFill/>
          <a:ln>
            <a:solidFill>
              <a:schemeClr val="tx1"/>
            </a:solidFill>
          </a:ln>
        </p:spPr>
        <p:txBody>
          <a:bodyPr wrap="square" lIns="91440" tIns="91440" rIns="91440" bIns="91440" rtlCol="0" anchor="b">
            <a:noAutofit/>
          </a:bodyPr>
          <a:lstStyle/>
          <a:p>
            <a:pPr marL="523875" indent="-523875">
              <a:lnSpc>
                <a:spcPct val="87000"/>
              </a:lnSpc>
              <a:defRPr/>
            </a:pPr>
            <a:br>
              <a:rPr lang="en-US" sz="2000" b="1" dirty="0">
                <a:solidFill>
                  <a:srgbClr val="000000"/>
                </a:solidFill>
              </a:rPr>
            </a:br>
            <a:r>
              <a:rPr lang="en-US" sz="6600" b="1" dirty="0">
                <a:solidFill>
                  <a:srgbClr val="000000"/>
                </a:solidFill>
              </a:rPr>
              <a:t>78% </a:t>
            </a:r>
            <a:br>
              <a:rPr lang="en-US" sz="2000" b="1" dirty="0">
                <a:solidFill>
                  <a:srgbClr val="000000"/>
                </a:solidFill>
              </a:rPr>
            </a:br>
            <a:r>
              <a:rPr lang="en-US" sz="1700" b="1" dirty="0">
                <a:solidFill>
                  <a:srgbClr val="000000"/>
                </a:solidFill>
              </a:rPr>
              <a:t>agree that the  pharmaceutical </a:t>
            </a:r>
            <a:br>
              <a:rPr lang="en-US" sz="1700" b="1" dirty="0">
                <a:solidFill>
                  <a:srgbClr val="000000"/>
                </a:solidFill>
              </a:rPr>
            </a:br>
            <a:r>
              <a:rPr lang="en-US" sz="1700" b="1" dirty="0">
                <a:solidFill>
                  <a:srgbClr val="000000"/>
                </a:solidFill>
              </a:rPr>
              <a:t>industry needs </a:t>
            </a:r>
            <a:br>
              <a:rPr lang="en-US" sz="1700" b="1" dirty="0">
                <a:solidFill>
                  <a:srgbClr val="000000"/>
                </a:solidFill>
              </a:rPr>
            </a:br>
            <a:r>
              <a:rPr lang="en-US" sz="1700" b="1" dirty="0">
                <a:solidFill>
                  <a:srgbClr val="000000"/>
                </a:solidFill>
              </a:rPr>
              <a:t>more regulation</a:t>
            </a:r>
            <a:br>
              <a:rPr lang="en-US" sz="2000" b="1" dirty="0">
                <a:solidFill>
                  <a:srgbClr val="000000"/>
                </a:solidFill>
              </a:rPr>
            </a:br>
            <a:endParaRPr lang="en-US" sz="2000" b="1" dirty="0">
              <a:solidFill>
                <a:srgbClr val="000000"/>
              </a:solidFill>
            </a:endParaRPr>
          </a:p>
          <a:p>
            <a:pPr marL="523875" indent="-523875">
              <a:defRPr/>
            </a:pPr>
            <a:endParaRPr lang="en-US" sz="2000" b="1" dirty="0">
              <a:solidFill>
                <a:srgbClr val="000000"/>
              </a:solidFill>
            </a:endParaRPr>
          </a:p>
        </p:txBody>
      </p:sp>
      <p:sp>
        <p:nvSpPr>
          <p:cNvPr id="19" name="Rectangle 18"/>
          <p:cNvSpPr/>
          <p:nvPr/>
        </p:nvSpPr>
        <p:spPr>
          <a:xfrm>
            <a:off x="4460627" y="1316255"/>
            <a:ext cx="3593592" cy="4326641"/>
          </a:xfrm>
          <a:prstGeom prst="rect">
            <a:avLst/>
          </a:prstGeom>
          <a:noFill/>
          <a:ln>
            <a:solidFill>
              <a:schemeClr val="tx1"/>
            </a:solidFill>
          </a:ln>
        </p:spPr>
        <p:txBody>
          <a:bodyPr wrap="square" lIns="91440" tIns="91440" rIns="91440" bIns="91440" rtlCol="0" anchor="b">
            <a:noAutofit/>
          </a:bodyPr>
          <a:lstStyle/>
          <a:p>
            <a:pPr marL="465138" indent="-465138">
              <a:lnSpc>
                <a:spcPct val="87000"/>
              </a:lnSpc>
              <a:defRPr/>
            </a:pPr>
            <a:br>
              <a:rPr lang="en-US" sz="2000" b="1" dirty="0">
                <a:solidFill>
                  <a:srgbClr val="000000"/>
                </a:solidFill>
              </a:rPr>
            </a:br>
            <a:r>
              <a:rPr lang="en-US" sz="6600" b="1" dirty="0">
                <a:solidFill>
                  <a:srgbClr val="000000"/>
                </a:solidFill>
              </a:rPr>
              <a:t>60%</a:t>
            </a:r>
            <a:r>
              <a:rPr lang="en-US" sz="6600" dirty="0">
                <a:solidFill>
                  <a:srgbClr val="000000"/>
                </a:solidFill>
              </a:rPr>
              <a:t> </a:t>
            </a:r>
            <a:br>
              <a:rPr lang="en-US" sz="2000" dirty="0">
                <a:solidFill>
                  <a:srgbClr val="000000"/>
                </a:solidFill>
              </a:rPr>
            </a:br>
            <a:r>
              <a:rPr lang="en-US" sz="1700" b="1" dirty="0">
                <a:solidFill>
                  <a:srgbClr val="000000"/>
                </a:solidFill>
              </a:rPr>
              <a:t>agree that policymakers should </a:t>
            </a:r>
            <a:br>
              <a:rPr lang="en-US" sz="1700" b="1" dirty="0">
                <a:solidFill>
                  <a:srgbClr val="000000"/>
                </a:solidFill>
              </a:rPr>
            </a:br>
            <a:r>
              <a:rPr lang="en-US" sz="1700" b="1" dirty="0">
                <a:solidFill>
                  <a:srgbClr val="000000"/>
                </a:solidFill>
              </a:rPr>
              <a:t>tax foods that negatively impact health</a:t>
            </a:r>
          </a:p>
          <a:p>
            <a:pPr marL="465138" indent="-465138">
              <a:defRPr/>
            </a:pPr>
            <a:br>
              <a:rPr lang="en-US" sz="2000" b="1" dirty="0">
                <a:solidFill>
                  <a:srgbClr val="000000"/>
                </a:solidFill>
              </a:rPr>
            </a:br>
            <a:endParaRPr lang="en-US" sz="2000" b="1" dirty="0">
              <a:solidFill>
                <a:srgbClr val="000000"/>
              </a:solidFill>
            </a:endParaRPr>
          </a:p>
        </p:txBody>
      </p:sp>
      <p:sp>
        <p:nvSpPr>
          <p:cNvPr id="20" name="Rectangle 19"/>
          <p:cNvSpPr/>
          <p:nvPr/>
        </p:nvSpPr>
        <p:spPr>
          <a:xfrm>
            <a:off x="8393722" y="1316255"/>
            <a:ext cx="3593592" cy="4326641"/>
          </a:xfrm>
          <a:prstGeom prst="rect">
            <a:avLst/>
          </a:prstGeom>
          <a:noFill/>
          <a:ln>
            <a:solidFill>
              <a:schemeClr val="tx1"/>
            </a:solidFill>
          </a:ln>
        </p:spPr>
        <p:txBody>
          <a:bodyPr wrap="square" lIns="91440" tIns="91440" rIns="91440" bIns="91440" rtlCol="0" anchor="b">
            <a:noAutofit/>
          </a:bodyPr>
          <a:lstStyle/>
          <a:p>
            <a:pPr>
              <a:spcAft>
                <a:spcPts val="600"/>
              </a:spcAft>
            </a:pPr>
            <a:endParaRPr lang="en-US" sz="5500" b="1" dirty="0">
              <a:solidFill>
                <a:srgbClr val="000000"/>
              </a:solidFill>
            </a:endParaRPr>
          </a:p>
          <a:p>
            <a:pPr marL="465138">
              <a:lnSpc>
                <a:spcPct val="87000"/>
              </a:lnSpc>
              <a:defRPr/>
            </a:pPr>
            <a:r>
              <a:rPr lang="en-US" sz="6600" b="1" dirty="0">
                <a:solidFill>
                  <a:srgbClr val="000000"/>
                </a:solidFill>
              </a:rPr>
              <a:t>52%</a:t>
            </a:r>
            <a:r>
              <a:rPr lang="en-US" sz="6600" dirty="0">
                <a:solidFill>
                  <a:srgbClr val="000000"/>
                </a:solidFill>
              </a:rPr>
              <a:t> </a:t>
            </a:r>
            <a:br>
              <a:rPr lang="en-US" sz="2000" dirty="0">
                <a:solidFill>
                  <a:srgbClr val="000000"/>
                </a:solidFill>
              </a:rPr>
            </a:br>
            <a:r>
              <a:rPr lang="en-US" sz="1700" b="1" dirty="0">
                <a:solidFill>
                  <a:srgbClr val="000000"/>
                </a:solidFill>
              </a:rPr>
              <a:t>do not agree that </a:t>
            </a:r>
            <a:br>
              <a:rPr lang="en-US" sz="1700" b="1" dirty="0">
                <a:solidFill>
                  <a:srgbClr val="000000"/>
                </a:solidFill>
              </a:rPr>
            </a:br>
            <a:r>
              <a:rPr lang="en-US" sz="1700" b="1" dirty="0">
                <a:solidFill>
                  <a:srgbClr val="000000"/>
                </a:solidFill>
              </a:rPr>
              <a:t>financial market reforms have increased </a:t>
            </a:r>
            <a:br>
              <a:rPr lang="en-US" sz="1700" b="1" dirty="0">
                <a:solidFill>
                  <a:srgbClr val="000000"/>
                </a:solidFill>
              </a:rPr>
            </a:br>
            <a:r>
              <a:rPr lang="en-US" sz="1700" b="1" dirty="0">
                <a:solidFill>
                  <a:srgbClr val="000000"/>
                </a:solidFill>
              </a:rPr>
              <a:t>economic stability</a:t>
            </a:r>
            <a:br>
              <a:rPr lang="en-US" sz="2000" b="1" dirty="0">
                <a:solidFill>
                  <a:srgbClr val="000000"/>
                </a:solidFill>
              </a:rPr>
            </a:br>
            <a:br>
              <a:rPr lang="en-US" sz="2000" b="1" dirty="0">
                <a:solidFill>
                  <a:srgbClr val="000000"/>
                </a:solidFill>
              </a:rPr>
            </a:br>
            <a:endParaRPr lang="en-US" sz="2000" b="1" dirty="0">
              <a:solidFill>
                <a:srgbClr val="000000"/>
              </a:solidFill>
            </a:endParaRPr>
          </a:p>
        </p:txBody>
      </p:sp>
      <p:sp>
        <p:nvSpPr>
          <p:cNvPr id="22" name="Rectangle 21"/>
          <p:cNvSpPr/>
          <p:nvPr/>
        </p:nvSpPr>
        <p:spPr>
          <a:xfrm>
            <a:off x="527533" y="5312415"/>
            <a:ext cx="1434002" cy="330481"/>
          </a:xfrm>
          <a:prstGeom prst="rect">
            <a:avLst/>
          </a:prstGeom>
          <a:solidFill>
            <a:schemeClr val="tx1"/>
          </a:solidFill>
        </p:spPr>
        <p:txBody>
          <a:bodyPr wrap="square" lIns="0" tIns="0" rIns="0" bIns="0" rtlCol="0" anchor="ctr">
            <a:noAutofit/>
          </a:bodyPr>
          <a:lstStyle/>
          <a:p>
            <a:pPr algn="ctr">
              <a:spcAft>
                <a:spcPts val="600"/>
              </a:spcAft>
            </a:pPr>
            <a:r>
              <a:rPr lang="en-US" sz="1600" b="1" dirty="0">
                <a:solidFill>
                  <a:prstClr val="white"/>
                </a:solidFill>
              </a:rPr>
              <a:t>Regulation</a:t>
            </a:r>
          </a:p>
        </p:txBody>
      </p:sp>
      <p:sp>
        <p:nvSpPr>
          <p:cNvPr id="23" name="Rectangle 22"/>
          <p:cNvSpPr/>
          <p:nvPr/>
        </p:nvSpPr>
        <p:spPr>
          <a:xfrm>
            <a:off x="8393722" y="5313712"/>
            <a:ext cx="1280160" cy="329184"/>
          </a:xfrm>
          <a:prstGeom prst="rect">
            <a:avLst/>
          </a:prstGeom>
          <a:solidFill>
            <a:schemeClr val="tx1"/>
          </a:solidFill>
        </p:spPr>
        <p:txBody>
          <a:bodyPr wrap="square" lIns="0" tIns="0" rIns="0" bIns="0" rtlCol="0" anchor="ctr">
            <a:noAutofit/>
          </a:bodyPr>
          <a:lstStyle/>
          <a:p>
            <a:pPr algn="ctr">
              <a:spcAft>
                <a:spcPts val="600"/>
              </a:spcAft>
            </a:pPr>
            <a:r>
              <a:rPr lang="en-US" sz="1600" b="1">
                <a:solidFill>
                  <a:prstClr val="white"/>
                </a:solidFill>
              </a:rPr>
              <a:t>Reform</a:t>
            </a:r>
            <a:endParaRPr lang="en-US" sz="1600" b="1" dirty="0">
              <a:solidFill>
                <a:prstClr val="white"/>
              </a:solidFill>
            </a:endParaRPr>
          </a:p>
        </p:txBody>
      </p:sp>
      <p:sp>
        <p:nvSpPr>
          <p:cNvPr id="24" name="Rectangle 23"/>
          <p:cNvSpPr/>
          <p:nvPr/>
        </p:nvSpPr>
        <p:spPr>
          <a:xfrm>
            <a:off x="4460819" y="5309734"/>
            <a:ext cx="1423787" cy="333162"/>
          </a:xfrm>
          <a:prstGeom prst="rect">
            <a:avLst/>
          </a:prstGeom>
          <a:solidFill>
            <a:schemeClr val="tx1"/>
          </a:solidFill>
        </p:spPr>
        <p:txBody>
          <a:bodyPr wrap="square" lIns="0" tIns="0" rIns="0" bIns="0" rtlCol="0" anchor="ctr">
            <a:noAutofit/>
          </a:bodyPr>
          <a:lstStyle/>
          <a:p>
            <a:pPr algn="ctr">
              <a:spcAft>
                <a:spcPts val="600"/>
              </a:spcAft>
            </a:pPr>
            <a:r>
              <a:rPr lang="en-US" sz="1600" b="1" dirty="0">
                <a:solidFill>
                  <a:prstClr val="white"/>
                </a:solidFill>
              </a:rPr>
              <a:t>Tax Policy</a:t>
            </a:r>
          </a:p>
        </p:txBody>
      </p:sp>
      <p:sp>
        <p:nvSpPr>
          <p:cNvPr id="25" name="Oval 24"/>
          <p:cNvSpPr/>
          <p:nvPr/>
        </p:nvSpPr>
        <p:spPr>
          <a:xfrm>
            <a:off x="1638529" y="1585484"/>
            <a:ext cx="1371600" cy="1371600"/>
          </a:xfrm>
          <a:prstGeom prst="ellipse">
            <a:avLst/>
          </a:prstGeom>
          <a:solidFill>
            <a:schemeClr val="bg1"/>
          </a:solidFill>
          <a:ln w="28575">
            <a:solidFill>
              <a:schemeClr val="tx1"/>
            </a:solidFill>
          </a:ln>
        </p:spPr>
        <p:txBody>
          <a:bodyPr wrap="square" lIns="0" tIns="0" rIns="0" bIns="0" rtlCol="0" anchor="ctr">
            <a:noAutofit/>
          </a:bodyPr>
          <a:lstStyle/>
          <a:p>
            <a:pPr algn="ctr">
              <a:spcAft>
                <a:spcPts val="600"/>
              </a:spcAft>
            </a:pPr>
            <a:endParaRPr lang="en-US" sz="1200" b="1" dirty="0">
              <a:solidFill>
                <a:srgbClr val="000000"/>
              </a:solidFill>
            </a:endParaRPr>
          </a:p>
        </p:txBody>
      </p:sp>
      <p:grpSp>
        <p:nvGrpSpPr>
          <p:cNvPr id="12" name="Group 11"/>
          <p:cNvGrpSpPr>
            <a:grpSpLocks noChangeAspect="1"/>
          </p:cNvGrpSpPr>
          <p:nvPr/>
        </p:nvGrpSpPr>
        <p:grpSpPr>
          <a:xfrm>
            <a:off x="5571623" y="1585484"/>
            <a:ext cx="1371600" cy="1371600"/>
            <a:chOff x="5251583" y="1533650"/>
            <a:chExt cx="2011680" cy="2011680"/>
          </a:xfrm>
        </p:grpSpPr>
        <p:sp>
          <p:nvSpPr>
            <p:cNvPr id="26" name="Oval 25"/>
            <p:cNvSpPr/>
            <p:nvPr/>
          </p:nvSpPr>
          <p:spPr>
            <a:xfrm>
              <a:off x="5251583" y="1533650"/>
              <a:ext cx="2011680" cy="2011680"/>
            </a:xfrm>
            <a:prstGeom prst="ellipse">
              <a:avLst/>
            </a:prstGeom>
            <a:solidFill>
              <a:schemeClr val="bg1"/>
            </a:solidFill>
            <a:ln w="28575">
              <a:solidFill>
                <a:schemeClr val="tx1"/>
              </a:solidFill>
            </a:ln>
          </p:spPr>
          <p:txBody>
            <a:bodyPr wrap="square" lIns="0" tIns="0" rIns="0" bIns="0" rtlCol="0" anchor="ctr">
              <a:noAutofit/>
            </a:bodyPr>
            <a:lstStyle/>
            <a:p>
              <a:pPr algn="ctr">
                <a:spcAft>
                  <a:spcPts val="600"/>
                </a:spcAft>
              </a:pPr>
              <a:endParaRPr lang="en-US" sz="1200" b="1" dirty="0">
                <a:solidFill>
                  <a:srgbClr val="000000"/>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0223" y="1946654"/>
              <a:ext cx="883920" cy="1185672"/>
            </a:xfrm>
            <a:prstGeom prst="rect">
              <a:avLst/>
            </a:prstGeom>
          </p:spPr>
        </p:pic>
      </p:grpSp>
      <p:grpSp>
        <p:nvGrpSpPr>
          <p:cNvPr id="13" name="Group 12"/>
          <p:cNvGrpSpPr>
            <a:grpSpLocks noChangeAspect="1"/>
          </p:cNvGrpSpPr>
          <p:nvPr/>
        </p:nvGrpSpPr>
        <p:grpSpPr>
          <a:xfrm>
            <a:off x="9504718" y="1585484"/>
            <a:ext cx="1371600" cy="1371600"/>
            <a:chOff x="9184678" y="1533650"/>
            <a:chExt cx="2011680" cy="2011680"/>
          </a:xfrm>
        </p:grpSpPr>
        <p:sp>
          <p:nvSpPr>
            <p:cNvPr id="27" name="Oval 26"/>
            <p:cNvSpPr/>
            <p:nvPr/>
          </p:nvSpPr>
          <p:spPr>
            <a:xfrm>
              <a:off x="9184678" y="1533650"/>
              <a:ext cx="2011680" cy="2011680"/>
            </a:xfrm>
            <a:prstGeom prst="ellipse">
              <a:avLst/>
            </a:prstGeom>
            <a:solidFill>
              <a:schemeClr val="bg1"/>
            </a:solidFill>
            <a:ln w="28575">
              <a:solidFill>
                <a:schemeClr val="tx1"/>
              </a:solidFill>
            </a:ln>
          </p:spPr>
          <p:txBody>
            <a:bodyPr wrap="square" lIns="0" tIns="0" rIns="0" bIns="0" rtlCol="0" anchor="ctr">
              <a:noAutofit/>
            </a:bodyPr>
            <a:lstStyle/>
            <a:p>
              <a:pPr algn="ctr">
                <a:spcAft>
                  <a:spcPts val="600"/>
                </a:spcAft>
              </a:pPr>
              <a:endParaRPr lang="en-US" sz="1200" b="1" dirty="0">
                <a:solidFill>
                  <a:srgbClr val="000000"/>
                </a:solidFill>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06956" y="1870462"/>
              <a:ext cx="1234910" cy="1277096"/>
            </a:xfrm>
            <a:prstGeom prst="rect">
              <a:avLst/>
            </a:prstGeom>
          </p:spPr>
        </p:pic>
      </p:gr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61535" y="1895426"/>
            <a:ext cx="771982" cy="980440"/>
          </a:xfrm>
          <a:prstGeom prst="rect">
            <a:avLst/>
          </a:prstGeom>
        </p:spPr>
      </p:pic>
      <p:grpSp>
        <p:nvGrpSpPr>
          <p:cNvPr id="29" name="Group 28"/>
          <p:cNvGrpSpPr/>
          <p:nvPr/>
        </p:nvGrpSpPr>
        <p:grpSpPr>
          <a:xfrm>
            <a:off x="11652250" y="5237238"/>
            <a:ext cx="533701" cy="454634"/>
            <a:chOff x="11652250" y="5237238"/>
            <a:chExt cx="533701" cy="454634"/>
          </a:xfrm>
        </p:grpSpPr>
        <p:sp>
          <p:nvSpPr>
            <p:cNvPr id="30" name="Round Same Side Corner Rectangle 16"/>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31" name="Picture 30" descr="http://flagspot.net/images/g/gb.gif"/>
            <p:cNvPicPr/>
            <p:nvPr/>
          </p:nvPicPr>
          <p:blipFill>
            <a:blip r:embed="rId6"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1272431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07999" y="1354162"/>
            <a:ext cx="6029266" cy="531055"/>
          </a:xfrm>
        </p:spPr>
        <p:txBody>
          <a:bodyPr/>
          <a:lstStyle/>
          <a:p>
            <a:pPr>
              <a:spcAft>
                <a:spcPts val="0"/>
              </a:spcAft>
            </a:pPr>
            <a:r>
              <a:rPr lang="en-US" dirty="0"/>
              <a:t>Which is more believable?</a:t>
            </a:r>
          </a:p>
        </p:txBody>
      </p:sp>
      <p:sp>
        <p:nvSpPr>
          <p:cNvPr id="2" name="Title 1"/>
          <p:cNvSpPr>
            <a:spLocks noGrp="1"/>
          </p:cNvSpPr>
          <p:nvPr>
            <p:ph type="title"/>
          </p:nvPr>
        </p:nvSpPr>
        <p:spPr/>
        <p:txBody>
          <a:bodyPr/>
          <a:lstStyle/>
          <a:p>
            <a:r>
              <a:rPr lang="en-US" sz="2600" dirty="0"/>
              <a:t>Talk With the People, </a:t>
            </a:r>
            <a:br>
              <a:rPr lang="en-US" sz="2600" dirty="0"/>
            </a:br>
            <a:r>
              <a:rPr lang="en-US" sz="2600" dirty="0"/>
              <a:t>Not At the People</a:t>
            </a:r>
          </a:p>
        </p:txBody>
      </p:sp>
      <p:sp>
        <p:nvSpPr>
          <p:cNvPr id="4" name="Slide Number Placeholder 3"/>
          <p:cNvSpPr>
            <a:spLocks noGrp="1"/>
          </p:cNvSpPr>
          <p:nvPr>
            <p:ph type="sldNum" sz="quarter" idx="11"/>
          </p:nvPr>
        </p:nvSpPr>
        <p:spPr/>
        <p:txBody>
          <a:bodyPr/>
          <a:lstStyle/>
          <a:p>
            <a:pPr defTabSz="914377">
              <a:defRPr/>
            </a:pPr>
            <a:fld id="{BCC4CEDB-9067-4CC6-8430-AA5729AC2E63}" type="slidenum">
              <a:rPr lang="en-US" smtClean="0"/>
              <a:pPr defTabSz="914377">
                <a:defRPr/>
              </a:pPr>
              <a:t>42</a:t>
            </a:fld>
            <a:endParaRPr lang="en-US" dirty="0"/>
          </a:p>
        </p:txBody>
      </p:sp>
      <p:sp>
        <p:nvSpPr>
          <p:cNvPr id="19" name="Footer Placeholder 2"/>
          <p:cNvSpPr>
            <a:spLocks noGrp="1"/>
          </p:cNvSpPr>
          <p:nvPr>
            <p:ph type="ftr" sz="quarter" idx="10"/>
          </p:nvPr>
        </p:nvSpPr>
        <p:spPr>
          <a:xfrm>
            <a:off x="508000" y="6023429"/>
            <a:ext cx="7798873" cy="677644"/>
          </a:xfrm>
        </p:spPr>
        <p:txBody>
          <a:bodyPr/>
          <a:lstStyle/>
          <a:p>
            <a:pPr defTabSz="914377">
              <a:defRPr/>
            </a:pPr>
            <a:r>
              <a:rPr lang="en-US" dirty="0">
                <a:solidFill>
                  <a:schemeClr val="tx2"/>
                </a:solidFill>
              </a:rPr>
              <a:t>Source: 2017 Edelman Trust Barometer Q754. You are about to see a series of two choices. Each choice describes a different source of information, a different format for presenting information, or a different style of communicating information. For each pair, we want you to choose the one that you are more likely to believe is giving you the truth. While we know that some of these choices may not be easy, please do your best to select only one of the two options given-the one that is most likely to be true most often. UK General Population, choices shown to half the sample.</a:t>
            </a:r>
          </a:p>
          <a:p>
            <a:pPr defTabSz="914377">
              <a:defRPr/>
            </a:pPr>
            <a:endParaRPr lang="en-US" dirty="0">
              <a:solidFill>
                <a:schemeClr val="tx2"/>
              </a:solidFill>
            </a:endParaRPr>
          </a:p>
          <a:p>
            <a:pPr defTabSz="914377">
              <a:defRPr/>
            </a:pPr>
            <a:endParaRPr lang="en-US" dirty="0"/>
          </a:p>
        </p:txBody>
      </p:sp>
      <p:graphicFrame>
        <p:nvGraphicFramePr>
          <p:cNvPr id="31" name="Chart 30"/>
          <p:cNvGraphicFramePr>
            <a:graphicFrameLocks noChangeAspect="1"/>
          </p:cNvGraphicFramePr>
          <p:nvPr>
            <p:extLst/>
          </p:nvPr>
        </p:nvGraphicFramePr>
        <p:xfrm>
          <a:off x="5511312" y="2461544"/>
          <a:ext cx="4206938" cy="3497045"/>
        </p:xfrm>
        <a:graphic>
          <a:graphicData uri="http://schemas.openxmlformats.org/drawingml/2006/chart">
            <c:chart xmlns:c="http://schemas.openxmlformats.org/drawingml/2006/chart" xmlns:r="http://schemas.openxmlformats.org/officeDocument/2006/relationships" r:id="rId3"/>
          </a:graphicData>
        </a:graphic>
      </p:graphicFrame>
      <p:sp>
        <p:nvSpPr>
          <p:cNvPr id="34" name="Rectangle 33"/>
          <p:cNvSpPr/>
          <p:nvPr/>
        </p:nvSpPr>
        <p:spPr>
          <a:xfrm>
            <a:off x="6811414" y="3258955"/>
            <a:ext cx="1628526" cy="1231106"/>
          </a:xfrm>
          <a:prstGeom prst="rect">
            <a:avLst/>
          </a:prstGeom>
        </p:spPr>
        <p:txBody>
          <a:bodyPr wrap="square">
            <a:spAutoFit/>
          </a:bodyPr>
          <a:lstStyle/>
          <a:p>
            <a:pPr>
              <a:defRPr/>
            </a:pPr>
            <a:r>
              <a:rPr lang="en-US" sz="4400" b="1" dirty="0">
                <a:solidFill>
                  <a:srgbClr val="45CFB4"/>
                </a:solidFill>
              </a:rPr>
              <a:t>60% </a:t>
            </a:r>
            <a:br>
              <a:rPr lang="en-US" sz="1500" b="1" dirty="0">
                <a:solidFill>
                  <a:srgbClr val="45CFB4"/>
                </a:solidFill>
              </a:rPr>
            </a:br>
            <a:r>
              <a:rPr lang="en-US" sz="1500" b="1" dirty="0">
                <a:solidFill>
                  <a:srgbClr val="45CFB4"/>
                </a:solidFill>
              </a:rPr>
              <a:t>Personal </a:t>
            </a:r>
            <a:br>
              <a:rPr lang="en-US" sz="1500" b="1" dirty="0">
                <a:solidFill>
                  <a:srgbClr val="45CFB4"/>
                </a:solidFill>
              </a:rPr>
            </a:br>
            <a:r>
              <a:rPr lang="en-US" sz="1500" b="1" dirty="0">
                <a:solidFill>
                  <a:srgbClr val="45CFB4"/>
                </a:solidFill>
              </a:rPr>
              <a:t>experience</a:t>
            </a:r>
          </a:p>
        </p:txBody>
      </p:sp>
      <p:sp>
        <p:nvSpPr>
          <p:cNvPr id="35" name="Rectangle 34"/>
          <p:cNvSpPr/>
          <p:nvPr/>
        </p:nvSpPr>
        <p:spPr>
          <a:xfrm>
            <a:off x="7259333" y="4321135"/>
            <a:ext cx="1413991" cy="1000274"/>
          </a:xfrm>
          <a:prstGeom prst="rect">
            <a:avLst/>
          </a:prstGeom>
        </p:spPr>
        <p:txBody>
          <a:bodyPr wrap="square">
            <a:spAutoFit/>
          </a:bodyPr>
          <a:lstStyle/>
          <a:p>
            <a:pPr>
              <a:defRPr/>
            </a:pPr>
            <a:r>
              <a:rPr lang="en-US" sz="4400" b="1" dirty="0">
                <a:solidFill>
                  <a:srgbClr val="000000"/>
                </a:solidFill>
              </a:rPr>
              <a:t>40% </a:t>
            </a:r>
          </a:p>
          <a:p>
            <a:pPr>
              <a:defRPr/>
            </a:pPr>
            <a:r>
              <a:rPr lang="en-US" sz="1500" b="1" dirty="0">
                <a:solidFill>
                  <a:srgbClr val="000000"/>
                </a:solidFill>
              </a:rPr>
              <a:t>Data</a:t>
            </a:r>
          </a:p>
        </p:txBody>
      </p:sp>
      <p:graphicFrame>
        <p:nvGraphicFramePr>
          <p:cNvPr id="30" name="Chart 29"/>
          <p:cNvGraphicFramePr>
            <a:graphicFrameLocks noChangeAspect="1"/>
          </p:cNvGraphicFramePr>
          <p:nvPr>
            <p:extLst/>
          </p:nvPr>
        </p:nvGraphicFramePr>
        <p:xfrm>
          <a:off x="301642" y="2462124"/>
          <a:ext cx="4206240" cy="3496465"/>
        </p:xfrm>
        <a:graphic>
          <a:graphicData uri="http://schemas.openxmlformats.org/drawingml/2006/chart">
            <c:chart xmlns:c="http://schemas.openxmlformats.org/drawingml/2006/chart" xmlns:r="http://schemas.openxmlformats.org/officeDocument/2006/relationships" r:id="rId4"/>
          </a:graphicData>
        </a:graphic>
      </p:graphicFrame>
      <p:sp>
        <p:nvSpPr>
          <p:cNvPr id="37" name="Rectangle 36"/>
          <p:cNvSpPr/>
          <p:nvPr/>
        </p:nvSpPr>
        <p:spPr>
          <a:xfrm>
            <a:off x="1580028" y="3115523"/>
            <a:ext cx="1648083" cy="1231106"/>
          </a:xfrm>
          <a:prstGeom prst="rect">
            <a:avLst/>
          </a:prstGeom>
        </p:spPr>
        <p:txBody>
          <a:bodyPr wrap="square">
            <a:spAutoFit/>
          </a:bodyPr>
          <a:lstStyle/>
          <a:p>
            <a:pPr>
              <a:defRPr/>
            </a:pPr>
            <a:r>
              <a:rPr lang="en-US" sz="4400" b="1" dirty="0">
                <a:solidFill>
                  <a:srgbClr val="45CFB4"/>
                </a:solidFill>
              </a:rPr>
              <a:t>65% </a:t>
            </a:r>
            <a:br>
              <a:rPr lang="en-US" sz="1500" b="1" dirty="0">
                <a:solidFill>
                  <a:srgbClr val="45CFB4"/>
                </a:solidFill>
              </a:rPr>
            </a:br>
            <a:r>
              <a:rPr lang="en-US" sz="1500" b="1" dirty="0">
                <a:solidFill>
                  <a:srgbClr val="45CFB4"/>
                </a:solidFill>
              </a:rPr>
              <a:t>Spontaneous</a:t>
            </a:r>
          </a:p>
          <a:p>
            <a:pPr>
              <a:defRPr/>
            </a:pPr>
            <a:r>
              <a:rPr lang="en-US" sz="1500" b="1" dirty="0">
                <a:solidFill>
                  <a:srgbClr val="45CFB4"/>
                </a:solidFill>
              </a:rPr>
              <a:t>speaker</a:t>
            </a:r>
          </a:p>
        </p:txBody>
      </p:sp>
      <p:sp>
        <p:nvSpPr>
          <p:cNvPr id="38" name="Rectangle 37"/>
          <p:cNvSpPr/>
          <p:nvPr/>
        </p:nvSpPr>
        <p:spPr>
          <a:xfrm>
            <a:off x="1992395" y="4177703"/>
            <a:ext cx="1413991" cy="1231106"/>
          </a:xfrm>
          <a:prstGeom prst="rect">
            <a:avLst/>
          </a:prstGeom>
        </p:spPr>
        <p:txBody>
          <a:bodyPr wrap="square">
            <a:spAutoFit/>
          </a:bodyPr>
          <a:lstStyle/>
          <a:p>
            <a:pPr>
              <a:defRPr/>
            </a:pPr>
            <a:r>
              <a:rPr lang="en-US" sz="4400" b="1" dirty="0">
                <a:solidFill>
                  <a:srgbClr val="000000"/>
                </a:solidFill>
              </a:rPr>
              <a:t>35% </a:t>
            </a:r>
          </a:p>
          <a:p>
            <a:pPr>
              <a:defRPr/>
            </a:pPr>
            <a:r>
              <a:rPr lang="en-US" sz="1500" b="1" dirty="0">
                <a:solidFill>
                  <a:srgbClr val="000000"/>
                </a:solidFill>
              </a:rPr>
              <a:t>Rehearsed</a:t>
            </a:r>
            <a:br>
              <a:rPr lang="en-US" sz="1500" b="1" dirty="0">
                <a:solidFill>
                  <a:srgbClr val="000000"/>
                </a:solidFill>
              </a:rPr>
            </a:br>
            <a:r>
              <a:rPr lang="en-US" sz="1500" b="1" dirty="0">
                <a:solidFill>
                  <a:srgbClr val="000000"/>
                </a:solidFill>
              </a:rPr>
              <a:t>speaker</a:t>
            </a:r>
          </a:p>
        </p:txBody>
      </p:sp>
      <p:graphicFrame>
        <p:nvGraphicFramePr>
          <p:cNvPr id="32" name="Chart 31"/>
          <p:cNvGraphicFramePr>
            <a:graphicFrameLocks noChangeAspect="1"/>
          </p:cNvGraphicFramePr>
          <p:nvPr>
            <p:extLst/>
          </p:nvPr>
        </p:nvGraphicFramePr>
        <p:xfrm>
          <a:off x="2906477" y="158837"/>
          <a:ext cx="4206240" cy="3496465"/>
        </p:xfrm>
        <a:graphic>
          <a:graphicData uri="http://schemas.openxmlformats.org/drawingml/2006/chart">
            <c:chart xmlns:c="http://schemas.openxmlformats.org/drawingml/2006/chart" xmlns:r="http://schemas.openxmlformats.org/officeDocument/2006/relationships" r:id="rId5"/>
          </a:graphicData>
        </a:graphic>
      </p:graphicFrame>
      <p:sp>
        <p:nvSpPr>
          <p:cNvPr id="40" name="Rectangle 39"/>
          <p:cNvSpPr/>
          <p:nvPr/>
        </p:nvSpPr>
        <p:spPr>
          <a:xfrm>
            <a:off x="4144433" y="769009"/>
            <a:ext cx="1540129" cy="1231106"/>
          </a:xfrm>
          <a:prstGeom prst="rect">
            <a:avLst/>
          </a:prstGeom>
        </p:spPr>
        <p:txBody>
          <a:bodyPr wrap="square">
            <a:spAutoFit/>
          </a:bodyPr>
          <a:lstStyle/>
          <a:p>
            <a:pPr>
              <a:defRPr/>
            </a:pPr>
            <a:r>
              <a:rPr lang="en-US" sz="4400" b="1" dirty="0">
                <a:solidFill>
                  <a:srgbClr val="45CFB4"/>
                </a:solidFill>
              </a:rPr>
              <a:t>54% </a:t>
            </a:r>
            <a:br>
              <a:rPr lang="en-US" sz="1500" b="1" dirty="0">
                <a:solidFill>
                  <a:srgbClr val="45CFB4"/>
                </a:solidFill>
              </a:rPr>
            </a:br>
            <a:r>
              <a:rPr lang="en-US" sz="1500" b="1" dirty="0">
                <a:solidFill>
                  <a:srgbClr val="45CFB4"/>
                </a:solidFill>
              </a:rPr>
              <a:t>Blunt and outspoken</a:t>
            </a:r>
          </a:p>
        </p:txBody>
      </p:sp>
      <p:sp>
        <p:nvSpPr>
          <p:cNvPr id="41" name="Rectangle 40"/>
          <p:cNvSpPr/>
          <p:nvPr/>
        </p:nvSpPr>
        <p:spPr>
          <a:xfrm>
            <a:off x="4646445" y="1811016"/>
            <a:ext cx="1413991" cy="1231106"/>
          </a:xfrm>
          <a:prstGeom prst="rect">
            <a:avLst/>
          </a:prstGeom>
        </p:spPr>
        <p:txBody>
          <a:bodyPr wrap="square">
            <a:spAutoFit/>
          </a:bodyPr>
          <a:lstStyle/>
          <a:p>
            <a:pPr>
              <a:defRPr/>
            </a:pPr>
            <a:r>
              <a:rPr lang="en-US" sz="4400" b="1" dirty="0">
                <a:solidFill>
                  <a:srgbClr val="000000"/>
                </a:solidFill>
              </a:rPr>
              <a:t>46% </a:t>
            </a:r>
          </a:p>
          <a:p>
            <a:pPr>
              <a:defRPr/>
            </a:pPr>
            <a:r>
              <a:rPr lang="en-US" sz="1500" b="1" dirty="0">
                <a:solidFill>
                  <a:srgbClr val="000000"/>
                </a:solidFill>
              </a:rPr>
              <a:t>Diplomatic </a:t>
            </a:r>
            <a:br>
              <a:rPr lang="en-US" sz="1500" b="1" dirty="0">
                <a:solidFill>
                  <a:srgbClr val="000000"/>
                </a:solidFill>
              </a:rPr>
            </a:br>
            <a:r>
              <a:rPr lang="en-US" sz="1500" b="1" dirty="0">
                <a:solidFill>
                  <a:srgbClr val="000000"/>
                </a:solidFill>
              </a:rPr>
              <a:t>and polite</a:t>
            </a:r>
          </a:p>
        </p:txBody>
      </p:sp>
      <p:graphicFrame>
        <p:nvGraphicFramePr>
          <p:cNvPr id="33" name="Chart 32"/>
          <p:cNvGraphicFramePr>
            <a:graphicFrameLocks noChangeAspect="1"/>
          </p:cNvGraphicFramePr>
          <p:nvPr>
            <p:extLst/>
          </p:nvPr>
        </p:nvGraphicFramePr>
        <p:xfrm>
          <a:off x="8116844" y="158837"/>
          <a:ext cx="4206240" cy="3496465"/>
        </p:xfrm>
        <a:graphic>
          <a:graphicData uri="http://schemas.openxmlformats.org/drawingml/2006/chart">
            <c:chart xmlns:c="http://schemas.openxmlformats.org/drawingml/2006/chart" xmlns:r="http://schemas.openxmlformats.org/officeDocument/2006/relationships" r:id="rId6"/>
          </a:graphicData>
        </a:graphic>
      </p:graphicFrame>
      <p:sp>
        <p:nvSpPr>
          <p:cNvPr id="43" name="Rectangle 42"/>
          <p:cNvSpPr/>
          <p:nvPr/>
        </p:nvSpPr>
        <p:spPr>
          <a:xfrm>
            <a:off x="9369615" y="840725"/>
            <a:ext cx="1653927" cy="1231106"/>
          </a:xfrm>
          <a:prstGeom prst="rect">
            <a:avLst/>
          </a:prstGeom>
        </p:spPr>
        <p:txBody>
          <a:bodyPr wrap="square">
            <a:spAutoFit/>
          </a:bodyPr>
          <a:lstStyle/>
          <a:p>
            <a:pPr>
              <a:defRPr/>
            </a:pPr>
            <a:r>
              <a:rPr lang="en-US" sz="4400" b="1" dirty="0">
                <a:solidFill>
                  <a:srgbClr val="45CFB4"/>
                </a:solidFill>
              </a:rPr>
              <a:t>48% </a:t>
            </a:r>
            <a:br>
              <a:rPr lang="en-US" sz="1500" b="1" dirty="0">
                <a:solidFill>
                  <a:srgbClr val="45CFB4"/>
                </a:solidFill>
              </a:rPr>
            </a:br>
            <a:r>
              <a:rPr lang="en-US" sz="1500" b="1" dirty="0">
                <a:solidFill>
                  <a:srgbClr val="45CFB4"/>
                </a:solidFill>
              </a:rPr>
              <a:t>Company’s</a:t>
            </a:r>
          </a:p>
          <a:p>
            <a:pPr>
              <a:defRPr/>
            </a:pPr>
            <a:r>
              <a:rPr lang="en-US" sz="1500" b="1" dirty="0">
                <a:solidFill>
                  <a:srgbClr val="45CFB4"/>
                </a:solidFill>
              </a:rPr>
              <a:t>social media</a:t>
            </a:r>
          </a:p>
        </p:txBody>
      </p:sp>
      <p:sp>
        <p:nvSpPr>
          <p:cNvPr id="44" name="Rectangle 43"/>
          <p:cNvSpPr/>
          <p:nvPr/>
        </p:nvSpPr>
        <p:spPr>
          <a:xfrm>
            <a:off x="9799911" y="1954448"/>
            <a:ext cx="1413991" cy="1000274"/>
          </a:xfrm>
          <a:prstGeom prst="rect">
            <a:avLst/>
          </a:prstGeom>
        </p:spPr>
        <p:txBody>
          <a:bodyPr wrap="square">
            <a:spAutoFit/>
          </a:bodyPr>
          <a:lstStyle/>
          <a:p>
            <a:pPr>
              <a:defRPr/>
            </a:pPr>
            <a:r>
              <a:rPr lang="en-US" sz="4400" b="1" dirty="0">
                <a:solidFill>
                  <a:srgbClr val="000000"/>
                </a:solidFill>
              </a:rPr>
              <a:t>52% </a:t>
            </a:r>
          </a:p>
          <a:p>
            <a:pPr>
              <a:defRPr/>
            </a:pPr>
            <a:r>
              <a:rPr lang="en-US" sz="1500" b="1" dirty="0">
                <a:solidFill>
                  <a:srgbClr val="000000"/>
                </a:solidFill>
              </a:rPr>
              <a:t>Advertising</a:t>
            </a:r>
          </a:p>
        </p:txBody>
      </p:sp>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973121" y="4617305"/>
            <a:ext cx="1813947" cy="1252964"/>
          </a:xfrm>
          <a:prstGeom prst="rect">
            <a:avLst/>
          </a:prstGeom>
        </p:spPr>
      </p:pic>
      <p:grpSp>
        <p:nvGrpSpPr>
          <p:cNvPr id="21" name="Group 20"/>
          <p:cNvGrpSpPr/>
          <p:nvPr/>
        </p:nvGrpSpPr>
        <p:grpSpPr>
          <a:xfrm>
            <a:off x="11652250" y="5237238"/>
            <a:ext cx="533701" cy="454634"/>
            <a:chOff x="11652250" y="5237238"/>
            <a:chExt cx="533701" cy="454634"/>
          </a:xfrm>
        </p:grpSpPr>
        <p:sp>
          <p:nvSpPr>
            <p:cNvPr id="22" name="Round Same Side Corner Rectangle 16"/>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23" name="Picture 22" descr="http://flagspot.net/images/g/gb.gif"/>
            <p:cNvPicPr/>
            <p:nvPr/>
          </p:nvPicPr>
          <p:blipFill>
            <a:blip r:embed="rId8"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787769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4" name="TextBox 13"/>
          <p:cNvSpPr txBox="1"/>
          <p:nvPr/>
        </p:nvSpPr>
        <p:spPr>
          <a:xfrm>
            <a:off x="962481" y="3053614"/>
            <a:ext cx="8413748" cy="1994392"/>
          </a:xfrm>
          <a:prstGeom prst="rect">
            <a:avLst/>
          </a:prstGeom>
          <a:noFill/>
        </p:spPr>
        <p:txBody>
          <a:bodyPr wrap="square" lIns="0" tIns="0" rIns="0" bIns="0" rtlCol="0" anchor="t">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lang="en-US" sz="7200" b="1" dirty="0">
                <a:solidFill>
                  <a:srgbClr val="FFFFFF"/>
                </a:solidFill>
                <a:latin typeface="Helvetica"/>
              </a:rPr>
              <a:t>With the </a:t>
            </a:r>
            <a:r>
              <a:rPr kumimoji="0" lang="en-US" sz="7200" b="1" i="0" u="none" strike="noStrike" kern="1200" cap="none" spc="0" normalizeH="0" baseline="0" noProof="0" dirty="0">
                <a:ln>
                  <a:noFill/>
                </a:ln>
                <a:solidFill>
                  <a:srgbClr val="FFFFFF"/>
                </a:solidFill>
                <a:effectLst/>
                <a:uLnTx/>
                <a:uFillTx/>
                <a:latin typeface="Helvetica"/>
              </a:rPr>
              <a:t>People,</a:t>
            </a:r>
          </a:p>
          <a:p>
            <a:pPr marL="0" marR="0" lvl="0" indent="0" algn="l" defTabSz="914377" rtl="0" eaLnBrk="1" fontAlgn="auto" latinLnBrk="0" hangingPunct="1">
              <a:lnSpc>
                <a:spcPct val="90000"/>
              </a:lnSpc>
              <a:spcBef>
                <a:spcPts val="0"/>
              </a:spcBef>
              <a:spcAft>
                <a:spcPts val="0"/>
              </a:spcAft>
              <a:buClrTx/>
              <a:buSzTx/>
              <a:buFontTx/>
              <a:buNone/>
              <a:tabLst/>
              <a:defRPr/>
            </a:pPr>
            <a:r>
              <a:rPr lang="en-US" sz="7200" b="1" dirty="0">
                <a:solidFill>
                  <a:srgbClr val="FFFFFF"/>
                </a:solidFill>
                <a:latin typeface="Helvetica"/>
              </a:rPr>
              <a:t>Not For the People</a:t>
            </a:r>
            <a:endParaRPr kumimoji="0" lang="en-US" sz="7200" b="1" i="0" u="none" strike="noStrike" kern="1200" cap="none" spc="0" normalizeH="0" baseline="0" noProof="0" dirty="0">
              <a:ln>
                <a:noFill/>
              </a:ln>
              <a:solidFill>
                <a:srgbClr val="F8F8F8"/>
              </a:solidFill>
              <a:effectLst/>
              <a:uLnTx/>
              <a:uFillTx/>
              <a:latin typeface="Helvetica"/>
            </a:endParaRPr>
          </a:p>
        </p:txBody>
      </p:sp>
    </p:spTree>
    <p:extLst>
      <p:ext uri="{BB962C8B-B14F-4D97-AF65-F5344CB8AC3E}">
        <p14:creationId xmlns:p14="http://schemas.microsoft.com/office/powerpoint/2010/main" val="2903258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517" y="356034"/>
            <a:ext cx="12016426" cy="6578335"/>
          </a:xfrm>
          <a:prstGeom prst="rect">
            <a:avLst/>
          </a:prstGeom>
        </p:spPr>
      </p:pic>
      <p:sp>
        <p:nvSpPr>
          <p:cNvPr id="2" name="Title 1"/>
          <p:cNvSpPr>
            <a:spLocks noGrp="1"/>
          </p:cNvSpPr>
          <p:nvPr>
            <p:ph type="title"/>
          </p:nvPr>
        </p:nvSpPr>
        <p:spPr/>
        <p:txBody>
          <a:bodyPr/>
          <a:lstStyle/>
          <a:p>
            <a:r>
              <a:rPr lang="en-US" dirty="0"/>
              <a:t>A Fundamental Shift</a:t>
            </a: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44</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24" name="TextBox 23"/>
          <p:cNvSpPr txBox="1"/>
          <p:nvPr/>
        </p:nvSpPr>
        <p:spPr>
          <a:xfrm>
            <a:off x="4888075" y="1445241"/>
            <a:ext cx="3172236" cy="501607"/>
          </a:xfrm>
          <a:prstGeom prst="rect">
            <a:avLst/>
          </a:prstGeom>
          <a:noFill/>
        </p:spPr>
        <p:txBody>
          <a:bodyPr wrap="square" lIns="0" tIns="0" rIns="0" bIns="0" rtlCol="0" anchor="ctr">
            <a:noAutofit/>
          </a:bodyPr>
          <a:lstStyle/>
          <a:p>
            <a:r>
              <a:rPr lang="en-US" sz="2400" b="1" dirty="0"/>
              <a:t>Current </a:t>
            </a:r>
            <a:br>
              <a:rPr lang="en-US" sz="2400" b="1" dirty="0"/>
            </a:br>
            <a:r>
              <a:rPr lang="en-US" sz="2400" b="1" dirty="0"/>
              <a:t>Tension</a:t>
            </a:r>
          </a:p>
        </p:txBody>
      </p:sp>
      <p:sp>
        <p:nvSpPr>
          <p:cNvPr id="25" name="TextBox 24"/>
          <p:cNvSpPr txBox="1"/>
          <p:nvPr/>
        </p:nvSpPr>
        <p:spPr>
          <a:xfrm>
            <a:off x="1131304" y="1445241"/>
            <a:ext cx="2538802" cy="501607"/>
          </a:xfrm>
          <a:prstGeom prst="rect">
            <a:avLst/>
          </a:prstGeom>
          <a:noFill/>
        </p:spPr>
        <p:txBody>
          <a:bodyPr wrap="square" lIns="0" tIns="0" rIns="0" bIns="0" rtlCol="0" anchor="ctr">
            <a:noAutofit/>
          </a:bodyPr>
          <a:lstStyle/>
          <a:p>
            <a:r>
              <a:rPr lang="en-US" sz="2400" b="1" dirty="0"/>
              <a:t>Old Model:</a:t>
            </a:r>
          </a:p>
          <a:p>
            <a:r>
              <a:rPr lang="en-US" sz="2400" b="1" i="1" dirty="0"/>
              <a:t>For</a:t>
            </a:r>
            <a:r>
              <a:rPr lang="en-US" sz="2400" b="1" dirty="0"/>
              <a:t> the People</a:t>
            </a:r>
          </a:p>
        </p:txBody>
      </p:sp>
      <p:sp>
        <p:nvSpPr>
          <p:cNvPr id="31" name="TextBox 30"/>
          <p:cNvSpPr txBox="1"/>
          <p:nvPr/>
        </p:nvSpPr>
        <p:spPr>
          <a:xfrm>
            <a:off x="8643026" y="1445241"/>
            <a:ext cx="3172236" cy="501607"/>
          </a:xfrm>
          <a:prstGeom prst="rect">
            <a:avLst/>
          </a:prstGeom>
          <a:noFill/>
        </p:spPr>
        <p:txBody>
          <a:bodyPr wrap="square" lIns="0" tIns="0" rIns="0" bIns="0" rtlCol="0" anchor="ctr">
            <a:noAutofit/>
          </a:bodyPr>
          <a:lstStyle/>
          <a:p>
            <a:r>
              <a:rPr lang="en-US" sz="2400" b="1" dirty="0"/>
              <a:t>New Model:</a:t>
            </a:r>
          </a:p>
          <a:p>
            <a:r>
              <a:rPr lang="en-US" sz="2400" b="1" i="1" dirty="0"/>
              <a:t>With</a:t>
            </a:r>
            <a:r>
              <a:rPr lang="en-US" sz="2400" b="1" dirty="0"/>
              <a:t> the People</a:t>
            </a:r>
          </a:p>
        </p:txBody>
      </p:sp>
      <p:sp>
        <p:nvSpPr>
          <p:cNvPr id="10" name="Rectangle 9"/>
          <p:cNvSpPr/>
          <p:nvPr/>
        </p:nvSpPr>
        <p:spPr>
          <a:xfrm>
            <a:off x="507998" y="2642167"/>
            <a:ext cx="1378772" cy="830997"/>
          </a:xfrm>
          <a:prstGeom prst="rect">
            <a:avLst/>
          </a:prstGeom>
        </p:spPr>
        <p:txBody>
          <a:bodyPr wrap="square">
            <a:spAutoFit/>
          </a:bodyPr>
          <a:lstStyle/>
          <a:p>
            <a:r>
              <a:rPr lang="en-US" sz="1200" b="1" dirty="0"/>
              <a:t>Elites manage institutions to do things “for” the people</a:t>
            </a:r>
          </a:p>
        </p:txBody>
      </p:sp>
      <p:sp>
        <p:nvSpPr>
          <p:cNvPr id="33" name="Rectangle 32"/>
          <p:cNvSpPr/>
          <p:nvPr/>
        </p:nvSpPr>
        <p:spPr>
          <a:xfrm>
            <a:off x="6460749" y="4318842"/>
            <a:ext cx="1599562" cy="1200329"/>
          </a:xfrm>
          <a:prstGeom prst="rect">
            <a:avLst/>
          </a:prstGeom>
        </p:spPr>
        <p:txBody>
          <a:bodyPr wrap="square">
            <a:spAutoFit/>
          </a:bodyPr>
          <a:lstStyle/>
          <a:p>
            <a:r>
              <a:rPr lang="en-US" sz="1200" b="1" dirty="0"/>
              <a:t>Influence has shifted to the people; people using influence to reject established authority</a:t>
            </a:r>
          </a:p>
        </p:txBody>
      </p:sp>
      <p:sp>
        <p:nvSpPr>
          <p:cNvPr id="34" name="Rectangle 33"/>
          <p:cNvSpPr/>
          <p:nvPr/>
        </p:nvSpPr>
        <p:spPr>
          <a:xfrm>
            <a:off x="10335838" y="4515511"/>
            <a:ext cx="1599562" cy="1015663"/>
          </a:xfrm>
          <a:prstGeom prst="rect">
            <a:avLst/>
          </a:prstGeom>
        </p:spPr>
        <p:txBody>
          <a:bodyPr wrap="square">
            <a:spAutoFit/>
          </a:bodyPr>
          <a:lstStyle/>
          <a:p>
            <a:r>
              <a:rPr lang="en-US" sz="1200" b="1" dirty="0"/>
              <a:t>Institutions working </a:t>
            </a:r>
          </a:p>
          <a:p>
            <a:r>
              <a:rPr lang="en-US" sz="1200" b="1" i="1" dirty="0"/>
              <a:t>with</a:t>
            </a:r>
            <a:r>
              <a:rPr lang="en-US" sz="1200" b="1" dirty="0"/>
              <a:t> the people;</a:t>
            </a:r>
          </a:p>
          <a:p>
            <a:r>
              <a:rPr lang="en-US" sz="1200" b="1" dirty="0"/>
              <a:t>institutional silos dissolved</a:t>
            </a:r>
          </a:p>
        </p:txBody>
      </p:sp>
    </p:spTree>
    <p:extLst>
      <p:ext uri="{BB962C8B-B14F-4D97-AF65-F5344CB8AC3E}">
        <p14:creationId xmlns:p14="http://schemas.microsoft.com/office/powerpoint/2010/main" val="623842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Oval 62"/>
          <p:cNvSpPr/>
          <p:nvPr/>
        </p:nvSpPr>
        <p:spPr>
          <a:xfrm>
            <a:off x="5293605" y="5503984"/>
            <a:ext cx="1188720" cy="1188720"/>
          </a:xfrm>
          <a:prstGeom prst="ellipse">
            <a:avLst/>
          </a:prstGeom>
          <a:solidFill>
            <a:schemeClr val="accent2">
              <a:alpha val="69000"/>
            </a:schemeClr>
          </a:solidFill>
          <a:ln>
            <a:noFill/>
          </a:ln>
          <a:effectLst/>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dirty="0">
              <a:ln>
                <a:noFill/>
              </a:ln>
              <a:solidFill>
                <a:srgbClr val="768489"/>
              </a:solidFill>
              <a:effectLst/>
              <a:uLnTx/>
              <a:uFillTx/>
              <a:latin typeface="Helvetica"/>
              <a:ea typeface="+mn-ea"/>
              <a:cs typeface="+mn-cs"/>
            </a:endParaRPr>
          </a:p>
        </p:txBody>
      </p:sp>
      <p:sp>
        <p:nvSpPr>
          <p:cNvPr id="5" name="Oval 4"/>
          <p:cNvSpPr/>
          <p:nvPr/>
        </p:nvSpPr>
        <p:spPr>
          <a:xfrm>
            <a:off x="7060914" y="2620380"/>
            <a:ext cx="4069080" cy="4066492"/>
          </a:xfrm>
          <a:prstGeom prst="ellipse">
            <a:avLst/>
          </a:prstGeom>
          <a:solidFill>
            <a:schemeClr val="accent2">
              <a:alpha val="70000"/>
            </a:schemeClr>
          </a:solidFill>
          <a:ln>
            <a:noFill/>
          </a:ln>
          <a:effectLst/>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dirty="0">
              <a:ln>
                <a:noFill/>
              </a:ln>
              <a:solidFill>
                <a:srgbClr val="768489"/>
              </a:solidFill>
              <a:effectLst/>
              <a:uLnTx/>
              <a:uFillTx/>
              <a:latin typeface="Helvetica"/>
              <a:ea typeface="+mn-ea"/>
              <a:cs typeface="+mn-cs"/>
            </a:endParaRPr>
          </a:p>
        </p:txBody>
      </p:sp>
      <p:sp>
        <p:nvSpPr>
          <p:cNvPr id="89" name="Rectangle 88"/>
          <p:cNvSpPr/>
          <p:nvPr/>
        </p:nvSpPr>
        <p:spPr>
          <a:xfrm>
            <a:off x="8686623" y="818413"/>
            <a:ext cx="1181366" cy="212851"/>
          </a:xfrm>
          <a:prstGeom prst="rect">
            <a:avLst/>
          </a:prstGeom>
          <a:solidFill>
            <a:schemeClr val="bg1">
              <a:alpha val="72000"/>
            </a:schemeClr>
          </a:solidFill>
          <a:ln>
            <a:noFill/>
          </a:ln>
          <a:effectLst>
            <a:outerShdw blurRad="381000" dir="6780000" algn="tl" rotWithShape="0">
              <a:prstClr val="black">
                <a:alpha val="30000"/>
              </a:prstClr>
            </a:outerShdw>
          </a:effectLst>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dirty="0">
              <a:ln>
                <a:noFill/>
              </a:ln>
              <a:solidFill>
                <a:srgbClr val="768489"/>
              </a:solidFill>
              <a:effectLst/>
              <a:uLnTx/>
              <a:uFillTx/>
              <a:latin typeface="Helvetica"/>
              <a:ea typeface="+mn-ea"/>
              <a:cs typeface="+mn-cs"/>
            </a:endParaRPr>
          </a:p>
        </p:txBody>
      </p:sp>
      <p:graphicFrame>
        <p:nvGraphicFramePr>
          <p:cNvPr id="53" name="Table 52"/>
          <p:cNvGraphicFramePr>
            <a:graphicFrameLocks noGrp="1"/>
          </p:cNvGraphicFramePr>
          <p:nvPr>
            <p:extLst/>
          </p:nvPr>
        </p:nvGraphicFramePr>
        <p:xfrm>
          <a:off x="8685267" y="813626"/>
          <a:ext cx="1539615" cy="5860523"/>
        </p:xfrm>
        <a:graphic>
          <a:graphicData uri="http://schemas.openxmlformats.org/drawingml/2006/table">
            <a:tbl>
              <a:tblPr firstRow="1" bandRow="1"/>
              <a:tblGrid>
                <a:gridCol w="373380">
                  <a:extLst>
                    <a:ext uri="{9D8B030D-6E8A-4147-A177-3AD203B41FA5}">
                      <a16:colId xmlns:a16="http://schemas.microsoft.com/office/drawing/2014/main" val="4265332681"/>
                    </a:ext>
                  </a:extLst>
                </a:gridCol>
                <a:gridCol w="90372">
                  <a:extLst>
                    <a:ext uri="{9D8B030D-6E8A-4147-A177-3AD203B41FA5}">
                      <a16:colId xmlns:a16="http://schemas.microsoft.com/office/drawing/2014/main" val="2489666798"/>
                    </a:ext>
                  </a:extLst>
                </a:gridCol>
                <a:gridCol w="1075863">
                  <a:extLst>
                    <a:ext uri="{9D8B030D-6E8A-4147-A177-3AD203B41FA5}">
                      <a16:colId xmlns:a16="http://schemas.microsoft.com/office/drawing/2014/main" val="716224093"/>
                    </a:ext>
                  </a:extLst>
                </a:gridCol>
              </a:tblGrid>
              <a:tr h="201168">
                <a:tc>
                  <a:txBody>
                    <a:bodyPr/>
                    <a:lstStyle/>
                    <a:p>
                      <a:pPr algn="ctr" fontAlgn="b"/>
                      <a:r>
                        <a:rPr lang="en-US" sz="1200" b="1" i="0" u="none" strike="noStrike" dirty="0">
                          <a:effectLst/>
                          <a:latin typeface="Helvetica" charset="0"/>
                          <a:ea typeface="Helvetica" charset="0"/>
                          <a:cs typeface="Helvetica" charset="0"/>
                        </a:rPr>
                        <a:t>45</a:t>
                      </a:r>
                    </a:p>
                  </a:txBody>
                  <a:tcPr marL="9525" marR="9525" marT="9525" marB="0"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b="1" kern="1200">
                          <a:solidFill>
                            <a:schemeClr val="lt1"/>
                          </a:solidFill>
                          <a:latin typeface="Calibri" panose="020F0502020204030204"/>
                        </a:defRPr>
                      </a:lvl1pPr>
                      <a:lvl2pPr marL="457189" algn="l" defTabSz="914377" rtl="0" eaLnBrk="1" latinLnBrk="0" hangingPunct="1">
                        <a:defRPr sz="1867" b="1" kern="1200">
                          <a:solidFill>
                            <a:schemeClr val="lt1"/>
                          </a:solidFill>
                          <a:latin typeface="Calibri" panose="020F0502020204030204"/>
                        </a:defRPr>
                      </a:lvl2pPr>
                      <a:lvl3pPr marL="914377" algn="l" defTabSz="914377" rtl="0" eaLnBrk="1" latinLnBrk="0" hangingPunct="1">
                        <a:defRPr sz="1867" b="1" kern="1200">
                          <a:solidFill>
                            <a:schemeClr val="lt1"/>
                          </a:solidFill>
                          <a:latin typeface="Calibri" panose="020F0502020204030204"/>
                        </a:defRPr>
                      </a:lvl3pPr>
                      <a:lvl4pPr marL="1371566" algn="l" defTabSz="914377" rtl="0" eaLnBrk="1" latinLnBrk="0" hangingPunct="1">
                        <a:defRPr sz="1867" b="1" kern="1200">
                          <a:solidFill>
                            <a:schemeClr val="lt1"/>
                          </a:solidFill>
                          <a:latin typeface="Calibri" panose="020F0502020204030204"/>
                        </a:defRPr>
                      </a:lvl4pPr>
                      <a:lvl5pPr marL="1828754" algn="l" defTabSz="914377" rtl="0" eaLnBrk="1" latinLnBrk="0" hangingPunct="1">
                        <a:defRPr sz="1867" b="1" kern="1200">
                          <a:solidFill>
                            <a:schemeClr val="lt1"/>
                          </a:solidFill>
                          <a:latin typeface="Calibri" panose="020F0502020204030204"/>
                        </a:defRPr>
                      </a:lvl5pPr>
                      <a:lvl6pPr marL="2285943" algn="l" defTabSz="914377" rtl="0" eaLnBrk="1" latinLnBrk="0" hangingPunct="1">
                        <a:defRPr sz="1867" b="1" kern="1200">
                          <a:solidFill>
                            <a:schemeClr val="lt1"/>
                          </a:solidFill>
                          <a:latin typeface="Calibri" panose="020F0502020204030204"/>
                        </a:defRPr>
                      </a:lvl6pPr>
                      <a:lvl7pPr marL="2743131" algn="l" defTabSz="914377" rtl="0" eaLnBrk="1" latinLnBrk="0" hangingPunct="1">
                        <a:defRPr sz="1867" b="1" kern="1200">
                          <a:solidFill>
                            <a:schemeClr val="lt1"/>
                          </a:solidFill>
                          <a:latin typeface="Calibri" panose="020F0502020204030204"/>
                        </a:defRPr>
                      </a:lvl7pPr>
                      <a:lvl8pPr marL="3200320" algn="l" defTabSz="914377" rtl="0" eaLnBrk="1" latinLnBrk="0" hangingPunct="1">
                        <a:defRPr sz="1867" b="1" kern="1200">
                          <a:solidFill>
                            <a:schemeClr val="lt1"/>
                          </a:solidFill>
                          <a:latin typeface="Calibri" panose="020F0502020204030204"/>
                        </a:defRPr>
                      </a:lvl8pPr>
                      <a:lvl9pPr marL="3657509" algn="l" defTabSz="914377" rtl="0" eaLnBrk="1" latinLnBrk="0" hangingPunct="1">
                        <a:defRPr sz="1867" b="1" kern="1200">
                          <a:solidFill>
                            <a:schemeClr val="lt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lnL w="381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44D62C"/>
                    </a:solidFill>
                  </a:tcPr>
                </a:tc>
                <a:tc>
                  <a:txBody>
                    <a:bodyPr/>
                    <a:lstStyle>
                      <a:lvl1pPr marL="0" algn="l" defTabSz="914377" rtl="0" eaLnBrk="1" latinLnBrk="0" hangingPunct="1">
                        <a:defRPr sz="1867" b="1" kern="1200">
                          <a:solidFill>
                            <a:schemeClr val="lt1"/>
                          </a:solidFill>
                          <a:latin typeface="Calibri" panose="020F0502020204030204"/>
                        </a:defRPr>
                      </a:lvl1pPr>
                      <a:lvl2pPr marL="457189" algn="l" defTabSz="914377" rtl="0" eaLnBrk="1" latinLnBrk="0" hangingPunct="1">
                        <a:defRPr sz="1867" b="1" kern="1200">
                          <a:solidFill>
                            <a:schemeClr val="lt1"/>
                          </a:solidFill>
                          <a:latin typeface="Calibri" panose="020F0502020204030204"/>
                        </a:defRPr>
                      </a:lvl2pPr>
                      <a:lvl3pPr marL="914377" algn="l" defTabSz="914377" rtl="0" eaLnBrk="1" latinLnBrk="0" hangingPunct="1">
                        <a:defRPr sz="1867" b="1" kern="1200">
                          <a:solidFill>
                            <a:schemeClr val="lt1"/>
                          </a:solidFill>
                          <a:latin typeface="Calibri" panose="020F0502020204030204"/>
                        </a:defRPr>
                      </a:lvl3pPr>
                      <a:lvl4pPr marL="1371566" algn="l" defTabSz="914377" rtl="0" eaLnBrk="1" latinLnBrk="0" hangingPunct="1">
                        <a:defRPr sz="1867" b="1" kern="1200">
                          <a:solidFill>
                            <a:schemeClr val="lt1"/>
                          </a:solidFill>
                          <a:latin typeface="Calibri" panose="020F0502020204030204"/>
                        </a:defRPr>
                      </a:lvl4pPr>
                      <a:lvl5pPr marL="1828754" algn="l" defTabSz="914377" rtl="0" eaLnBrk="1" latinLnBrk="0" hangingPunct="1">
                        <a:defRPr sz="1867" b="1" kern="1200">
                          <a:solidFill>
                            <a:schemeClr val="lt1"/>
                          </a:solidFill>
                          <a:latin typeface="Calibri" panose="020F0502020204030204"/>
                        </a:defRPr>
                      </a:lvl5pPr>
                      <a:lvl6pPr marL="2285943" algn="l" defTabSz="914377" rtl="0" eaLnBrk="1" latinLnBrk="0" hangingPunct="1">
                        <a:defRPr sz="1867" b="1" kern="1200">
                          <a:solidFill>
                            <a:schemeClr val="lt1"/>
                          </a:solidFill>
                          <a:latin typeface="Calibri" panose="020F0502020204030204"/>
                        </a:defRPr>
                      </a:lvl6pPr>
                      <a:lvl7pPr marL="2743131" algn="l" defTabSz="914377" rtl="0" eaLnBrk="1" latinLnBrk="0" hangingPunct="1">
                        <a:defRPr sz="1867" b="1" kern="1200">
                          <a:solidFill>
                            <a:schemeClr val="lt1"/>
                          </a:solidFill>
                          <a:latin typeface="Calibri" panose="020F0502020204030204"/>
                        </a:defRPr>
                      </a:lvl7pPr>
                      <a:lvl8pPr marL="3200320" algn="l" defTabSz="914377" rtl="0" eaLnBrk="1" latinLnBrk="0" hangingPunct="1">
                        <a:defRPr sz="1867" b="1" kern="1200">
                          <a:solidFill>
                            <a:schemeClr val="lt1"/>
                          </a:solidFill>
                          <a:latin typeface="Calibri" panose="020F0502020204030204"/>
                        </a:defRPr>
                      </a:lvl8pPr>
                      <a:lvl9pPr marL="3657509" algn="l" defTabSz="914377" rtl="0" eaLnBrk="1" latinLnBrk="0" hangingPunct="1">
                        <a:defRPr sz="1867" b="1" kern="1200">
                          <a:solidFill>
                            <a:schemeClr val="lt1"/>
                          </a:solidFill>
                          <a:latin typeface="Calibri" panose="020F0502020204030204"/>
                        </a:defRPr>
                      </a:lvl9pPr>
                    </a:lstStyle>
                    <a:p>
                      <a:pPr algn="l"/>
                      <a:r>
                        <a:rPr lang="en-US" sz="1200" dirty="0">
                          <a:solidFill>
                            <a:schemeClr val="tx1"/>
                          </a:solidFill>
                          <a:latin typeface="Helvetica" charset="0"/>
                          <a:ea typeface="Helvetica" charset="0"/>
                          <a:cs typeface="Helvetica" charset="0"/>
                        </a:rPr>
                        <a:t>Global</a:t>
                      </a:r>
                    </a:p>
                  </a:txBody>
                  <a:tcPr marT="9144" marB="9144"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2062605"/>
                  </a:ext>
                </a:extLst>
              </a:tr>
              <a:tr h="201168">
                <a:tc>
                  <a:txBody>
                    <a:bodyPr/>
                    <a:lstStyle/>
                    <a:p>
                      <a:pPr algn="ctr" fontAlgn="b"/>
                      <a:r>
                        <a:rPr lang="en-US" sz="1200" b="1" i="0" u="none" strike="noStrike" dirty="0">
                          <a:effectLst/>
                          <a:latin typeface="Helvetica" charset="0"/>
                          <a:ea typeface="Helvetica" charset="0"/>
                          <a:cs typeface="Helvetica" charset="0"/>
                        </a:rPr>
                        <a:t>70</a:t>
                      </a:r>
                    </a:p>
                  </a:txBody>
                  <a:tcPr marL="9525" marR="9525" marT="9525" marB="0" anchor="ctr">
                    <a:lnL w="12700" cmpd="sng">
                      <a:noFill/>
                    </a:lnL>
                    <a:lnR w="381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381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India</a:t>
                      </a:r>
                    </a:p>
                  </a:txBody>
                  <a:tcPr marR="9525" marT="9525" marB="0"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6309057"/>
                  </a:ext>
                </a:extLst>
              </a:tr>
              <a:tr h="201168">
                <a:tc>
                  <a:txBody>
                    <a:bodyPr/>
                    <a:lstStyle/>
                    <a:p>
                      <a:pPr algn="ctr" fontAlgn="b"/>
                      <a:r>
                        <a:rPr lang="en-US" sz="1200" b="1" i="0" u="none" strike="noStrike" dirty="0">
                          <a:effectLst/>
                          <a:latin typeface="Helvetica" charset="0"/>
                          <a:ea typeface="Helvetica" charset="0"/>
                          <a:cs typeface="Helvetica" charset="0"/>
                        </a:rPr>
                        <a:t>67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Indonesia</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9419596"/>
                  </a:ext>
                </a:extLst>
              </a:tr>
              <a:tr h="201168">
                <a:tc>
                  <a:txBody>
                    <a:bodyPr/>
                    <a:lstStyle/>
                    <a:p>
                      <a:pPr algn="ctr" fontAlgn="b"/>
                      <a:r>
                        <a:rPr lang="en-US" sz="1200" b="1" i="0" u="none" strike="noStrike" dirty="0">
                          <a:effectLst/>
                          <a:latin typeface="Helvetica" charset="0"/>
                          <a:ea typeface="Helvetica" charset="0"/>
                          <a:cs typeface="Helvetica" charset="0"/>
                        </a:rPr>
                        <a:t>62</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China</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2125578"/>
                  </a:ext>
                </a:extLst>
              </a:tr>
              <a:tr h="201168">
                <a:tc>
                  <a:txBody>
                    <a:bodyPr/>
                    <a:lstStyle/>
                    <a:p>
                      <a:pPr algn="ctr" fontAlgn="b"/>
                      <a:r>
                        <a:rPr lang="en-US" sz="1200" b="1" i="0" u="none" strike="noStrike" dirty="0">
                          <a:effectLst/>
                          <a:latin typeface="Helvetica" charset="0"/>
                          <a:ea typeface="Helvetica" charset="0"/>
                          <a:cs typeface="Helvetica" charset="0"/>
                        </a:rPr>
                        <a:t>59</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Singapore</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4033499"/>
                  </a:ext>
                </a:extLst>
              </a:tr>
              <a:tr h="201168">
                <a:tc>
                  <a:txBody>
                    <a:bodyPr/>
                    <a:lstStyle/>
                    <a:p>
                      <a:pPr algn="ctr" fontAlgn="b"/>
                      <a:r>
                        <a:rPr lang="en-US" sz="1200" b="1" i="0" u="none" strike="noStrike" dirty="0">
                          <a:effectLst/>
                          <a:latin typeface="Helvetica" charset="0"/>
                          <a:ea typeface="Helvetica" charset="0"/>
                          <a:cs typeface="Helvetica" charset="0"/>
                        </a:rPr>
                        <a:t>59</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UAE</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8846205"/>
                  </a:ext>
                </a:extLst>
              </a:tr>
              <a:tr h="201168">
                <a:tc>
                  <a:txBody>
                    <a:bodyPr/>
                    <a:lstStyle/>
                    <a:p>
                      <a:pPr algn="ctr" fontAlgn="b"/>
                      <a:r>
                        <a:rPr lang="en-US" sz="1200" b="1" i="0" u="none" strike="noStrike" dirty="0">
                          <a:effectLst/>
                          <a:latin typeface="Helvetica" charset="0"/>
                          <a:ea typeface="Helvetica" charset="0"/>
                          <a:cs typeface="Helvetica" charset="0"/>
                        </a:rPr>
                        <a:t>52</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Netherlands</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9846432"/>
                  </a:ext>
                </a:extLst>
              </a:tr>
              <a:tr h="201168">
                <a:tc>
                  <a:txBody>
                    <a:bodyPr/>
                    <a:lstStyle/>
                    <a:p>
                      <a:pPr algn="ctr" fontAlgn="b"/>
                      <a:r>
                        <a:rPr lang="en-US" sz="1200" b="1" i="0" u="none" strike="noStrike" dirty="0">
                          <a:effectLst/>
                          <a:latin typeface="Helvetica" charset="0"/>
                          <a:ea typeface="Helvetica" charset="0"/>
                          <a:cs typeface="Helvetica" charset="0"/>
                        </a:rPr>
                        <a:t>50</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Colombia</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03885707"/>
                  </a:ext>
                </a:extLst>
              </a:tr>
              <a:tr h="201168">
                <a:tc>
                  <a:txBody>
                    <a:bodyPr/>
                    <a:lstStyle/>
                    <a:p>
                      <a:pPr algn="ctr" fontAlgn="b"/>
                      <a:r>
                        <a:rPr lang="en-US" sz="1200" b="1" i="0" u="none" strike="noStrike" dirty="0">
                          <a:effectLst/>
                          <a:latin typeface="Helvetica" charset="0"/>
                          <a:ea typeface="Helvetica" charset="0"/>
                          <a:cs typeface="Helvetica" charset="0"/>
                        </a:rPr>
                        <a:t>50</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Mexico</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7184035"/>
                  </a:ext>
                </a:extLst>
              </a:tr>
              <a:tr h="201168">
                <a:tc>
                  <a:txBody>
                    <a:bodyPr/>
                    <a:lstStyle/>
                    <a:p>
                      <a:pPr algn="ctr" fontAlgn="b"/>
                      <a:r>
                        <a:rPr lang="en-US" sz="1200" b="1" i="0" u="none" strike="noStrike" dirty="0">
                          <a:effectLst/>
                          <a:latin typeface="Helvetica" charset="0"/>
                          <a:ea typeface="Helvetica" charset="0"/>
                          <a:cs typeface="Helvetica" charset="0"/>
                        </a:rPr>
                        <a:t>47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Brazil</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4388705"/>
                  </a:ext>
                </a:extLst>
              </a:tr>
              <a:tr h="227819">
                <a:tc>
                  <a:txBody>
                    <a:bodyPr/>
                    <a:lstStyle/>
                    <a:p>
                      <a:pPr algn="ctr" fontAlgn="b"/>
                      <a:r>
                        <a:rPr lang="en-US" sz="1200" b="1" i="0" u="none" strike="noStrike" dirty="0">
                          <a:effectLst/>
                          <a:latin typeface="Helvetica" charset="0"/>
                          <a:ea typeface="Helvetica" charset="0"/>
                          <a:cs typeface="Helvetica" charset="0"/>
                        </a:rPr>
                        <a:t>47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Canada</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3675422"/>
                  </a:ext>
                </a:extLst>
              </a:tr>
              <a:tr h="201168">
                <a:tc>
                  <a:txBody>
                    <a:bodyPr/>
                    <a:lstStyle/>
                    <a:p>
                      <a:pPr algn="ctr" fontAlgn="b"/>
                      <a:r>
                        <a:rPr lang="en-US" sz="1200" b="1" i="0" u="none" strike="noStrike">
                          <a:effectLst/>
                          <a:latin typeface="Helvetica" charset="0"/>
                          <a:ea typeface="Helvetica" charset="0"/>
                          <a:cs typeface="Helvetica" charset="0"/>
                        </a:rPr>
                        <a:t>47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Italy</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4391734"/>
                  </a:ext>
                </a:extLst>
              </a:tr>
              <a:tr h="201168">
                <a:tc>
                  <a:txBody>
                    <a:bodyPr/>
                    <a:lstStyle/>
                    <a:p>
                      <a:pPr algn="ctr" fontAlgn="b"/>
                      <a:r>
                        <a:rPr lang="en-US" sz="1200" b="1" i="0" u="none" strike="noStrike" dirty="0">
                          <a:effectLst/>
                          <a:latin typeface="Helvetica" charset="0"/>
                          <a:ea typeface="Helvetica" charset="0"/>
                          <a:cs typeface="Helvetica" charset="0"/>
                        </a:rPr>
                        <a:t>47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Malaysia</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6596740"/>
                  </a:ext>
                </a:extLst>
              </a:tr>
              <a:tr h="201168">
                <a:tc>
                  <a:txBody>
                    <a:bodyPr/>
                    <a:lstStyle/>
                    <a:p>
                      <a:pPr algn="ctr" fontAlgn="b"/>
                      <a:r>
                        <a:rPr lang="en-US" sz="1200" b="1" i="0" u="none" strike="noStrike" dirty="0">
                          <a:effectLst/>
                          <a:latin typeface="Helvetica" charset="0"/>
                          <a:ea typeface="Helvetica" charset="0"/>
                          <a:cs typeface="Helvetica" charset="0"/>
                        </a:rPr>
                        <a:t>47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U.S.</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1937889"/>
                  </a:ext>
                </a:extLst>
              </a:tr>
              <a:tr h="201168">
                <a:tc>
                  <a:txBody>
                    <a:bodyPr/>
                    <a:lstStyle/>
                    <a:p>
                      <a:pPr algn="ctr" fontAlgn="b"/>
                      <a:r>
                        <a:rPr lang="en-US" sz="1200" b="1" i="0" u="none" strike="noStrike" dirty="0">
                          <a:effectLst/>
                          <a:latin typeface="Helvetica" charset="0"/>
                          <a:ea typeface="Helvetica" charset="0"/>
                          <a:cs typeface="Helvetica" charset="0"/>
                        </a:rPr>
                        <a:t>45</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Argentina</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9440248"/>
                  </a:ext>
                </a:extLst>
              </a:tr>
              <a:tr h="201168">
                <a:tc>
                  <a:txBody>
                    <a:bodyPr/>
                    <a:lstStyle/>
                    <a:p>
                      <a:pPr algn="ctr" fontAlgn="b"/>
                      <a:r>
                        <a:rPr lang="en-US" sz="1200" b="1" i="0" u="none" strike="noStrike" dirty="0">
                          <a:effectLst/>
                          <a:latin typeface="Helvetica" charset="0"/>
                          <a:ea typeface="Helvetica" charset="0"/>
                          <a:cs typeface="Helvetica" charset="0"/>
                        </a:rPr>
                        <a:t>42</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Hong Kong</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9404118"/>
                  </a:ext>
                </a:extLst>
              </a:tr>
              <a:tr h="201168">
                <a:tc>
                  <a:txBody>
                    <a:bodyPr/>
                    <a:lstStyle/>
                    <a:p>
                      <a:pPr algn="ctr" fontAlgn="b"/>
                      <a:r>
                        <a:rPr lang="en-US" sz="1200" b="1" i="0" u="none" strike="noStrike" dirty="0">
                          <a:effectLst/>
                          <a:latin typeface="Helvetica" charset="0"/>
                          <a:ea typeface="Helvetica" charset="0"/>
                          <a:cs typeface="Helvetica" charset="0"/>
                        </a:rPr>
                        <a:t>41</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S. Africa</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1013681"/>
                  </a:ext>
                </a:extLst>
              </a:tr>
              <a:tr h="201168">
                <a:tc>
                  <a:txBody>
                    <a:bodyPr/>
                    <a:lstStyle/>
                    <a:p>
                      <a:pPr algn="ctr" fontAlgn="b"/>
                      <a:r>
                        <a:rPr lang="en-US" sz="1200" b="1" i="0" u="none" strike="noStrike" dirty="0">
                          <a:effectLst/>
                          <a:latin typeface="Helvetica" charset="0"/>
                          <a:ea typeface="Helvetica" charset="0"/>
                          <a:cs typeface="Helvetica" charset="0"/>
                        </a:rPr>
                        <a:t>41</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Spain</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075904"/>
                  </a:ext>
                </a:extLst>
              </a:tr>
              <a:tr h="201168">
                <a:tc>
                  <a:txBody>
                    <a:bodyPr/>
                    <a:lstStyle/>
                    <a:p>
                      <a:pPr algn="ctr" fontAlgn="b"/>
                      <a:r>
                        <a:rPr lang="en-US" sz="1200" b="1" i="0" u="none" strike="noStrike" dirty="0">
                          <a:effectLst/>
                          <a:latin typeface="Helvetica" charset="0"/>
                          <a:ea typeface="Helvetica" charset="0"/>
                          <a:cs typeface="Helvetica" charset="0"/>
                        </a:rPr>
                        <a:t>41</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Turkey</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1164300"/>
                  </a:ext>
                </a:extLst>
              </a:tr>
              <a:tr h="201168">
                <a:tc>
                  <a:txBody>
                    <a:bodyPr/>
                    <a:lstStyle/>
                    <a:p>
                      <a:pPr algn="ctr" fontAlgn="b"/>
                      <a:r>
                        <a:rPr lang="en-US" sz="1200" b="1" i="0" u="none" strike="noStrike" dirty="0">
                          <a:effectLst/>
                          <a:latin typeface="Helvetica" charset="0"/>
                          <a:ea typeface="Helvetica" charset="0"/>
                          <a:cs typeface="Helvetica" charset="0"/>
                        </a:rPr>
                        <a:t>40</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Australia</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259822"/>
                  </a:ext>
                </a:extLst>
              </a:tr>
              <a:tr h="201168">
                <a:tc>
                  <a:txBody>
                    <a:bodyPr/>
                    <a:lstStyle/>
                    <a:p>
                      <a:pPr algn="ctr" fontAlgn="b"/>
                      <a:r>
                        <a:rPr lang="en-US" sz="1200" b="1" i="0" u="none" strike="noStrike" dirty="0">
                          <a:effectLst/>
                          <a:latin typeface="Helvetica" charset="0"/>
                          <a:ea typeface="Helvetica" charset="0"/>
                          <a:cs typeface="Helvetica" charset="0"/>
                        </a:rPr>
                        <a:t>39</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Germany</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2352651"/>
                  </a:ext>
                </a:extLst>
              </a:tr>
              <a:tr h="201168">
                <a:tc>
                  <a:txBody>
                    <a:bodyPr/>
                    <a:lstStyle/>
                    <a:p>
                      <a:pPr algn="ctr" fontAlgn="b"/>
                      <a:r>
                        <a:rPr lang="en-US" sz="1200" b="1" i="0" u="none" strike="noStrike" dirty="0">
                          <a:effectLst/>
                          <a:latin typeface="Helvetica" charset="0"/>
                          <a:ea typeface="Helvetica" charset="0"/>
                          <a:cs typeface="Helvetica" charset="0"/>
                        </a:rPr>
                        <a:t>38</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France</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7252192"/>
                  </a:ext>
                </a:extLst>
              </a:tr>
              <a:tr h="201168">
                <a:tc>
                  <a:txBody>
                    <a:bodyPr/>
                    <a:lstStyle/>
                    <a:p>
                      <a:pPr algn="ctr" fontAlgn="b"/>
                      <a:r>
                        <a:rPr lang="en-US" sz="1200" b="1" i="0" u="none" strike="noStrike" dirty="0">
                          <a:effectLst/>
                          <a:latin typeface="Helvetica" charset="0"/>
                          <a:ea typeface="Helvetica" charset="0"/>
                          <a:cs typeface="Helvetica" charset="0"/>
                        </a:rPr>
                        <a:t>37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U.K.</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7930172"/>
                  </a:ext>
                </a:extLst>
              </a:tr>
              <a:tr h="201168">
                <a:tc>
                  <a:txBody>
                    <a:bodyPr/>
                    <a:lstStyle/>
                    <a:p>
                      <a:pPr algn="ctr" fontAlgn="b"/>
                      <a:r>
                        <a:rPr lang="en-US" sz="1200" b="1" i="0" u="none" strike="noStrike" dirty="0">
                          <a:effectLst/>
                          <a:latin typeface="Helvetica" charset="0"/>
                          <a:ea typeface="Helvetica" charset="0"/>
                          <a:cs typeface="Helvetica" charset="0"/>
                        </a:rPr>
                        <a:t>36</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S. Korea</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7171965"/>
                  </a:ext>
                </a:extLst>
              </a:tr>
              <a:tr h="201168">
                <a:tc>
                  <a:txBody>
                    <a:bodyPr/>
                    <a:lstStyle/>
                    <a:p>
                      <a:pPr algn="ctr" fontAlgn="b"/>
                      <a:r>
                        <a:rPr lang="en-US" sz="1200" b="1" i="0" u="none" strike="noStrike" dirty="0">
                          <a:effectLst/>
                          <a:latin typeface="Helvetica" charset="0"/>
                          <a:ea typeface="Helvetica" charset="0"/>
                          <a:cs typeface="Helvetica" charset="0"/>
                        </a:rPr>
                        <a:t>36</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Sweden</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4078278"/>
                  </a:ext>
                </a:extLst>
              </a:tr>
              <a:tr h="201168">
                <a:tc>
                  <a:txBody>
                    <a:bodyPr/>
                    <a:lstStyle/>
                    <a:p>
                      <a:pPr algn="ctr" fontAlgn="b"/>
                      <a:r>
                        <a:rPr lang="en-US" sz="1200" b="1" i="0" u="none" strike="noStrike" dirty="0">
                          <a:effectLst/>
                          <a:latin typeface="Helvetica" charset="0"/>
                          <a:ea typeface="Helvetica" charset="0"/>
                          <a:cs typeface="Helvetica" charset="0"/>
                        </a:rPr>
                        <a:t>35</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Ireland</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5301120"/>
                  </a:ext>
                </a:extLst>
              </a:tr>
              <a:tr h="201168">
                <a:tc>
                  <a:txBody>
                    <a:bodyPr/>
                    <a:lstStyle/>
                    <a:p>
                      <a:pPr algn="ctr" fontAlgn="b"/>
                      <a:r>
                        <a:rPr lang="en-US" sz="1200" b="1" i="0" u="none" strike="noStrike" dirty="0">
                          <a:effectLst/>
                          <a:latin typeface="Helvetica" charset="0"/>
                          <a:ea typeface="Helvetica" charset="0"/>
                          <a:cs typeface="Helvetica" charset="0"/>
                        </a:rPr>
                        <a:t>34</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Japan</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6917355"/>
                  </a:ext>
                </a:extLst>
              </a:tr>
              <a:tr h="201168">
                <a:tc>
                  <a:txBody>
                    <a:bodyPr/>
                    <a:lstStyle/>
                    <a:p>
                      <a:pPr algn="ctr" fontAlgn="b"/>
                      <a:r>
                        <a:rPr lang="en-US" sz="1200" b="1" i="0" u="none" strike="noStrike" dirty="0">
                          <a:effectLst/>
                          <a:latin typeface="Helvetica" charset="0"/>
                          <a:ea typeface="Helvetica" charset="0"/>
                          <a:cs typeface="Helvetica" charset="0"/>
                        </a:rPr>
                        <a:t>34</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Poland</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2493708"/>
                  </a:ext>
                </a:extLst>
              </a:tr>
              <a:tr h="201168">
                <a:tc>
                  <a:txBody>
                    <a:bodyPr/>
                    <a:lstStyle/>
                    <a:p>
                      <a:pPr algn="ctr" fontAlgn="b"/>
                      <a:r>
                        <a:rPr lang="en-US" sz="1200" b="1" i="0" u="none" strike="noStrike" dirty="0">
                          <a:effectLst/>
                          <a:latin typeface="Helvetica" charset="0"/>
                          <a:ea typeface="Helvetica" charset="0"/>
                          <a:cs typeface="Helvetica" charset="0"/>
                        </a:rPr>
                        <a:t>31</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b="1"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Russia</a:t>
                      </a:r>
                    </a:p>
                  </a:txBody>
                  <a:tcPr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4360089"/>
                  </a:ext>
                </a:extLst>
              </a:tr>
            </a:tbl>
          </a:graphicData>
        </a:graphic>
      </p:graphicFrame>
      <p:sp>
        <p:nvSpPr>
          <p:cNvPr id="2" name="Title 1"/>
          <p:cNvSpPr>
            <a:spLocks noGrp="1"/>
          </p:cNvSpPr>
          <p:nvPr>
            <p:ph type="title"/>
          </p:nvPr>
        </p:nvSpPr>
        <p:spPr/>
        <p:txBody>
          <a:bodyPr/>
          <a:lstStyle/>
          <a:p>
            <a:pPr>
              <a:lnSpc>
                <a:spcPct val="80000"/>
              </a:lnSpc>
            </a:pPr>
            <a:r>
              <a:rPr lang="en-US" sz="1800" dirty="0"/>
              <a:t>Trust Index</a:t>
            </a:r>
            <a:br>
              <a:rPr lang="en-US" sz="1800" dirty="0"/>
            </a:br>
            <a:r>
              <a:rPr lang="en-US" dirty="0"/>
              <a:t>Mass Population </a:t>
            </a:r>
            <a:br>
              <a:rPr lang="en-US" dirty="0"/>
            </a:br>
            <a:r>
              <a:rPr lang="en-US" dirty="0"/>
              <a:t>Left Behind</a:t>
            </a:r>
          </a:p>
        </p:txBody>
      </p:sp>
      <p:sp>
        <p:nvSpPr>
          <p:cNvPr id="38" name="Text Placeholder 5"/>
          <p:cNvSpPr>
            <a:spLocks noGrp="1"/>
          </p:cNvSpPr>
          <p:nvPr>
            <p:ph type="body" sz="quarter" idx="12"/>
          </p:nvPr>
        </p:nvSpPr>
        <p:spPr>
          <a:xfrm>
            <a:off x="507999" y="1513573"/>
            <a:ext cx="11168534" cy="531055"/>
          </a:xfrm>
        </p:spPr>
        <p:txBody>
          <a:bodyPr/>
          <a:lstStyle/>
          <a:p>
            <a:r>
              <a:rPr lang="en-US" dirty="0">
                <a:latin typeface="Helvetica" charset="0"/>
                <a:ea typeface="Helvetica" charset="0"/>
                <a:cs typeface="Helvetica" charset="0"/>
              </a:rPr>
              <a:t>Average trust in institutions, </a:t>
            </a:r>
            <a:br>
              <a:rPr lang="en-US" dirty="0">
                <a:latin typeface="Helvetica" charset="0"/>
                <a:ea typeface="Helvetica" charset="0"/>
                <a:cs typeface="Helvetica" charset="0"/>
              </a:rPr>
            </a:br>
            <a:r>
              <a:rPr lang="en-US" dirty="0">
                <a:latin typeface="Helvetica" charset="0"/>
                <a:ea typeface="Helvetica" charset="0"/>
                <a:cs typeface="Helvetica" charset="0"/>
              </a:rPr>
              <a:t>Informed Public vs. Mass Population</a:t>
            </a:r>
          </a:p>
        </p:txBody>
      </p:sp>
      <p:sp>
        <p:nvSpPr>
          <p:cNvPr id="66" name="TextBox 65"/>
          <p:cNvSpPr txBox="1"/>
          <p:nvPr/>
        </p:nvSpPr>
        <p:spPr>
          <a:xfrm>
            <a:off x="10334857" y="4289148"/>
            <a:ext cx="1536927" cy="677108"/>
          </a:xfrm>
          <a:prstGeom prst="rect">
            <a:avLst/>
          </a:prstGeom>
          <a:noFill/>
        </p:spPr>
        <p:txBody>
          <a:bodyPr wrap="square" lIns="0" tIns="0" rIns="0" bIns="0" rtlCol="0" anchor="b">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Helvetica"/>
                <a:ea typeface="+mn-ea"/>
                <a:cs typeface="+mn-cs"/>
              </a:rPr>
              <a:t>The Mass Population distrusts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Helvetica"/>
                <a:ea typeface="+mn-ea"/>
                <a:cs typeface="+mn-cs"/>
              </a:rPr>
              <a:t>their institutions in </a:t>
            </a:r>
            <a:br>
              <a:rPr kumimoji="0" lang="en-US" sz="1100" b="1" i="0" u="none" strike="noStrike" kern="1200" cap="none" spc="0" normalizeH="0" baseline="0" noProof="0" dirty="0">
                <a:ln>
                  <a:noFill/>
                </a:ln>
                <a:solidFill>
                  <a:srgbClr val="000000"/>
                </a:solidFill>
                <a:effectLst/>
                <a:uLnTx/>
                <a:uFillTx/>
                <a:latin typeface="Helvetica"/>
                <a:ea typeface="+mn-ea"/>
                <a:cs typeface="+mn-cs"/>
              </a:rPr>
            </a:br>
            <a:r>
              <a:rPr kumimoji="0" lang="en-US" sz="1100" b="1" i="0" u="none" strike="noStrike" kern="1200" cap="none" spc="0" normalizeH="0" baseline="0" noProof="0" dirty="0">
                <a:ln>
                  <a:noFill/>
                </a:ln>
                <a:solidFill>
                  <a:srgbClr val="000000"/>
                </a:solidFill>
                <a:effectLst/>
                <a:uLnTx/>
                <a:uFillTx/>
                <a:latin typeface="Helvetica"/>
                <a:ea typeface="+mn-ea"/>
                <a:cs typeface="+mn-cs"/>
              </a:rPr>
              <a:t>20 of 28 countries</a:t>
            </a:r>
          </a:p>
        </p:txBody>
      </p:sp>
      <p:cxnSp>
        <p:nvCxnSpPr>
          <p:cNvPr id="67" name="Straight Connector 66"/>
          <p:cNvCxnSpPr/>
          <p:nvPr/>
        </p:nvCxnSpPr>
        <p:spPr>
          <a:xfrm>
            <a:off x="10399582" y="4986553"/>
            <a:ext cx="1387389" cy="7415"/>
          </a:xfrm>
          <a:prstGeom prst="line">
            <a:avLst/>
          </a:prstGeom>
          <a:ln w="381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Footer Placeholder 2"/>
          <p:cNvSpPr txBox="1">
            <a:spLocks/>
          </p:cNvSpPr>
          <p:nvPr/>
        </p:nvSpPr>
        <p:spPr>
          <a:xfrm>
            <a:off x="508000" y="4045299"/>
            <a:ext cx="3471335" cy="472624"/>
          </a:xfrm>
          <a:prstGeom prst="rect">
            <a:avLst/>
          </a:prstGeom>
        </p:spPr>
        <p:txBody>
          <a:bodyPr vert="horz" lIns="0" tIns="0" rIns="0" bIns="0" rtlCol="0" anchor="t" anchorCtr="0"/>
          <a:lstStyle>
            <a:defPPr>
              <a:defRPr lang="en-US"/>
            </a:defPPr>
            <a:lvl1pPr marL="0" algn="l" defTabSz="914377" rtl="0" eaLnBrk="1" latinLnBrk="0" hangingPunct="1">
              <a:defRPr sz="1133" b="0" i="0" kern="1200">
                <a:solidFill>
                  <a:srgbClr val="768489"/>
                </a:solidFill>
                <a:latin typeface="Helvetica Light"/>
                <a:ea typeface="+mn-ea"/>
                <a:cs typeface="Helvetica Light"/>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Helvetica" charset="0"/>
                <a:ea typeface="Helvetica" charset="0"/>
                <a:cs typeface="Helvetica" charset="0"/>
              </a:rPr>
              <a:t>Source: 2017 Edelman Trust Barometer.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Helvetica" charset="0"/>
                <a:ea typeface="Helvetica" charset="0"/>
                <a:cs typeface="Helvetica" charset="0"/>
              </a:rPr>
              <a:t>The Trust Index is an average of a country’s trust in the institutions of government, business, media and NGOs. </a:t>
            </a:r>
            <a:r>
              <a:rPr lang="en-US" sz="1050" dirty="0">
                <a:solidFill>
                  <a:srgbClr val="000000"/>
                </a:solidFill>
                <a:latin typeface="Helvetica" charset="0"/>
                <a:ea typeface="Helvetica" charset="0"/>
                <a:cs typeface="Helvetica" charset="0"/>
              </a:rPr>
              <a:t>Informed Public and Mass Population, </a:t>
            </a:r>
            <a:r>
              <a:rPr kumimoji="0" lang="en-US" sz="1050" b="0" i="0" u="none" strike="noStrike" kern="1200" cap="none" spc="0" normalizeH="0" baseline="0" noProof="0" dirty="0">
                <a:ln>
                  <a:noFill/>
                </a:ln>
                <a:solidFill>
                  <a:srgbClr val="000000"/>
                </a:solidFill>
                <a:effectLst/>
                <a:uLnTx/>
                <a:uFillTx/>
                <a:latin typeface="Helvetica" charset="0"/>
                <a:ea typeface="Helvetica" charset="0"/>
                <a:cs typeface="Helvetica" charset="0"/>
              </a:rPr>
              <a:t>28-country global total. </a:t>
            </a:r>
          </a:p>
        </p:txBody>
      </p:sp>
      <p:cxnSp>
        <p:nvCxnSpPr>
          <p:cNvPr id="80" name="Straight Connector 79"/>
          <p:cNvCxnSpPr/>
          <p:nvPr/>
        </p:nvCxnSpPr>
        <p:spPr>
          <a:xfrm>
            <a:off x="8685490" y="759280"/>
            <a:ext cx="1181366" cy="9195"/>
          </a:xfrm>
          <a:prstGeom prst="line">
            <a:avLst/>
          </a:prstGeom>
          <a:ln w="95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 Placeholder 6"/>
          <p:cNvSpPr txBox="1">
            <a:spLocks/>
          </p:cNvSpPr>
          <p:nvPr/>
        </p:nvSpPr>
        <p:spPr>
          <a:xfrm>
            <a:off x="9198512" y="414585"/>
            <a:ext cx="745032" cy="253373"/>
          </a:xfrm>
          <a:prstGeom prst="rect">
            <a:avLst/>
          </a:prstGeom>
        </p:spPr>
        <p:txBody>
          <a:bodyPr lIns="0" tIns="0" rIns="0" bIns="0" anchor="t"/>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Helvetica"/>
                <a:ea typeface="+mn-ea"/>
                <a:cs typeface="Helvetica Neue Light" charset="0"/>
              </a:rPr>
              <a:t>Mass</a:t>
            </a: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Helvetica"/>
                <a:ea typeface="+mn-ea"/>
                <a:cs typeface="Helvetica Neue Light" charset="0"/>
              </a:rPr>
              <a:t>Population</a:t>
            </a:r>
          </a:p>
        </p:txBody>
      </p:sp>
      <p:cxnSp>
        <p:nvCxnSpPr>
          <p:cNvPr id="73" name="Straight Connector 72"/>
          <p:cNvCxnSpPr/>
          <p:nvPr/>
        </p:nvCxnSpPr>
        <p:spPr>
          <a:xfrm flipV="1">
            <a:off x="10017347" y="4504608"/>
            <a:ext cx="207535" cy="0"/>
          </a:xfrm>
          <a:prstGeom prst="line">
            <a:avLst/>
          </a:prstGeom>
          <a:ln>
            <a:solidFill>
              <a:srgbClr val="768489"/>
            </a:solidFill>
          </a:ln>
        </p:spPr>
        <p:style>
          <a:lnRef idx="2">
            <a:schemeClr val="accent1"/>
          </a:lnRef>
          <a:fillRef idx="0">
            <a:schemeClr val="accent1"/>
          </a:fillRef>
          <a:effectRef idx="1">
            <a:schemeClr val="accent1"/>
          </a:effectRef>
          <a:fontRef idx="minor">
            <a:schemeClr val="tx1"/>
          </a:fontRef>
        </p:style>
      </p:cxnSp>
      <p:sp>
        <p:nvSpPr>
          <p:cNvPr id="74" name="Right Bracket 73"/>
          <p:cNvSpPr/>
          <p:nvPr/>
        </p:nvSpPr>
        <p:spPr>
          <a:xfrm>
            <a:off x="9918096" y="2620380"/>
            <a:ext cx="99251" cy="3939058"/>
          </a:xfrm>
          <a:prstGeom prst="rightBracket">
            <a:avLst>
              <a:gd name="adj" fmla="val 0"/>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Helvetica"/>
              <a:ea typeface="+mn-ea"/>
              <a:cs typeface="+mn-cs"/>
            </a:endParaRPr>
          </a:p>
        </p:txBody>
      </p:sp>
      <p:sp>
        <p:nvSpPr>
          <p:cNvPr id="86" name="Text Placeholder 6"/>
          <p:cNvSpPr txBox="1">
            <a:spLocks/>
          </p:cNvSpPr>
          <p:nvPr/>
        </p:nvSpPr>
        <p:spPr>
          <a:xfrm>
            <a:off x="5994248" y="415612"/>
            <a:ext cx="745032" cy="253373"/>
          </a:xfrm>
          <a:prstGeom prst="rect">
            <a:avLst/>
          </a:prstGeom>
        </p:spPr>
        <p:txBody>
          <a:bodyPr lIns="0" tIns="0" rIns="0" bIns="0" anchor="t"/>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Helvetica"/>
                <a:ea typeface="+mn-ea"/>
                <a:cs typeface="Helvetica Neue Light" charset="0"/>
              </a:rPr>
              <a:t>Informed</a:t>
            </a:r>
            <a:br>
              <a:rPr kumimoji="0" lang="en-US" sz="1000" b="1" i="0" u="none" strike="noStrike" kern="1200" cap="none" spc="0" normalizeH="0" baseline="0" noProof="0" dirty="0">
                <a:ln>
                  <a:noFill/>
                </a:ln>
                <a:solidFill>
                  <a:srgbClr val="000000"/>
                </a:solidFill>
                <a:effectLst/>
                <a:uLnTx/>
                <a:uFillTx/>
                <a:latin typeface="Helvetica"/>
                <a:ea typeface="+mn-ea"/>
                <a:cs typeface="Helvetica Neue Light" charset="0"/>
              </a:rPr>
            </a:br>
            <a:r>
              <a:rPr kumimoji="0" lang="en-US" sz="1000" b="1" i="0" u="none" strike="noStrike" kern="1200" cap="none" spc="0" normalizeH="0" baseline="0" noProof="0" dirty="0">
                <a:ln>
                  <a:noFill/>
                </a:ln>
                <a:solidFill>
                  <a:srgbClr val="000000"/>
                </a:solidFill>
                <a:effectLst/>
                <a:uLnTx/>
                <a:uFillTx/>
                <a:latin typeface="Helvetica"/>
                <a:ea typeface="+mn-ea"/>
                <a:cs typeface="Helvetica Neue Light" charset="0"/>
              </a:rPr>
              <a:t>Public</a:t>
            </a:r>
            <a:endParaRPr kumimoji="0" lang="en-US" sz="1000" b="1" i="0" u="none" strike="noStrike" kern="1200" cap="none" spc="0" normalizeH="0" baseline="0" noProof="0" dirty="0">
              <a:ln>
                <a:noFill/>
              </a:ln>
              <a:solidFill>
                <a:prstClr val="white"/>
              </a:solidFill>
              <a:effectLst/>
              <a:uLnTx/>
              <a:uFillTx/>
              <a:latin typeface="Helvetica"/>
              <a:ea typeface="+mn-ea"/>
              <a:cs typeface="Helvetica Neue Light" charset="0"/>
            </a:endParaRPr>
          </a:p>
        </p:txBody>
      </p:sp>
      <p:cxnSp>
        <p:nvCxnSpPr>
          <p:cNvPr id="107" name="Straight Connector 106"/>
          <p:cNvCxnSpPr/>
          <p:nvPr/>
        </p:nvCxnSpPr>
        <p:spPr>
          <a:xfrm>
            <a:off x="5481229" y="759280"/>
            <a:ext cx="1181366" cy="9195"/>
          </a:xfrm>
          <a:prstGeom prst="line">
            <a:avLst/>
          </a:prstGeom>
          <a:ln w="95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Slide Number Placeholder 3"/>
          <p:cNvSpPr>
            <a:spLocks noGrp="1"/>
          </p:cNvSpPr>
          <p:nvPr>
            <p:ph type="sldNum" sz="quarter" idx="14"/>
          </p:nvPr>
        </p:nvSpPr>
        <p:spPr>
          <a:xfrm>
            <a:off x="11660936" y="6437838"/>
            <a:ext cx="318403" cy="472623"/>
          </a:xfrm>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5</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92" name="Rectangle 91"/>
          <p:cNvSpPr/>
          <p:nvPr/>
        </p:nvSpPr>
        <p:spPr>
          <a:xfrm>
            <a:off x="5467839" y="827082"/>
            <a:ext cx="1181366" cy="212851"/>
          </a:xfrm>
          <a:prstGeom prst="rect">
            <a:avLst/>
          </a:prstGeom>
          <a:solidFill>
            <a:schemeClr val="bg1">
              <a:alpha val="72000"/>
            </a:schemeClr>
          </a:solidFill>
          <a:ln>
            <a:noFill/>
          </a:ln>
          <a:effectLst>
            <a:outerShdw blurRad="381000" dir="6780000" algn="tl" rotWithShape="0">
              <a:prstClr val="black">
                <a:alpha val="30000"/>
              </a:prstClr>
            </a:outerShdw>
          </a:effectLst>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dirty="0">
              <a:ln>
                <a:noFill/>
              </a:ln>
              <a:solidFill>
                <a:srgbClr val="768489"/>
              </a:solidFill>
              <a:effectLst/>
              <a:uLnTx/>
              <a:uFillTx/>
              <a:latin typeface="Helvetica"/>
              <a:ea typeface="+mn-ea"/>
              <a:cs typeface="+mn-cs"/>
            </a:endParaRPr>
          </a:p>
        </p:txBody>
      </p:sp>
      <p:graphicFrame>
        <p:nvGraphicFramePr>
          <p:cNvPr id="50" name="Table 49"/>
          <p:cNvGraphicFramePr>
            <a:graphicFrameLocks noGrp="1"/>
          </p:cNvGraphicFramePr>
          <p:nvPr>
            <p:extLst/>
          </p:nvPr>
        </p:nvGraphicFramePr>
        <p:xfrm>
          <a:off x="5462814" y="829406"/>
          <a:ext cx="1539615" cy="5860523"/>
        </p:xfrm>
        <a:graphic>
          <a:graphicData uri="http://schemas.openxmlformats.org/drawingml/2006/table">
            <a:tbl>
              <a:tblPr firstRow="1" bandRow="1"/>
              <a:tblGrid>
                <a:gridCol w="373380">
                  <a:extLst>
                    <a:ext uri="{9D8B030D-6E8A-4147-A177-3AD203B41FA5}">
                      <a16:colId xmlns:a16="http://schemas.microsoft.com/office/drawing/2014/main" val="4265332681"/>
                    </a:ext>
                  </a:extLst>
                </a:gridCol>
                <a:gridCol w="90372">
                  <a:extLst>
                    <a:ext uri="{9D8B030D-6E8A-4147-A177-3AD203B41FA5}">
                      <a16:colId xmlns:a16="http://schemas.microsoft.com/office/drawing/2014/main" val="2489666798"/>
                    </a:ext>
                  </a:extLst>
                </a:gridCol>
                <a:gridCol w="1075863">
                  <a:extLst>
                    <a:ext uri="{9D8B030D-6E8A-4147-A177-3AD203B41FA5}">
                      <a16:colId xmlns:a16="http://schemas.microsoft.com/office/drawing/2014/main" val="716224093"/>
                    </a:ext>
                  </a:extLst>
                </a:gridCol>
              </a:tblGrid>
              <a:tr h="201168">
                <a:tc>
                  <a:txBody>
                    <a:bodyPr/>
                    <a:lstStyle/>
                    <a:p>
                      <a:pPr algn="ctr" fontAlgn="b"/>
                      <a:r>
                        <a:rPr lang="en-US" sz="1200" b="1" i="0" u="none" strike="noStrike" dirty="0">
                          <a:effectLst/>
                          <a:latin typeface="Helvetica" charset="0"/>
                          <a:ea typeface="Helvetica" charset="0"/>
                          <a:cs typeface="Helvetica" charset="0"/>
                        </a:rPr>
                        <a:t>60</a:t>
                      </a:r>
                    </a:p>
                  </a:txBody>
                  <a:tcPr marL="9525" marR="9525" marT="9525" marB="0"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b="1" kern="1200">
                          <a:solidFill>
                            <a:schemeClr val="lt1"/>
                          </a:solidFill>
                          <a:latin typeface="Calibri" panose="020F0502020204030204"/>
                        </a:defRPr>
                      </a:lvl1pPr>
                      <a:lvl2pPr marL="457189" algn="l" defTabSz="914377" rtl="0" eaLnBrk="1" latinLnBrk="0" hangingPunct="1">
                        <a:defRPr sz="1867" b="1" kern="1200">
                          <a:solidFill>
                            <a:schemeClr val="lt1"/>
                          </a:solidFill>
                          <a:latin typeface="Calibri" panose="020F0502020204030204"/>
                        </a:defRPr>
                      </a:lvl2pPr>
                      <a:lvl3pPr marL="914377" algn="l" defTabSz="914377" rtl="0" eaLnBrk="1" latinLnBrk="0" hangingPunct="1">
                        <a:defRPr sz="1867" b="1" kern="1200">
                          <a:solidFill>
                            <a:schemeClr val="lt1"/>
                          </a:solidFill>
                          <a:latin typeface="Calibri" panose="020F0502020204030204"/>
                        </a:defRPr>
                      </a:lvl3pPr>
                      <a:lvl4pPr marL="1371566" algn="l" defTabSz="914377" rtl="0" eaLnBrk="1" latinLnBrk="0" hangingPunct="1">
                        <a:defRPr sz="1867" b="1" kern="1200">
                          <a:solidFill>
                            <a:schemeClr val="lt1"/>
                          </a:solidFill>
                          <a:latin typeface="Calibri" panose="020F0502020204030204"/>
                        </a:defRPr>
                      </a:lvl4pPr>
                      <a:lvl5pPr marL="1828754" algn="l" defTabSz="914377" rtl="0" eaLnBrk="1" latinLnBrk="0" hangingPunct="1">
                        <a:defRPr sz="1867" b="1" kern="1200">
                          <a:solidFill>
                            <a:schemeClr val="lt1"/>
                          </a:solidFill>
                          <a:latin typeface="Calibri" panose="020F0502020204030204"/>
                        </a:defRPr>
                      </a:lvl5pPr>
                      <a:lvl6pPr marL="2285943" algn="l" defTabSz="914377" rtl="0" eaLnBrk="1" latinLnBrk="0" hangingPunct="1">
                        <a:defRPr sz="1867" b="1" kern="1200">
                          <a:solidFill>
                            <a:schemeClr val="lt1"/>
                          </a:solidFill>
                          <a:latin typeface="Calibri" panose="020F0502020204030204"/>
                        </a:defRPr>
                      </a:lvl6pPr>
                      <a:lvl7pPr marL="2743131" algn="l" defTabSz="914377" rtl="0" eaLnBrk="1" latinLnBrk="0" hangingPunct="1">
                        <a:defRPr sz="1867" b="1" kern="1200">
                          <a:solidFill>
                            <a:schemeClr val="lt1"/>
                          </a:solidFill>
                          <a:latin typeface="Calibri" panose="020F0502020204030204"/>
                        </a:defRPr>
                      </a:lvl7pPr>
                      <a:lvl8pPr marL="3200320" algn="l" defTabSz="914377" rtl="0" eaLnBrk="1" latinLnBrk="0" hangingPunct="1">
                        <a:defRPr sz="1867" b="1" kern="1200">
                          <a:solidFill>
                            <a:schemeClr val="lt1"/>
                          </a:solidFill>
                          <a:latin typeface="Calibri" panose="020F0502020204030204"/>
                        </a:defRPr>
                      </a:lvl8pPr>
                      <a:lvl9pPr marL="3657509" algn="l" defTabSz="914377" rtl="0" eaLnBrk="1" latinLnBrk="0" hangingPunct="1">
                        <a:defRPr sz="1867" b="1" kern="1200">
                          <a:solidFill>
                            <a:schemeClr val="lt1"/>
                          </a:solidFill>
                          <a:latin typeface="Calibri" panose="020F0502020204030204"/>
                        </a:defRPr>
                      </a:lvl9pPr>
                    </a:lstStyle>
                    <a:p>
                      <a:endParaRPr lang="en-US" sz="1200" dirty="0">
                        <a:latin typeface="Helvetica" charset="0"/>
                        <a:ea typeface="Helvetica" charset="0"/>
                        <a:cs typeface="Helvetica" charset="0"/>
                      </a:endParaRPr>
                    </a:p>
                  </a:txBody>
                  <a:tcPr marL="0" marR="0" marT="0" marB="0">
                    <a:lnL w="381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377" rtl="0" eaLnBrk="1" latinLnBrk="0" hangingPunct="1">
                        <a:defRPr sz="1867" b="1" kern="1200">
                          <a:solidFill>
                            <a:schemeClr val="lt1"/>
                          </a:solidFill>
                          <a:latin typeface="Calibri" panose="020F0502020204030204"/>
                        </a:defRPr>
                      </a:lvl1pPr>
                      <a:lvl2pPr marL="457189" algn="l" defTabSz="914377" rtl="0" eaLnBrk="1" latinLnBrk="0" hangingPunct="1">
                        <a:defRPr sz="1867" b="1" kern="1200">
                          <a:solidFill>
                            <a:schemeClr val="lt1"/>
                          </a:solidFill>
                          <a:latin typeface="Calibri" panose="020F0502020204030204"/>
                        </a:defRPr>
                      </a:lvl2pPr>
                      <a:lvl3pPr marL="914377" algn="l" defTabSz="914377" rtl="0" eaLnBrk="1" latinLnBrk="0" hangingPunct="1">
                        <a:defRPr sz="1867" b="1" kern="1200">
                          <a:solidFill>
                            <a:schemeClr val="lt1"/>
                          </a:solidFill>
                          <a:latin typeface="Calibri" panose="020F0502020204030204"/>
                        </a:defRPr>
                      </a:lvl3pPr>
                      <a:lvl4pPr marL="1371566" algn="l" defTabSz="914377" rtl="0" eaLnBrk="1" latinLnBrk="0" hangingPunct="1">
                        <a:defRPr sz="1867" b="1" kern="1200">
                          <a:solidFill>
                            <a:schemeClr val="lt1"/>
                          </a:solidFill>
                          <a:latin typeface="Calibri" panose="020F0502020204030204"/>
                        </a:defRPr>
                      </a:lvl4pPr>
                      <a:lvl5pPr marL="1828754" algn="l" defTabSz="914377" rtl="0" eaLnBrk="1" latinLnBrk="0" hangingPunct="1">
                        <a:defRPr sz="1867" b="1" kern="1200">
                          <a:solidFill>
                            <a:schemeClr val="lt1"/>
                          </a:solidFill>
                          <a:latin typeface="Calibri" panose="020F0502020204030204"/>
                        </a:defRPr>
                      </a:lvl5pPr>
                      <a:lvl6pPr marL="2285943" algn="l" defTabSz="914377" rtl="0" eaLnBrk="1" latinLnBrk="0" hangingPunct="1">
                        <a:defRPr sz="1867" b="1" kern="1200">
                          <a:solidFill>
                            <a:schemeClr val="lt1"/>
                          </a:solidFill>
                          <a:latin typeface="Calibri" panose="020F0502020204030204"/>
                        </a:defRPr>
                      </a:lvl6pPr>
                      <a:lvl7pPr marL="2743131" algn="l" defTabSz="914377" rtl="0" eaLnBrk="1" latinLnBrk="0" hangingPunct="1">
                        <a:defRPr sz="1867" b="1" kern="1200">
                          <a:solidFill>
                            <a:schemeClr val="lt1"/>
                          </a:solidFill>
                          <a:latin typeface="Calibri" panose="020F0502020204030204"/>
                        </a:defRPr>
                      </a:lvl7pPr>
                      <a:lvl8pPr marL="3200320" algn="l" defTabSz="914377" rtl="0" eaLnBrk="1" latinLnBrk="0" hangingPunct="1">
                        <a:defRPr sz="1867" b="1" kern="1200">
                          <a:solidFill>
                            <a:schemeClr val="lt1"/>
                          </a:solidFill>
                          <a:latin typeface="Calibri" panose="020F0502020204030204"/>
                        </a:defRPr>
                      </a:lvl8pPr>
                      <a:lvl9pPr marL="3657509" algn="l" defTabSz="914377" rtl="0" eaLnBrk="1" latinLnBrk="0" hangingPunct="1">
                        <a:defRPr sz="1867" b="1" kern="1200">
                          <a:solidFill>
                            <a:schemeClr val="lt1"/>
                          </a:solidFill>
                          <a:latin typeface="Calibri" panose="020F0502020204030204"/>
                        </a:defRPr>
                      </a:lvl9pPr>
                    </a:lstStyle>
                    <a:p>
                      <a:pPr algn="l"/>
                      <a:r>
                        <a:rPr lang="en-US" sz="1200" dirty="0">
                          <a:solidFill>
                            <a:schemeClr val="tx1"/>
                          </a:solidFill>
                          <a:latin typeface="Helvetica" charset="0"/>
                          <a:ea typeface="Helvetica" charset="0"/>
                          <a:cs typeface="Helvetica" charset="0"/>
                        </a:rPr>
                        <a:t>Global</a:t>
                      </a:r>
                    </a:p>
                  </a:txBody>
                  <a:tcPr marT="9144" marB="9144">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2062605"/>
                  </a:ext>
                </a:extLst>
              </a:tr>
              <a:tr h="201168">
                <a:tc>
                  <a:txBody>
                    <a:bodyPr/>
                    <a:lstStyle/>
                    <a:p>
                      <a:pPr algn="ctr" fontAlgn="b"/>
                      <a:r>
                        <a:rPr lang="en-US" sz="1200" b="1" i="0" u="none" strike="noStrike" dirty="0">
                          <a:effectLst/>
                          <a:latin typeface="Helvetica" charset="0"/>
                          <a:ea typeface="Helvetica" charset="0"/>
                          <a:cs typeface="Helvetica" charset="0"/>
                        </a:rPr>
                        <a:t>80</a:t>
                      </a:r>
                    </a:p>
                  </a:txBody>
                  <a:tcPr marL="9525" marR="9525" marT="9525" marB="0" anchor="ctr">
                    <a:lnL w="12700" cmpd="sng">
                      <a:noFill/>
                    </a:lnL>
                    <a:lnR w="381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381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India</a:t>
                      </a:r>
                    </a:p>
                  </a:txBody>
                  <a:tcPr marR="9525" marT="9525"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6309057"/>
                  </a:ext>
                </a:extLst>
              </a:tr>
              <a:tr h="201168">
                <a:tc>
                  <a:txBody>
                    <a:bodyPr/>
                    <a:lstStyle/>
                    <a:p>
                      <a:pPr algn="ctr" fontAlgn="b"/>
                      <a:r>
                        <a:rPr lang="en-US" sz="1200" b="1" i="0" u="none" strike="noStrike" dirty="0">
                          <a:effectLst/>
                          <a:latin typeface="Helvetica" charset="0"/>
                          <a:ea typeface="Helvetica" charset="0"/>
                          <a:cs typeface="Helvetica" charset="0"/>
                        </a:rPr>
                        <a:t>79</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China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9419596"/>
                  </a:ext>
                </a:extLst>
              </a:tr>
              <a:tr h="201168">
                <a:tc>
                  <a:txBody>
                    <a:bodyPr/>
                    <a:lstStyle/>
                    <a:p>
                      <a:pPr algn="ctr" fontAlgn="b"/>
                      <a:r>
                        <a:rPr lang="en-US" sz="1200" b="1" i="0" u="none" strike="noStrike" dirty="0">
                          <a:effectLst/>
                          <a:latin typeface="Helvetica" charset="0"/>
                          <a:ea typeface="Helvetica" charset="0"/>
                          <a:cs typeface="Helvetica" charset="0"/>
                        </a:rPr>
                        <a:t>78</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Indonesia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2125578"/>
                  </a:ext>
                </a:extLst>
              </a:tr>
              <a:tr h="201168">
                <a:tc>
                  <a:txBody>
                    <a:bodyPr/>
                    <a:lstStyle/>
                    <a:p>
                      <a:pPr algn="ctr" fontAlgn="b"/>
                      <a:r>
                        <a:rPr lang="en-US" sz="1200" b="1" i="0" u="none" strike="noStrike">
                          <a:effectLst/>
                          <a:latin typeface="Helvetica" charset="0"/>
                          <a:ea typeface="Helvetica" charset="0"/>
                          <a:cs typeface="Helvetica" charset="0"/>
                        </a:rPr>
                        <a:t>77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UAE</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4033499"/>
                  </a:ext>
                </a:extLst>
              </a:tr>
              <a:tr h="201168">
                <a:tc>
                  <a:txBody>
                    <a:bodyPr/>
                    <a:lstStyle/>
                    <a:p>
                      <a:pPr algn="ctr" fontAlgn="b"/>
                      <a:r>
                        <a:rPr lang="en-US" sz="1200" b="1" i="0" u="none" strike="noStrike" dirty="0">
                          <a:effectLst/>
                          <a:latin typeface="Helvetica" charset="0"/>
                          <a:ea typeface="Helvetica" charset="0"/>
                          <a:cs typeface="Helvetica" charset="0"/>
                        </a:rPr>
                        <a:t>71</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Singapore</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8846205"/>
                  </a:ext>
                </a:extLst>
              </a:tr>
              <a:tr h="201168">
                <a:tc>
                  <a:txBody>
                    <a:bodyPr/>
                    <a:lstStyle/>
                    <a:p>
                      <a:pPr algn="ctr" fontAlgn="b"/>
                      <a:r>
                        <a:rPr lang="en-US" sz="1200" b="1" i="0" u="none" strike="noStrike" dirty="0">
                          <a:effectLst/>
                          <a:latin typeface="Helvetica" charset="0"/>
                          <a:ea typeface="Helvetica" charset="0"/>
                          <a:cs typeface="Helvetica" charset="0"/>
                        </a:rPr>
                        <a:t>68</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U.S.</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9846432"/>
                  </a:ext>
                </a:extLst>
              </a:tr>
              <a:tr h="201168">
                <a:tc>
                  <a:txBody>
                    <a:bodyPr/>
                    <a:lstStyle/>
                    <a:p>
                      <a:pPr algn="ctr" fontAlgn="b"/>
                      <a:r>
                        <a:rPr lang="en-US" sz="1200" b="1" i="0" u="none" strike="noStrike" dirty="0">
                          <a:effectLst/>
                          <a:latin typeface="Helvetica" charset="0"/>
                          <a:ea typeface="Helvetica" charset="0"/>
                          <a:cs typeface="Helvetica" charset="0"/>
                        </a:rPr>
                        <a:t>62</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Canada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03885707"/>
                  </a:ext>
                </a:extLst>
              </a:tr>
              <a:tr h="201168">
                <a:tc>
                  <a:txBody>
                    <a:bodyPr/>
                    <a:lstStyle/>
                    <a:p>
                      <a:pPr algn="ctr" fontAlgn="b"/>
                      <a:r>
                        <a:rPr lang="en-US" sz="1200" b="1" i="0" u="none" strike="noStrike" dirty="0">
                          <a:effectLst/>
                          <a:latin typeface="Helvetica" charset="0"/>
                          <a:ea typeface="Helvetica" charset="0"/>
                          <a:cs typeface="Helvetica" charset="0"/>
                        </a:rPr>
                        <a:t>62</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Netherlands</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7184035"/>
                  </a:ext>
                </a:extLst>
              </a:tr>
              <a:tr h="201168">
                <a:tc>
                  <a:txBody>
                    <a:bodyPr/>
                    <a:lstStyle/>
                    <a:p>
                      <a:pPr algn="ctr" fontAlgn="b"/>
                      <a:r>
                        <a:rPr lang="en-US" sz="1200" b="1" i="0" u="none" strike="noStrike" dirty="0">
                          <a:effectLst/>
                          <a:latin typeface="Helvetica" charset="0"/>
                          <a:ea typeface="Helvetica" charset="0"/>
                          <a:cs typeface="Helvetica" charset="0"/>
                        </a:rPr>
                        <a:t>61</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Italy</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4388705"/>
                  </a:ext>
                </a:extLst>
              </a:tr>
              <a:tr h="227819">
                <a:tc>
                  <a:txBody>
                    <a:bodyPr/>
                    <a:lstStyle/>
                    <a:p>
                      <a:pPr algn="ctr" fontAlgn="b"/>
                      <a:r>
                        <a:rPr lang="en-US" sz="1200" b="1" i="0" u="none" strike="noStrike" dirty="0">
                          <a:effectLst/>
                          <a:latin typeface="Helvetica" charset="0"/>
                          <a:ea typeface="Helvetica" charset="0"/>
                          <a:cs typeface="Helvetica" charset="0"/>
                        </a:rPr>
                        <a:t>61</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b"/>
                      <a:r>
                        <a:rPr lang="en-US" sz="1200" b="0" i="0" u="none" strike="noStrike" dirty="0">
                          <a:effectLst/>
                          <a:latin typeface="Helvetica" charset="0"/>
                          <a:ea typeface="Helvetica" charset="0"/>
                          <a:cs typeface="Helvetica" charset="0"/>
                        </a:rPr>
                        <a:t>Mexico</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3675422"/>
                  </a:ext>
                </a:extLst>
              </a:tr>
              <a:tr h="201168">
                <a:tc>
                  <a:txBody>
                    <a:bodyPr/>
                    <a:lstStyle/>
                    <a:p>
                      <a:pPr algn="ctr" fontAlgn="b"/>
                      <a:r>
                        <a:rPr lang="en-US" sz="1200" b="1" i="0" u="none" strike="noStrike" dirty="0">
                          <a:effectLst/>
                          <a:latin typeface="Helvetica" charset="0"/>
                          <a:ea typeface="Helvetica" charset="0"/>
                          <a:cs typeface="Helvetica" charset="0"/>
                        </a:rPr>
                        <a:t>57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solidFill>
                          <a:srgbClr val="768489"/>
                        </a:solidFill>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Malaysia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4391734"/>
                  </a:ext>
                </a:extLst>
              </a:tr>
              <a:tr h="201168">
                <a:tc>
                  <a:txBody>
                    <a:bodyPr/>
                    <a:lstStyle/>
                    <a:p>
                      <a:pPr algn="ctr" fontAlgn="b"/>
                      <a:r>
                        <a:rPr lang="en-US" sz="1200" b="1" i="0" u="none" strike="noStrike" dirty="0">
                          <a:effectLst/>
                          <a:latin typeface="Helvetica" charset="0"/>
                          <a:ea typeface="Helvetica" charset="0"/>
                          <a:cs typeface="Helvetica" charset="0"/>
                        </a:rPr>
                        <a:t>57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Spain</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6596740"/>
                  </a:ext>
                </a:extLst>
              </a:tr>
              <a:tr h="201168">
                <a:tc>
                  <a:txBody>
                    <a:bodyPr/>
                    <a:lstStyle/>
                    <a:p>
                      <a:pPr algn="ctr" fontAlgn="b"/>
                      <a:r>
                        <a:rPr lang="en-US" sz="1200" b="1" i="0" u="none" strike="noStrike" dirty="0">
                          <a:effectLst/>
                          <a:latin typeface="Helvetica" charset="0"/>
                          <a:ea typeface="Helvetica" charset="0"/>
                          <a:cs typeface="Helvetica" charset="0"/>
                        </a:rPr>
                        <a:t>56</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France</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1937889"/>
                  </a:ext>
                </a:extLst>
              </a:tr>
              <a:tr h="201168">
                <a:tc>
                  <a:txBody>
                    <a:bodyPr/>
                    <a:lstStyle/>
                    <a:p>
                      <a:pPr algn="ctr" fontAlgn="b"/>
                      <a:r>
                        <a:rPr lang="en-US" sz="1200" b="1" i="0" u="none" strike="noStrike" dirty="0">
                          <a:effectLst/>
                          <a:latin typeface="Helvetica" charset="0"/>
                          <a:ea typeface="Helvetica" charset="0"/>
                          <a:cs typeface="Helvetica" charset="0"/>
                        </a:rPr>
                        <a:t>56</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U.K.</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9440248"/>
                  </a:ext>
                </a:extLst>
              </a:tr>
              <a:tr h="201168">
                <a:tc>
                  <a:txBody>
                    <a:bodyPr/>
                    <a:lstStyle/>
                    <a:p>
                      <a:pPr algn="ctr" fontAlgn="b"/>
                      <a:r>
                        <a:rPr lang="en-US" sz="1200" b="1" i="0" u="none" strike="noStrike" dirty="0">
                          <a:effectLst/>
                          <a:latin typeface="Helvetica" charset="0"/>
                          <a:ea typeface="Helvetica" charset="0"/>
                          <a:cs typeface="Helvetica" charset="0"/>
                        </a:rPr>
                        <a:t>55</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Colombia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9404118"/>
                  </a:ext>
                </a:extLst>
              </a:tr>
              <a:tr h="201168">
                <a:tc>
                  <a:txBody>
                    <a:bodyPr/>
                    <a:lstStyle/>
                    <a:p>
                      <a:pPr algn="ctr" fontAlgn="b"/>
                      <a:r>
                        <a:rPr lang="en-US" sz="1200" b="1" i="0" u="none" strike="noStrike" dirty="0">
                          <a:effectLst/>
                          <a:latin typeface="Helvetica" charset="0"/>
                          <a:ea typeface="Helvetica" charset="0"/>
                          <a:cs typeface="Helvetica" charset="0"/>
                        </a:rPr>
                        <a:t>54</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Australia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1013681"/>
                  </a:ext>
                </a:extLst>
              </a:tr>
              <a:tr h="201168">
                <a:tc>
                  <a:txBody>
                    <a:bodyPr/>
                    <a:lstStyle/>
                    <a:p>
                      <a:pPr algn="ctr" fontAlgn="b"/>
                      <a:r>
                        <a:rPr lang="en-US" sz="1200" b="1" i="0" u="none" strike="noStrike" dirty="0">
                          <a:effectLst/>
                          <a:latin typeface="Helvetica" charset="0"/>
                          <a:ea typeface="Helvetica" charset="0"/>
                          <a:cs typeface="Helvetica" charset="0"/>
                        </a:rPr>
                        <a:t>54</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Germany</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075904"/>
                  </a:ext>
                </a:extLst>
              </a:tr>
              <a:tr h="201168">
                <a:tc>
                  <a:txBody>
                    <a:bodyPr/>
                    <a:lstStyle/>
                    <a:p>
                      <a:pPr algn="ctr" fontAlgn="b"/>
                      <a:r>
                        <a:rPr lang="en-US" sz="1200" b="1" i="0" u="none" strike="noStrike" dirty="0">
                          <a:effectLst/>
                          <a:latin typeface="Helvetica" charset="0"/>
                          <a:ea typeface="Helvetica" charset="0"/>
                          <a:cs typeface="Helvetica" charset="0"/>
                        </a:rPr>
                        <a:t>53</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Hong Kong</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1164300"/>
                  </a:ext>
                </a:extLst>
              </a:tr>
              <a:tr h="201168">
                <a:tc>
                  <a:txBody>
                    <a:bodyPr/>
                    <a:lstStyle/>
                    <a:p>
                      <a:pPr algn="ctr" fontAlgn="b"/>
                      <a:r>
                        <a:rPr lang="en-US" sz="1200" b="1" i="0" u="none" strike="noStrike" dirty="0">
                          <a:effectLst/>
                          <a:latin typeface="Helvetica" charset="0"/>
                          <a:ea typeface="Helvetica" charset="0"/>
                          <a:cs typeface="Helvetica" charset="0"/>
                        </a:rPr>
                        <a:t>51</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Argentina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259822"/>
                  </a:ext>
                </a:extLst>
              </a:tr>
              <a:tr h="201168">
                <a:tc>
                  <a:txBody>
                    <a:bodyPr/>
                    <a:lstStyle/>
                    <a:p>
                      <a:pPr algn="ctr" fontAlgn="b"/>
                      <a:r>
                        <a:rPr lang="en-US" sz="1200" b="1" i="0" u="none" strike="noStrike" dirty="0">
                          <a:effectLst/>
                          <a:latin typeface="Helvetica" charset="0"/>
                          <a:ea typeface="Helvetica" charset="0"/>
                          <a:cs typeface="Helvetica" charset="0"/>
                        </a:rPr>
                        <a:t>51</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Brazil</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2352651"/>
                  </a:ext>
                </a:extLst>
              </a:tr>
              <a:tr h="201168">
                <a:tc>
                  <a:txBody>
                    <a:bodyPr/>
                    <a:lstStyle/>
                    <a:p>
                      <a:pPr algn="ctr" fontAlgn="b"/>
                      <a:r>
                        <a:rPr lang="en-US" sz="1200" b="1" i="0" u="none" strike="noStrike" dirty="0">
                          <a:effectLst/>
                          <a:latin typeface="Helvetica" charset="0"/>
                          <a:ea typeface="Helvetica" charset="0"/>
                          <a:cs typeface="Helvetica" charset="0"/>
                        </a:rPr>
                        <a:t>50</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S. Korea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7252192"/>
                  </a:ext>
                </a:extLst>
              </a:tr>
              <a:tr h="201168">
                <a:tc>
                  <a:txBody>
                    <a:bodyPr/>
                    <a:lstStyle/>
                    <a:p>
                      <a:pPr algn="ctr" fontAlgn="b"/>
                      <a:r>
                        <a:rPr lang="en-US" sz="1200" b="1" i="0" u="none" strike="noStrike" dirty="0">
                          <a:effectLst/>
                          <a:latin typeface="Helvetica" charset="0"/>
                          <a:ea typeface="Helvetica" charset="0"/>
                          <a:cs typeface="Helvetica" charset="0"/>
                        </a:rPr>
                        <a:t>50</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D3DC"/>
                    </a:solidFill>
                  </a:tcPr>
                </a:tc>
                <a:tc>
                  <a:txBody>
                    <a:bodyPr/>
                    <a:lstStyle/>
                    <a:p>
                      <a:pPr algn="l" fontAlgn="b"/>
                      <a:r>
                        <a:rPr lang="en-US" sz="1200" b="0" i="0" u="none" strike="noStrike" dirty="0">
                          <a:effectLst/>
                          <a:latin typeface="Helvetica" charset="0"/>
                          <a:ea typeface="Helvetica" charset="0"/>
                          <a:cs typeface="Helvetica" charset="0"/>
                        </a:rPr>
                        <a:t>Turkey</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7930172"/>
                  </a:ext>
                </a:extLst>
              </a:tr>
              <a:tr h="201168">
                <a:tc>
                  <a:txBody>
                    <a:bodyPr/>
                    <a:lstStyle/>
                    <a:p>
                      <a:pPr algn="ctr" fontAlgn="b"/>
                      <a:r>
                        <a:rPr lang="en-US" sz="1200" b="1" i="0" u="none" strike="noStrike" dirty="0">
                          <a:effectLst/>
                          <a:latin typeface="Helvetica" charset="0"/>
                          <a:ea typeface="Helvetica" charset="0"/>
                          <a:cs typeface="Helvetica" charset="0"/>
                        </a:rPr>
                        <a:t>49</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Japan</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7171965"/>
                  </a:ext>
                </a:extLst>
              </a:tr>
              <a:tr h="201168">
                <a:tc>
                  <a:txBody>
                    <a:bodyPr/>
                    <a:lstStyle/>
                    <a:p>
                      <a:pPr algn="ctr" fontAlgn="b"/>
                      <a:r>
                        <a:rPr lang="en-US" sz="1200" b="1" i="0" u="none" strike="noStrike" dirty="0">
                          <a:effectLst/>
                          <a:latin typeface="Helvetica" charset="0"/>
                          <a:ea typeface="Helvetica" charset="0"/>
                          <a:cs typeface="Helvetica" charset="0"/>
                        </a:rPr>
                        <a:t>49</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S. Africa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4078278"/>
                  </a:ext>
                </a:extLst>
              </a:tr>
              <a:tr h="201168">
                <a:tc>
                  <a:txBody>
                    <a:bodyPr/>
                    <a:lstStyle/>
                    <a:p>
                      <a:pPr algn="ctr" fontAlgn="b"/>
                      <a:r>
                        <a:rPr lang="en-US" sz="1200" b="1" i="0" u="none" strike="noStrike" dirty="0">
                          <a:effectLst/>
                          <a:latin typeface="Helvetica" charset="0"/>
                          <a:ea typeface="Helvetica" charset="0"/>
                          <a:cs typeface="Helvetica" charset="0"/>
                        </a:rPr>
                        <a:t>47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Sweden</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5301120"/>
                  </a:ext>
                </a:extLst>
              </a:tr>
              <a:tr h="201168">
                <a:tc>
                  <a:txBody>
                    <a:bodyPr/>
                    <a:lstStyle/>
                    <a:p>
                      <a:pPr algn="ctr" fontAlgn="b"/>
                      <a:r>
                        <a:rPr lang="en-US" sz="1200" b="1" i="0" u="none" strike="noStrike" dirty="0">
                          <a:effectLst/>
                          <a:latin typeface="Helvetica" charset="0"/>
                          <a:ea typeface="Helvetica" charset="0"/>
                          <a:cs typeface="Helvetica" charset="0"/>
                        </a:rPr>
                        <a:t>45</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Russia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6917355"/>
                  </a:ext>
                </a:extLst>
              </a:tr>
              <a:tr h="201168">
                <a:tc>
                  <a:txBody>
                    <a:bodyPr/>
                    <a:lstStyle/>
                    <a:p>
                      <a:pPr algn="ctr" fontAlgn="b"/>
                      <a:r>
                        <a:rPr lang="en-US" sz="1200" b="1" i="0" u="none" strike="noStrike" dirty="0">
                          <a:effectLst/>
                          <a:latin typeface="Helvetica" charset="0"/>
                          <a:ea typeface="Helvetica" charset="0"/>
                          <a:cs typeface="Helvetica" charset="0"/>
                        </a:rPr>
                        <a:t>44</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Ireland</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2493708"/>
                  </a:ext>
                </a:extLst>
              </a:tr>
              <a:tr h="201168">
                <a:tc>
                  <a:txBody>
                    <a:bodyPr/>
                    <a:lstStyle/>
                    <a:p>
                      <a:pPr algn="ctr" fontAlgn="b"/>
                      <a:r>
                        <a:rPr lang="en-US" sz="1200" b="1" i="0" u="none" strike="noStrike" dirty="0">
                          <a:effectLst/>
                          <a:latin typeface="Helvetica" charset="0"/>
                          <a:ea typeface="Helvetica" charset="0"/>
                          <a:cs typeface="Helvetica" charset="0"/>
                        </a:rPr>
                        <a:t>43</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latin typeface="Helvetica" charset="0"/>
                        <a:ea typeface="Helvetica" charset="0"/>
                        <a:cs typeface="Helvetica"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44D62C"/>
                    </a:solidFill>
                  </a:tcPr>
                </a:tc>
                <a:tc>
                  <a:txBody>
                    <a:bodyPr/>
                    <a:lstStyle/>
                    <a:p>
                      <a:pPr algn="l" fontAlgn="b"/>
                      <a:r>
                        <a:rPr lang="en-US" sz="1200" b="0" i="0" u="none" strike="noStrike" dirty="0">
                          <a:effectLst/>
                          <a:latin typeface="Helvetica" charset="0"/>
                          <a:ea typeface="Helvetica" charset="0"/>
                          <a:cs typeface="Helvetica" charset="0"/>
                        </a:rPr>
                        <a:t>Poland</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4360089"/>
                  </a:ext>
                </a:extLst>
              </a:tr>
            </a:tbl>
          </a:graphicData>
        </a:graphic>
      </p:graphicFrame>
      <p:sp>
        <p:nvSpPr>
          <p:cNvPr id="41" name="Rectangle 40"/>
          <p:cNvSpPr/>
          <p:nvPr/>
        </p:nvSpPr>
        <p:spPr>
          <a:xfrm>
            <a:off x="477838" y="2321810"/>
            <a:ext cx="1035939" cy="1449528"/>
          </a:xfrm>
          <a:prstGeom prst="rect">
            <a:avLst/>
          </a:prstGeom>
          <a:solidFill>
            <a:schemeClr val="bg1"/>
          </a:solidFill>
          <a:ln>
            <a:no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42" name="Group 41"/>
          <p:cNvGrpSpPr/>
          <p:nvPr/>
        </p:nvGrpSpPr>
        <p:grpSpPr>
          <a:xfrm>
            <a:off x="508000" y="2412918"/>
            <a:ext cx="1501254" cy="389480"/>
            <a:chOff x="507999" y="1682261"/>
            <a:chExt cx="1501254" cy="358313"/>
          </a:xfrm>
        </p:grpSpPr>
        <p:sp>
          <p:nvSpPr>
            <p:cNvPr id="43" name="Content Placeholder 20"/>
            <p:cNvSpPr txBox="1">
              <a:spLocks/>
            </p:cNvSpPr>
            <p:nvPr/>
          </p:nvSpPr>
          <p:spPr>
            <a:xfrm>
              <a:off x="651475" y="1699488"/>
              <a:ext cx="1357778" cy="300377"/>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Helvetica Neue Light" charset="0"/>
                </a:rPr>
                <a:t>Trusters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0000"/>
                  </a:solidFill>
                  <a:effectLst/>
                  <a:uLnTx/>
                  <a:uFillTx/>
                  <a:latin typeface="Helvetica"/>
                  <a:ea typeface="+mn-ea"/>
                  <a:cs typeface="Helvetica Neue Light" charset="0"/>
                </a:rPr>
                <a:t>(60-100)</a:t>
              </a:r>
              <a:endParaRPr kumimoji="0" lang="en-US" sz="1000" b="0" i="0" u="none" strike="noStrike" kern="1200" cap="none" spc="0" normalizeH="0" baseline="0" noProof="0" dirty="0">
                <a:ln>
                  <a:noFill/>
                </a:ln>
                <a:solidFill>
                  <a:srgbClr val="000000"/>
                </a:solidFill>
                <a:effectLst/>
                <a:uLnTx/>
                <a:uFillTx/>
                <a:latin typeface="Helvetica"/>
                <a:ea typeface="+mn-ea"/>
                <a:cs typeface="Helvetica Neue Light" charset="0"/>
              </a:endParaRPr>
            </a:p>
          </p:txBody>
        </p:sp>
        <p:sp>
          <p:nvSpPr>
            <p:cNvPr id="44" name="Rectangle 43"/>
            <p:cNvSpPr>
              <a:spLocks noChangeAspect="1"/>
            </p:cNvSpPr>
            <p:nvPr/>
          </p:nvSpPr>
          <p:spPr>
            <a:xfrm>
              <a:off x="507999" y="1682261"/>
              <a:ext cx="89605" cy="3583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grpSp>
      <p:grpSp>
        <p:nvGrpSpPr>
          <p:cNvPr id="45" name="Group 44"/>
          <p:cNvGrpSpPr/>
          <p:nvPr/>
        </p:nvGrpSpPr>
        <p:grpSpPr>
          <a:xfrm>
            <a:off x="508000" y="2854738"/>
            <a:ext cx="1501254" cy="389480"/>
            <a:chOff x="507999" y="1682261"/>
            <a:chExt cx="1501254" cy="358313"/>
          </a:xfrm>
        </p:grpSpPr>
        <p:sp>
          <p:nvSpPr>
            <p:cNvPr id="46" name="Content Placeholder 20"/>
            <p:cNvSpPr txBox="1">
              <a:spLocks/>
            </p:cNvSpPr>
            <p:nvPr/>
          </p:nvSpPr>
          <p:spPr>
            <a:xfrm>
              <a:off x="651475" y="1699488"/>
              <a:ext cx="1357778" cy="300377"/>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Helvetica Neue Light" charset="0"/>
                </a:rPr>
                <a:t>Neutrals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0000"/>
                  </a:solidFill>
                  <a:effectLst/>
                  <a:uLnTx/>
                  <a:uFillTx/>
                  <a:latin typeface="Helvetica"/>
                  <a:ea typeface="+mn-ea"/>
                  <a:cs typeface="Helvetica Neue Light" charset="0"/>
                </a:rPr>
                <a:t>(50-59)</a:t>
              </a:r>
              <a:endParaRPr kumimoji="0" lang="en-US" sz="1000" b="0" i="0" u="none" strike="noStrike" kern="1200" cap="none" spc="0" normalizeH="0" baseline="0" noProof="0" dirty="0">
                <a:ln>
                  <a:noFill/>
                </a:ln>
                <a:solidFill>
                  <a:srgbClr val="000000"/>
                </a:solidFill>
                <a:effectLst/>
                <a:uLnTx/>
                <a:uFillTx/>
                <a:latin typeface="Helvetica"/>
                <a:ea typeface="+mn-ea"/>
                <a:cs typeface="Helvetica Neue Light" charset="0"/>
              </a:endParaRPr>
            </a:p>
          </p:txBody>
        </p:sp>
        <p:sp>
          <p:nvSpPr>
            <p:cNvPr id="47" name="Rectangle 46"/>
            <p:cNvSpPr>
              <a:spLocks noChangeAspect="1"/>
            </p:cNvSpPr>
            <p:nvPr/>
          </p:nvSpPr>
          <p:spPr>
            <a:xfrm>
              <a:off x="507999" y="1682261"/>
              <a:ext cx="89605" cy="358313"/>
            </a:xfrm>
            <a:prstGeom prst="rect">
              <a:avLst/>
            </a:prstGeom>
            <a:solidFill>
              <a:srgbClr val="BCD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grpSp>
      <p:grpSp>
        <p:nvGrpSpPr>
          <p:cNvPr id="48" name="Group 47"/>
          <p:cNvGrpSpPr/>
          <p:nvPr/>
        </p:nvGrpSpPr>
        <p:grpSpPr>
          <a:xfrm>
            <a:off x="508000" y="3302228"/>
            <a:ext cx="1501254" cy="389480"/>
            <a:chOff x="507999" y="1682261"/>
            <a:chExt cx="1501254" cy="358313"/>
          </a:xfrm>
        </p:grpSpPr>
        <p:sp>
          <p:nvSpPr>
            <p:cNvPr id="49" name="Content Placeholder 20"/>
            <p:cNvSpPr txBox="1">
              <a:spLocks/>
            </p:cNvSpPr>
            <p:nvPr/>
          </p:nvSpPr>
          <p:spPr>
            <a:xfrm>
              <a:off x="651475" y="1699488"/>
              <a:ext cx="1357778" cy="300377"/>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Helvetica"/>
                  <a:ea typeface="+mn-ea"/>
                  <a:cs typeface="Helvetica Neue Light" charset="0"/>
                </a:rPr>
                <a:t>Distrusters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0000"/>
                  </a:solidFill>
                  <a:effectLst/>
                  <a:uLnTx/>
                  <a:uFillTx/>
                  <a:latin typeface="Helvetica"/>
                  <a:ea typeface="+mn-ea"/>
                  <a:cs typeface="Helvetica Neue Light" charset="0"/>
                </a:rPr>
                <a:t>(1-49)</a:t>
              </a:r>
              <a:endParaRPr kumimoji="0" lang="en-US" sz="1000" b="0" i="0" u="none" strike="noStrike" kern="1200" cap="none" spc="0" normalizeH="0" baseline="0" noProof="0" dirty="0">
                <a:ln>
                  <a:noFill/>
                </a:ln>
                <a:solidFill>
                  <a:srgbClr val="000000"/>
                </a:solidFill>
                <a:effectLst/>
                <a:uLnTx/>
                <a:uFillTx/>
                <a:latin typeface="Helvetica"/>
                <a:ea typeface="+mn-ea"/>
                <a:cs typeface="Helvetica Neue Light" charset="0"/>
              </a:endParaRPr>
            </a:p>
          </p:txBody>
        </p:sp>
        <p:sp>
          <p:nvSpPr>
            <p:cNvPr id="51" name="Rectangle 50"/>
            <p:cNvSpPr>
              <a:spLocks noChangeAspect="1"/>
            </p:cNvSpPr>
            <p:nvPr/>
          </p:nvSpPr>
          <p:spPr>
            <a:xfrm>
              <a:off x="507999" y="1682261"/>
              <a:ext cx="89605" cy="3583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grpSp>
      <p:grpSp>
        <p:nvGrpSpPr>
          <p:cNvPr id="62" name="Group 61"/>
          <p:cNvGrpSpPr>
            <a:grpSpLocks noChangeAspect="1"/>
          </p:cNvGrpSpPr>
          <p:nvPr/>
        </p:nvGrpSpPr>
        <p:grpSpPr>
          <a:xfrm>
            <a:off x="8762022" y="451914"/>
            <a:ext cx="208063" cy="182880"/>
            <a:chOff x="5179767" y="4847184"/>
            <a:chExt cx="280914" cy="246914"/>
          </a:xfrm>
        </p:grpSpPr>
        <p:sp>
          <p:nvSpPr>
            <p:cNvPr id="64" name="Trapezoid 63"/>
            <p:cNvSpPr/>
            <p:nvPr/>
          </p:nvSpPr>
          <p:spPr>
            <a:xfrm>
              <a:off x="5179767" y="4930987"/>
              <a:ext cx="280914" cy="163111"/>
            </a:xfrm>
            <a:prstGeom prst="trapezoid">
              <a:avLst>
                <a:gd name="adj" fmla="val 56858"/>
              </a:avLst>
            </a:prstGeom>
            <a:solidFill>
              <a:schemeClr val="tx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65" name="Isosceles Triangle 69"/>
            <p:cNvSpPr/>
            <p:nvPr/>
          </p:nvSpPr>
          <p:spPr>
            <a:xfrm>
              <a:off x="5179767" y="4847184"/>
              <a:ext cx="277794" cy="239478"/>
            </a:xfrm>
            <a:prstGeom prst="triangle">
              <a:avLst/>
            </a:prstGeom>
            <a:noFill/>
            <a:ln>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grpSp>
        <p:nvGrpSpPr>
          <p:cNvPr id="68" name="Group 67"/>
          <p:cNvGrpSpPr>
            <a:grpSpLocks noChangeAspect="1"/>
          </p:cNvGrpSpPr>
          <p:nvPr/>
        </p:nvGrpSpPr>
        <p:grpSpPr>
          <a:xfrm>
            <a:off x="5543259" y="451914"/>
            <a:ext cx="212140" cy="182880"/>
            <a:chOff x="2584623" y="4533935"/>
            <a:chExt cx="999074" cy="861269"/>
          </a:xfrm>
        </p:grpSpPr>
        <p:sp>
          <p:nvSpPr>
            <p:cNvPr id="69" name="Isosceles Triangle 12"/>
            <p:cNvSpPr/>
            <p:nvPr/>
          </p:nvSpPr>
          <p:spPr>
            <a:xfrm>
              <a:off x="2584620" y="4533939"/>
              <a:ext cx="999073" cy="861270"/>
            </a:xfrm>
            <a:prstGeom prst="triangle">
              <a:avLst/>
            </a:prstGeom>
            <a:solidFill>
              <a:schemeClr val="bg1"/>
            </a:solidFill>
            <a:ln w="12700">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70" name="Isosceles Triangle 61"/>
            <p:cNvSpPr/>
            <p:nvPr/>
          </p:nvSpPr>
          <p:spPr>
            <a:xfrm>
              <a:off x="2924990" y="4533939"/>
              <a:ext cx="318332" cy="274424"/>
            </a:xfrm>
            <a:prstGeom prst="triangle">
              <a:avLst/>
            </a:prstGeom>
            <a:solidFill>
              <a:schemeClr val="tx2"/>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spTree>
    <p:extLst>
      <p:ext uri="{BB962C8B-B14F-4D97-AF65-F5344CB8AC3E}">
        <p14:creationId xmlns:p14="http://schemas.microsoft.com/office/powerpoint/2010/main" val="1333957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Brexit.jpg"/>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13" name="Rectangle 12"/>
          <p:cNvSpPr/>
          <p:nvPr/>
        </p:nvSpPr>
        <p:spPr>
          <a:xfrm>
            <a:off x="0" y="0"/>
            <a:ext cx="9869214" cy="6858000"/>
          </a:xfrm>
          <a:prstGeom prst="rect">
            <a:avLst/>
          </a:prstGeom>
          <a:gradFill>
            <a:gsLst>
              <a:gs pos="0">
                <a:schemeClr val="tx1">
                  <a:alpha val="90000"/>
                </a:schemeClr>
              </a:gs>
              <a:gs pos="100000">
                <a:schemeClr val="tx1">
                  <a:alpha val="0"/>
                </a:schemeClr>
              </a:gs>
            </a:gsLst>
            <a:lin ang="0" scaled="0"/>
          </a:gradFill>
        </p:spPr>
        <p:txBody>
          <a:bodyPr wrap="square" lIns="0" tIns="0" rIns="0" bIns="0" rtlCol="0" anchor="ctr">
            <a:noAutofit/>
          </a:bodyPr>
          <a:lstStyle/>
          <a:p>
            <a:pPr algn="ctr">
              <a:spcAft>
                <a:spcPts val="600"/>
              </a:spcAft>
            </a:pPr>
            <a:endParaRPr lang="en-US" sz="1200" b="1" dirty="0"/>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9714"/>
          </a:xfrm>
          <a:prstGeom prst="rect">
            <a:avLst/>
          </a:prstGeom>
        </p:spPr>
      </p:pic>
      <p:sp>
        <p:nvSpPr>
          <p:cNvPr id="7" name="TextBox 6"/>
          <p:cNvSpPr txBox="1"/>
          <p:nvPr/>
        </p:nvSpPr>
        <p:spPr>
          <a:xfrm>
            <a:off x="964900" y="3024257"/>
            <a:ext cx="8521489" cy="1994392"/>
          </a:xfrm>
          <a:prstGeom prst="rect">
            <a:avLst/>
          </a:prstGeom>
          <a:noFill/>
        </p:spPr>
        <p:txBody>
          <a:bodyPr wrap="square" lIns="0" tIns="0" rIns="0" bIns="0" rtlCol="0" anchor="t">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7200" b="1" i="0" u="none" strike="noStrike" kern="1200" cap="none" spc="0" normalizeH="0" noProof="0" dirty="0">
                <a:ln>
                  <a:noFill/>
                </a:ln>
                <a:solidFill>
                  <a:schemeClr val="bg1"/>
                </a:solidFill>
                <a:effectLst/>
                <a:uLnTx/>
                <a:uFillTx/>
                <a:latin typeface="Helvetica"/>
                <a:ea typeface="+mn-ea"/>
                <a:cs typeface="+mn-cs"/>
              </a:rPr>
              <a:t>Trust </a:t>
            </a:r>
            <a:br>
              <a:rPr kumimoji="0" lang="en-US" sz="7200" b="1" i="0" u="none" strike="noStrike" kern="1200" cap="none" spc="0" normalizeH="0" noProof="0" dirty="0">
                <a:ln>
                  <a:noFill/>
                </a:ln>
                <a:solidFill>
                  <a:schemeClr val="bg1"/>
                </a:solidFill>
                <a:effectLst/>
                <a:uLnTx/>
                <a:uFillTx/>
                <a:latin typeface="Helvetica"/>
                <a:ea typeface="+mn-ea"/>
                <a:cs typeface="+mn-cs"/>
              </a:rPr>
            </a:br>
            <a:r>
              <a:rPr kumimoji="0" lang="en-US" sz="7200" b="1" i="0" u="none" strike="noStrike" kern="1200" cap="none" spc="0" normalizeH="0" noProof="0" dirty="0">
                <a:ln>
                  <a:noFill/>
                </a:ln>
                <a:solidFill>
                  <a:schemeClr val="bg1"/>
                </a:solidFill>
                <a:effectLst/>
                <a:uLnTx/>
                <a:uFillTx/>
                <a:latin typeface="Helvetica"/>
                <a:ea typeface="+mn-ea"/>
                <a:cs typeface="+mn-cs"/>
              </a:rPr>
              <a:t>in </a:t>
            </a:r>
            <a:r>
              <a:rPr kumimoji="0" lang="en-US" sz="7200" b="1" i="0" u="none" strike="noStrike" kern="1200" cap="none" spc="0" normalizeH="0" noProof="0" dirty="0">
                <a:ln>
                  <a:noFill/>
                </a:ln>
                <a:solidFill>
                  <a:srgbClr val="F8F8F8"/>
                </a:solidFill>
                <a:effectLst/>
                <a:uLnTx/>
                <a:uFillTx/>
                <a:latin typeface="Helvetica"/>
                <a:ea typeface="+mn-ea"/>
                <a:cs typeface="+mn-cs"/>
              </a:rPr>
              <a:t>Crisis</a:t>
            </a:r>
            <a:endParaRPr kumimoji="0" lang="en-US" sz="7200" b="1" i="0" u="none" strike="noStrike" kern="1200" cap="none" spc="0" normalizeH="0" baseline="0" noProof="0" dirty="0">
              <a:ln>
                <a:noFill/>
              </a:ln>
              <a:solidFill>
                <a:srgbClr val="F8F8F8"/>
              </a:solidFill>
              <a:effectLst/>
              <a:uLnTx/>
              <a:uFillTx/>
              <a:latin typeface="Helvetica"/>
              <a:ea typeface="+mn-ea"/>
              <a:cs typeface="+mn-cs"/>
            </a:endParaRPr>
          </a:p>
        </p:txBody>
      </p:sp>
    </p:spTree>
    <p:extLst>
      <p:ext uri="{BB962C8B-B14F-4D97-AF65-F5344CB8AC3E}">
        <p14:creationId xmlns:p14="http://schemas.microsoft.com/office/powerpoint/2010/main" val="1471680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a:xfrm>
            <a:off x="6594770" y="2802397"/>
            <a:ext cx="3904488" cy="3835729"/>
          </a:xfrm>
          <a:prstGeom prst="ellipse">
            <a:avLst/>
          </a:prstGeom>
          <a:solidFill>
            <a:schemeClr val="accent2">
              <a:alpha val="70000"/>
            </a:schemeClr>
          </a:solidFill>
        </p:spPr>
        <p:txBody>
          <a:bodyPr wrap="square" lIns="0" tIns="0" rIns="0" bIns="0" rtlCol="0" anchor="ctr">
            <a:noAutofit/>
          </a:bodyPr>
          <a:lstStyle/>
          <a:p>
            <a:pPr algn="ctr">
              <a:spcAft>
                <a:spcPts val="600"/>
              </a:spcAft>
            </a:pPr>
            <a:endParaRPr lang="en-US" sz="1200" b="1" dirty="0"/>
          </a:p>
        </p:txBody>
      </p:sp>
      <p:sp>
        <p:nvSpPr>
          <p:cNvPr id="47" name="Oval 46"/>
          <p:cNvSpPr/>
          <p:nvPr/>
        </p:nvSpPr>
        <p:spPr>
          <a:xfrm>
            <a:off x="3253180" y="3401151"/>
            <a:ext cx="3291840" cy="3236976"/>
          </a:xfrm>
          <a:prstGeom prst="ellipse">
            <a:avLst/>
          </a:prstGeom>
          <a:solidFill>
            <a:schemeClr val="accent2">
              <a:alpha val="70000"/>
            </a:schemeClr>
          </a:solidFill>
        </p:spPr>
        <p:txBody>
          <a:bodyPr wrap="square" lIns="0" tIns="0" rIns="0" bIns="0" rtlCol="0" anchor="ctr">
            <a:noAutofit/>
          </a:bodyPr>
          <a:lstStyle/>
          <a:p>
            <a:pPr algn="ctr">
              <a:spcAft>
                <a:spcPts val="600"/>
              </a:spcAft>
            </a:pPr>
            <a:endParaRPr lang="en-US" sz="1200" b="1" dirty="0"/>
          </a:p>
        </p:txBody>
      </p:sp>
      <p:sp>
        <p:nvSpPr>
          <p:cNvPr id="63" name="Rectangle 62"/>
          <p:cNvSpPr/>
          <p:nvPr/>
        </p:nvSpPr>
        <p:spPr>
          <a:xfrm>
            <a:off x="4496666" y="755432"/>
            <a:ext cx="1181366" cy="212851"/>
          </a:xfrm>
          <a:prstGeom prst="rect">
            <a:avLst/>
          </a:prstGeom>
          <a:solidFill>
            <a:schemeClr val="bg1">
              <a:alpha val="72000"/>
            </a:schemeClr>
          </a:solidFill>
          <a:ln>
            <a:noFill/>
          </a:ln>
          <a:effectLst>
            <a:outerShdw blurRad="381000" dir="6780000" algn="tl" rotWithShape="0">
              <a:prstClr val="black">
                <a:alpha val="30000"/>
              </a:prstClr>
            </a:outerShdw>
          </a:effectLst>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dirty="0">
              <a:ln>
                <a:noFill/>
              </a:ln>
              <a:solidFill>
                <a:srgbClr val="768489"/>
              </a:solidFill>
              <a:effectLst/>
              <a:uLnTx/>
              <a:uFillTx/>
              <a:latin typeface="Helvetica"/>
              <a:ea typeface="+mn-ea"/>
              <a:cs typeface="+mn-cs"/>
            </a:endParaRPr>
          </a:p>
        </p:txBody>
      </p:sp>
      <p:sp>
        <p:nvSpPr>
          <p:cNvPr id="91" name="Rectangle 90"/>
          <p:cNvSpPr/>
          <p:nvPr/>
        </p:nvSpPr>
        <p:spPr>
          <a:xfrm>
            <a:off x="8071916" y="754189"/>
            <a:ext cx="1181366" cy="212851"/>
          </a:xfrm>
          <a:prstGeom prst="rect">
            <a:avLst/>
          </a:prstGeom>
          <a:solidFill>
            <a:schemeClr val="bg1">
              <a:alpha val="72000"/>
            </a:schemeClr>
          </a:solidFill>
          <a:ln>
            <a:noFill/>
          </a:ln>
          <a:effectLst>
            <a:outerShdw blurRad="381000" dir="6780000" algn="tl" rotWithShape="0">
              <a:prstClr val="black">
                <a:alpha val="30000"/>
              </a:prstClr>
            </a:outerShdw>
          </a:effectLst>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dirty="0">
              <a:ln>
                <a:noFill/>
              </a:ln>
              <a:solidFill>
                <a:srgbClr val="768489"/>
              </a:solidFill>
              <a:effectLst/>
              <a:uLnTx/>
              <a:uFillTx/>
              <a:latin typeface="Helvetica"/>
              <a:ea typeface="+mn-ea"/>
              <a:cs typeface="+mn-cs"/>
            </a:endParaRPr>
          </a:p>
        </p:txBody>
      </p:sp>
      <p:sp>
        <p:nvSpPr>
          <p:cNvPr id="2" name="Title 1"/>
          <p:cNvSpPr>
            <a:spLocks noGrp="1"/>
          </p:cNvSpPr>
          <p:nvPr>
            <p:ph type="title"/>
          </p:nvPr>
        </p:nvSpPr>
        <p:spPr/>
        <p:txBody>
          <a:bodyPr/>
          <a:lstStyle/>
          <a:p>
            <a:r>
              <a:rPr lang="en-US" sz="1800" dirty="0"/>
              <a:t>Trust Index</a:t>
            </a:r>
            <a:br>
              <a:rPr lang="en-US" sz="1800" dirty="0"/>
            </a:br>
            <a:r>
              <a:rPr lang="en-US" dirty="0"/>
              <a:t>A World of Distrust</a:t>
            </a:r>
          </a:p>
        </p:txBody>
      </p:sp>
      <p:sp>
        <p:nvSpPr>
          <p:cNvPr id="38" name="Text Placeholder 5"/>
          <p:cNvSpPr>
            <a:spLocks noGrp="1"/>
          </p:cNvSpPr>
          <p:nvPr>
            <p:ph type="body" sz="quarter" idx="12"/>
          </p:nvPr>
        </p:nvSpPr>
        <p:spPr>
          <a:xfrm>
            <a:off x="507999" y="1456472"/>
            <a:ext cx="2745181" cy="531055"/>
          </a:xfrm>
        </p:spPr>
        <p:txBody>
          <a:bodyPr/>
          <a:lstStyle/>
          <a:p>
            <a:r>
              <a:rPr lang="en-US" dirty="0"/>
              <a:t>Average trust in institutions,</a:t>
            </a:r>
            <a:br>
              <a:rPr lang="en-US" dirty="0"/>
            </a:br>
            <a:r>
              <a:rPr lang="en-US" dirty="0"/>
              <a:t>2016 vs. 2017</a:t>
            </a:r>
          </a:p>
        </p:txBody>
      </p:sp>
      <p:sp>
        <p:nvSpPr>
          <p:cNvPr id="70" name="Slide Number Placeholder 3"/>
          <p:cNvSpPr>
            <a:spLocks noGrp="1"/>
          </p:cNvSpPr>
          <p:nvPr>
            <p:ph type="sldNum" sz="quarter" idx="14"/>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7</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cxnSp>
        <p:nvCxnSpPr>
          <p:cNvPr id="104" name="Straight Connector 103"/>
          <p:cNvCxnSpPr/>
          <p:nvPr/>
        </p:nvCxnSpPr>
        <p:spPr>
          <a:xfrm>
            <a:off x="4496665" y="696299"/>
            <a:ext cx="1181366" cy="50"/>
          </a:xfrm>
          <a:prstGeom prst="line">
            <a:avLst/>
          </a:prstGeom>
          <a:ln w="952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149148" y="695056"/>
            <a:ext cx="1181366" cy="50"/>
          </a:xfrm>
          <a:prstGeom prst="line">
            <a:avLst/>
          </a:prstGeom>
          <a:ln w="9525" cmpd="sng">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9" name="Table 48"/>
          <p:cNvGraphicFramePr>
            <a:graphicFrameLocks noGrp="1"/>
          </p:cNvGraphicFramePr>
          <p:nvPr>
            <p:extLst/>
          </p:nvPr>
        </p:nvGraphicFramePr>
        <p:xfrm>
          <a:off x="8125271" y="765183"/>
          <a:ext cx="1539615" cy="5867955"/>
        </p:xfrm>
        <a:graphic>
          <a:graphicData uri="http://schemas.openxmlformats.org/drawingml/2006/table">
            <a:tbl>
              <a:tblPr firstRow="1" bandRow="1"/>
              <a:tblGrid>
                <a:gridCol w="373380">
                  <a:extLst>
                    <a:ext uri="{9D8B030D-6E8A-4147-A177-3AD203B41FA5}">
                      <a16:colId xmlns:a16="http://schemas.microsoft.com/office/drawing/2014/main" val="4265332681"/>
                    </a:ext>
                  </a:extLst>
                </a:gridCol>
                <a:gridCol w="90372">
                  <a:extLst>
                    <a:ext uri="{9D8B030D-6E8A-4147-A177-3AD203B41FA5}">
                      <a16:colId xmlns:a16="http://schemas.microsoft.com/office/drawing/2014/main" val="2489666798"/>
                    </a:ext>
                  </a:extLst>
                </a:gridCol>
                <a:gridCol w="1075863">
                  <a:extLst>
                    <a:ext uri="{9D8B030D-6E8A-4147-A177-3AD203B41FA5}">
                      <a16:colId xmlns:a16="http://schemas.microsoft.com/office/drawing/2014/main" val="716224093"/>
                    </a:ext>
                  </a:extLst>
                </a:gridCol>
              </a:tblGrid>
              <a:tr h="201168">
                <a:tc>
                  <a:txBody>
                    <a:bodyPr/>
                    <a:lstStyle/>
                    <a:p>
                      <a:pPr marL="0" algn="l" defTabSz="914377" rtl="0" eaLnBrk="1" fontAlgn="b" latinLnBrk="0" hangingPunct="1"/>
                      <a:r>
                        <a:rPr lang="en-US" sz="1200" b="1" kern="1200" dirty="0">
                          <a:solidFill>
                            <a:schemeClr val="dk1"/>
                          </a:solidFill>
                          <a:latin typeface="+mn-lt"/>
                          <a:ea typeface="+mn-ea"/>
                          <a:cs typeface="Helvetica" panose="020B0604020202020204" pitchFamily="34" charset="0"/>
                        </a:rPr>
                        <a:t>47</a:t>
                      </a:r>
                    </a:p>
                  </a:txBody>
                  <a:tcPr marL="9525" marR="9525" marT="9525" marB="0" anchor="ctr">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b="1" kern="1200">
                          <a:solidFill>
                            <a:schemeClr val="lt1"/>
                          </a:solidFill>
                          <a:latin typeface="Calibri" panose="020F0502020204030204"/>
                        </a:defRPr>
                      </a:lvl1pPr>
                      <a:lvl2pPr marL="457189" algn="l" defTabSz="914377" rtl="0" eaLnBrk="1" latinLnBrk="0" hangingPunct="1">
                        <a:defRPr sz="1867" b="1" kern="1200">
                          <a:solidFill>
                            <a:schemeClr val="lt1"/>
                          </a:solidFill>
                          <a:latin typeface="Calibri" panose="020F0502020204030204"/>
                        </a:defRPr>
                      </a:lvl2pPr>
                      <a:lvl3pPr marL="914377" algn="l" defTabSz="914377" rtl="0" eaLnBrk="1" latinLnBrk="0" hangingPunct="1">
                        <a:defRPr sz="1867" b="1" kern="1200">
                          <a:solidFill>
                            <a:schemeClr val="lt1"/>
                          </a:solidFill>
                          <a:latin typeface="Calibri" panose="020F0502020204030204"/>
                        </a:defRPr>
                      </a:lvl3pPr>
                      <a:lvl4pPr marL="1371566" algn="l" defTabSz="914377" rtl="0" eaLnBrk="1" latinLnBrk="0" hangingPunct="1">
                        <a:defRPr sz="1867" b="1" kern="1200">
                          <a:solidFill>
                            <a:schemeClr val="lt1"/>
                          </a:solidFill>
                          <a:latin typeface="Calibri" panose="020F0502020204030204"/>
                        </a:defRPr>
                      </a:lvl4pPr>
                      <a:lvl5pPr marL="1828754" algn="l" defTabSz="914377" rtl="0" eaLnBrk="1" latinLnBrk="0" hangingPunct="1">
                        <a:defRPr sz="1867" b="1" kern="1200">
                          <a:solidFill>
                            <a:schemeClr val="lt1"/>
                          </a:solidFill>
                          <a:latin typeface="Calibri" panose="020F0502020204030204"/>
                        </a:defRPr>
                      </a:lvl5pPr>
                      <a:lvl6pPr marL="2285943" algn="l" defTabSz="914377" rtl="0" eaLnBrk="1" latinLnBrk="0" hangingPunct="1">
                        <a:defRPr sz="1867" b="1" kern="1200">
                          <a:solidFill>
                            <a:schemeClr val="lt1"/>
                          </a:solidFill>
                          <a:latin typeface="Calibri" panose="020F0502020204030204"/>
                        </a:defRPr>
                      </a:lvl6pPr>
                      <a:lvl7pPr marL="2743131" algn="l" defTabSz="914377" rtl="0" eaLnBrk="1" latinLnBrk="0" hangingPunct="1">
                        <a:defRPr sz="1867" b="1" kern="1200">
                          <a:solidFill>
                            <a:schemeClr val="lt1"/>
                          </a:solidFill>
                          <a:latin typeface="Calibri" panose="020F0502020204030204"/>
                        </a:defRPr>
                      </a:lvl7pPr>
                      <a:lvl8pPr marL="3200320" algn="l" defTabSz="914377" rtl="0" eaLnBrk="1" latinLnBrk="0" hangingPunct="1">
                        <a:defRPr sz="1867" b="1" kern="1200">
                          <a:solidFill>
                            <a:schemeClr val="lt1"/>
                          </a:solidFill>
                          <a:latin typeface="Calibri" panose="020F0502020204030204"/>
                        </a:defRPr>
                      </a:lvl8pPr>
                      <a:lvl9pPr marL="3657509" algn="l" defTabSz="914377" rtl="0" eaLnBrk="1" latinLnBrk="0" hangingPunct="1">
                        <a:defRPr sz="1867" b="1" kern="1200">
                          <a:solidFill>
                            <a:schemeClr val="lt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lnL w="381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44D62C"/>
                    </a:solidFill>
                  </a:tcPr>
                </a:tc>
                <a:tc>
                  <a:txBody>
                    <a:bodyPr/>
                    <a:lstStyle>
                      <a:lvl1pPr marL="0" algn="l" defTabSz="914377" rtl="0" eaLnBrk="1" latinLnBrk="0" hangingPunct="1">
                        <a:defRPr sz="1867" b="1" kern="1200">
                          <a:solidFill>
                            <a:schemeClr val="lt1"/>
                          </a:solidFill>
                          <a:latin typeface="Calibri" panose="020F0502020204030204"/>
                        </a:defRPr>
                      </a:lvl1pPr>
                      <a:lvl2pPr marL="457189" algn="l" defTabSz="914377" rtl="0" eaLnBrk="1" latinLnBrk="0" hangingPunct="1">
                        <a:defRPr sz="1867" b="1" kern="1200">
                          <a:solidFill>
                            <a:schemeClr val="lt1"/>
                          </a:solidFill>
                          <a:latin typeface="Calibri" panose="020F0502020204030204"/>
                        </a:defRPr>
                      </a:lvl2pPr>
                      <a:lvl3pPr marL="914377" algn="l" defTabSz="914377" rtl="0" eaLnBrk="1" latinLnBrk="0" hangingPunct="1">
                        <a:defRPr sz="1867" b="1" kern="1200">
                          <a:solidFill>
                            <a:schemeClr val="lt1"/>
                          </a:solidFill>
                          <a:latin typeface="Calibri" panose="020F0502020204030204"/>
                        </a:defRPr>
                      </a:lvl3pPr>
                      <a:lvl4pPr marL="1371566" algn="l" defTabSz="914377" rtl="0" eaLnBrk="1" latinLnBrk="0" hangingPunct="1">
                        <a:defRPr sz="1867" b="1" kern="1200">
                          <a:solidFill>
                            <a:schemeClr val="lt1"/>
                          </a:solidFill>
                          <a:latin typeface="Calibri" panose="020F0502020204030204"/>
                        </a:defRPr>
                      </a:lvl4pPr>
                      <a:lvl5pPr marL="1828754" algn="l" defTabSz="914377" rtl="0" eaLnBrk="1" latinLnBrk="0" hangingPunct="1">
                        <a:defRPr sz="1867" b="1" kern="1200">
                          <a:solidFill>
                            <a:schemeClr val="lt1"/>
                          </a:solidFill>
                          <a:latin typeface="Calibri" panose="020F0502020204030204"/>
                        </a:defRPr>
                      </a:lvl5pPr>
                      <a:lvl6pPr marL="2285943" algn="l" defTabSz="914377" rtl="0" eaLnBrk="1" latinLnBrk="0" hangingPunct="1">
                        <a:defRPr sz="1867" b="1" kern="1200">
                          <a:solidFill>
                            <a:schemeClr val="lt1"/>
                          </a:solidFill>
                          <a:latin typeface="Calibri" panose="020F0502020204030204"/>
                        </a:defRPr>
                      </a:lvl6pPr>
                      <a:lvl7pPr marL="2743131" algn="l" defTabSz="914377" rtl="0" eaLnBrk="1" latinLnBrk="0" hangingPunct="1">
                        <a:defRPr sz="1867" b="1" kern="1200">
                          <a:solidFill>
                            <a:schemeClr val="lt1"/>
                          </a:solidFill>
                          <a:latin typeface="Calibri" panose="020F0502020204030204"/>
                        </a:defRPr>
                      </a:lvl7pPr>
                      <a:lvl8pPr marL="3200320" algn="l" defTabSz="914377" rtl="0" eaLnBrk="1" latinLnBrk="0" hangingPunct="1">
                        <a:defRPr sz="1867" b="1" kern="1200">
                          <a:solidFill>
                            <a:schemeClr val="lt1"/>
                          </a:solidFill>
                          <a:latin typeface="Calibri" panose="020F0502020204030204"/>
                        </a:defRPr>
                      </a:lvl8pPr>
                      <a:lvl9pPr marL="3657509" algn="l" defTabSz="914377" rtl="0" eaLnBrk="1" latinLnBrk="0" hangingPunct="1">
                        <a:defRPr sz="1867" b="1" kern="1200">
                          <a:solidFill>
                            <a:schemeClr val="lt1"/>
                          </a:solidFill>
                          <a:latin typeface="Calibri" panose="020F0502020204030204"/>
                        </a:defRPr>
                      </a:lvl9pPr>
                    </a:lstStyle>
                    <a:p>
                      <a:pPr marL="0" algn="l" defTabSz="914377" rtl="0" eaLnBrk="1" latinLnBrk="0" hangingPunct="1"/>
                      <a:r>
                        <a:rPr lang="en-US" sz="1200" b="1" kern="1200" dirty="0">
                          <a:solidFill>
                            <a:schemeClr val="dk1"/>
                          </a:solidFill>
                          <a:latin typeface="Arial" panose="020B0604020202020204" pitchFamily="34" charset="0"/>
                          <a:ea typeface="+mn-ea"/>
                          <a:cs typeface="Arial" panose="020B0604020202020204" pitchFamily="34" charset="0"/>
                        </a:rPr>
                        <a:t>Global</a:t>
                      </a:r>
                    </a:p>
                  </a:txBody>
                  <a:tcPr marT="9144" marB="9144">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2062605"/>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72</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381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8FF"/>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India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03885707"/>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69</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8FF"/>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Indonesia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7184035"/>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67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8FF"/>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China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75475585"/>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60</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8FF"/>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Singapore</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4570550"/>
                  </a:ext>
                </a:extLst>
              </a:tr>
              <a:tr h="227819">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60</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8FF"/>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UAE</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63675422"/>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53</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CD3DC"/>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Netherlands</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4391734"/>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52</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BCD3DC"/>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Mexico</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16596740"/>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52</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U.S.</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1937889"/>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50</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D3DC"/>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Colombia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9440248"/>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49</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Canada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9404118"/>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48</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Brazil</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81013681"/>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48</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Italy</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0075904"/>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48</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Malaysia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1164300"/>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45</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Argentina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259822"/>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44</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Hong Kong</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2352651"/>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44</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Spain</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56017807"/>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43</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Turkey</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7252192"/>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42</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Australia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7930172"/>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42</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S. Africa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7171965"/>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41</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Germany</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4078278"/>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40</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France</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5301120"/>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40</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U.K.</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6917355"/>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38</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S. Korea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2493708"/>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37</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Sweden</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4360089"/>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36</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Ireland</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03894505"/>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35</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Japan</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4316753"/>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35</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Poland</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7386453"/>
                  </a:ext>
                </a:extLst>
              </a:tr>
              <a:tr h="208600">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34</a:t>
                      </a:r>
                    </a:p>
                  </a:txBody>
                  <a:tcPr marL="9525" marR="9525" marT="9525"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algn="l" defTabSz="914377" rtl="0" eaLnBrk="1" latinLnBrk="0" hangingPunct="1"/>
                      <a:endParaRPr lang="en-US" sz="1200" b="1" kern="1200" dirty="0">
                        <a:solidFill>
                          <a:schemeClr val="dk1"/>
                        </a:solidFill>
                        <a:latin typeface="+mn-lt"/>
                        <a:ea typeface="+mn-ea"/>
                        <a:cs typeface="Helvetica" panose="020B0604020202020204" pitchFamily="34" charset="0"/>
                      </a:endParaRPr>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Russia</a:t>
                      </a:r>
                    </a:p>
                  </a:txBody>
                  <a:tcPr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5745474"/>
                  </a:ext>
                </a:extLst>
              </a:tr>
            </a:tbl>
          </a:graphicData>
        </a:graphic>
      </p:graphicFrame>
      <p:sp>
        <p:nvSpPr>
          <p:cNvPr id="67" name="Text Placeholder 6"/>
          <p:cNvSpPr txBox="1">
            <a:spLocks/>
          </p:cNvSpPr>
          <p:nvPr/>
        </p:nvSpPr>
        <p:spPr>
          <a:xfrm>
            <a:off x="5040922" y="425831"/>
            <a:ext cx="518581" cy="211385"/>
          </a:xfrm>
          <a:prstGeom prst="rect">
            <a:avLst/>
          </a:prstGeom>
        </p:spPr>
        <p:txBody>
          <a:bodyPr lIns="0" tIns="0" rIns="0" bIns="0" anchor="t"/>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u="none" strike="noStrike" kern="1200" cap="none" spc="0" normalizeH="0" baseline="0" noProof="0" dirty="0">
                <a:ln>
                  <a:noFill/>
                </a:ln>
                <a:solidFill>
                  <a:srgbClr val="000000"/>
                </a:solidFill>
                <a:effectLst/>
                <a:uLnTx/>
                <a:uFillTx/>
                <a:latin typeface="Helvetica"/>
                <a:ea typeface="+mn-ea"/>
                <a:cs typeface="Helvetica Regular" charset="0"/>
              </a:rPr>
              <a:t>2016</a:t>
            </a:r>
            <a:endParaRPr kumimoji="0" lang="en-US" sz="1400" u="none" strike="noStrike" kern="1200" cap="none" spc="0" normalizeH="0" baseline="0" noProof="0" dirty="0">
              <a:ln>
                <a:noFill/>
              </a:ln>
              <a:solidFill>
                <a:prstClr val="white"/>
              </a:solidFill>
              <a:effectLst/>
              <a:uLnTx/>
              <a:uFillTx/>
              <a:latin typeface="Helvetica"/>
              <a:ea typeface="+mn-ea"/>
              <a:cs typeface="Helvetica Regular" charset="0"/>
            </a:endParaRPr>
          </a:p>
        </p:txBody>
      </p:sp>
      <p:sp>
        <p:nvSpPr>
          <p:cNvPr id="68" name="Text Placeholder 6"/>
          <p:cNvSpPr txBox="1">
            <a:spLocks/>
          </p:cNvSpPr>
          <p:nvPr/>
        </p:nvSpPr>
        <p:spPr>
          <a:xfrm>
            <a:off x="8693405" y="436133"/>
            <a:ext cx="518581" cy="211385"/>
          </a:xfrm>
          <a:prstGeom prst="rect">
            <a:avLst/>
          </a:prstGeom>
        </p:spPr>
        <p:txBody>
          <a:bodyPr lIns="0" tIns="0" rIns="0" bIns="0" anchor="t"/>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u="none" strike="noStrike" kern="1200" cap="none" spc="0" normalizeH="0" baseline="0" noProof="0" dirty="0">
                <a:ln>
                  <a:noFill/>
                </a:ln>
                <a:solidFill>
                  <a:srgbClr val="000000"/>
                </a:solidFill>
                <a:effectLst/>
                <a:uLnTx/>
                <a:uFillTx/>
                <a:latin typeface="Helvetica"/>
                <a:ea typeface="+mn-ea"/>
                <a:cs typeface="Helvetica Regular" charset="0"/>
              </a:rPr>
              <a:t>2017</a:t>
            </a:r>
            <a:endParaRPr kumimoji="0" lang="en-US" sz="1400" u="none" strike="noStrike" kern="1200" cap="none" spc="0" normalizeH="0" baseline="0" noProof="0" dirty="0">
              <a:ln>
                <a:noFill/>
              </a:ln>
              <a:solidFill>
                <a:prstClr val="white"/>
              </a:solidFill>
              <a:effectLst/>
              <a:uLnTx/>
              <a:uFillTx/>
              <a:latin typeface="Helvetica"/>
              <a:ea typeface="+mn-ea"/>
              <a:cs typeface="Helvetica Regular" charset="0"/>
            </a:endParaRPr>
          </a:p>
        </p:txBody>
      </p:sp>
      <p:graphicFrame>
        <p:nvGraphicFramePr>
          <p:cNvPr id="48" name="Table 47"/>
          <p:cNvGraphicFramePr>
            <a:graphicFrameLocks noGrp="1"/>
          </p:cNvGraphicFramePr>
          <p:nvPr>
            <p:extLst/>
          </p:nvPr>
        </p:nvGraphicFramePr>
        <p:xfrm>
          <a:off x="4476922" y="765183"/>
          <a:ext cx="1539615" cy="5865978"/>
        </p:xfrm>
        <a:graphic>
          <a:graphicData uri="http://schemas.openxmlformats.org/drawingml/2006/table">
            <a:tbl>
              <a:tblPr firstRow="1" bandRow="1"/>
              <a:tblGrid>
                <a:gridCol w="373380">
                  <a:extLst>
                    <a:ext uri="{9D8B030D-6E8A-4147-A177-3AD203B41FA5}">
                      <a16:colId xmlns:a16="http://schemas.microsoft.com/office/drawing/2014/main" val="4265332681"/>
                    </a:ext>
                  </a:extLst>
                </a:gridCol>
                <a:gridCol w="90372">
                  <a:extLst>
                    <a:ext uri="{9D8B030D-6E8A-4147-A177-3AD203B41FA5}">
                      <a16:colId xmlns:a16="http://schemas.microsoft.com/office/drawing/2014/main" val="2489666798"/>
                    </a:ext>
                  </a:extLst>
                </a:gridCol>
                <a:gridCol w="1075863">
                  <a:extLst>
                    <a:ext uri="{9D8B030D-6E8A-4147-A177-3AD203B41FA5}">
                      <a16:colId xmlns:a16="http://schemas.microsoft.com/office/drawing/2014/main" val="716224093"/>
                    </a:ext>
                  </a:extLst>
                </a:gridCol>
              </a:tblGrid>
              <a:tr h="233274">
                <a:tc>
                  <a:txBody>
                    <a:bodyPr/>
                    <a:lstStyle>
                      <a:lvl1pPr marL="0" algn="l" defTabSz="914377" rtl="0" eaLnBrk="1" latinLnBrk="0" hangingPunct="1">
                        <a:defRPr sz="1867" b="1" kern="1200">
                          <a:solidFill>
                            <a:schemeClr val="lt1"/>
                          </a:solidFill>
                          <a:latin typeface="Calibri" panose="020F0502020204030204"/>
                        </a:defRPr>
                      </a:lvl1pPr>
                      <a:lvl2pPr marL="457189" algn="l" defTabSz="914377" rtl="0" eaLnBrk="1" latinLnBrk="0" hangingPunct="1">
                        <a:defRPr sz="1867" b="1" kern="1200">
                          <a:solidFill>
                            <a:schemeClr val="lt1"/>
                          </a:solidFill>
                          <a:latin typeface="Calibri" panose="020F0502020204030204"/>
                        </a:defRPr>
                      </a:lvl2pPr>
                      <a:lvl3pPr marL="914377" algn="l" defTabSz="914377" rtl="0" eaLnBrk="1" latinLnBrk="0" hangingPunct="1">
                        <a:defRPr sz="1867" b="1" kern="1200">
                          <a:solidFill>
                            <a:schemeClr val="lt1"/>
                          </a:solidFill>
                          <a:latin typeface="Calibri" panose="020F0502020204030204"/>
                        </a:defRPr>
                      </a:lvl3pPr>
                      <a:lvl4pPr marL="1371566" algn="l" defTabSz="914377" rtl="0" eaLnBrk="1" latinLnBrk="0" hangingPunct="1">
                        <a:defRPr sz="1867" b="1" kern="1200">
                          <a:solidFill>
                            <a:schemeClr val="lt1"/>
                          </a:solidFill>
                          <a:latin typeface="Calibri" panose="020F0502020204030204"/>
                        </a:defRPr>
                      </a:lvl4pPr>
                      <a:lvl5pPr marL="1828754" algn="l" defTabSz="914377" rtl="0" eaLnBrk="1" latinLnBrk="0" hangingPunct="1">
                        <a:defRPr sz="1867" b="1" kern="1200">
                          <a:solidFill>
                            <a:schemeClr val="lt1"/>
                          </a:solidFill>
                          <a:latin typeface="Calibri" panose="020F0502020204030204"/>
                        </a:defRPr>
                      </a:lvl5pPr>
                      <a:lvl6pPr marL="2285943" algn="l" defTabSz="914377" rtl="0" eaLnBrk="1" latinLnBrk="0" hangingPunct="1">
                        <a:defRPr sz="1867" b="1" kern="1200">
                          <a:solidFill>
                            <a:schemeClr val="lt1"/>
                          </a:solidFill>
                          <a:latin typeface="Calibri" panose="020F0502020204030204"/>
                        </a:defRPr>
                      </a:lvl6pPr>
                      <a:lvl7pPr marL="2743131" algn="l" defTabSz="914377" rtl="0" eaLnBrk="1" latinLnBrk="0" hangingPunct="1">
                        <a:defRPr sz="1867" b="1" kern="1200">
                          <a:solidFill>
                            <a:schemeClr val="lt1"/>
                          </a:solidFill>
                          <a:latin typeface="Calibri" panose="020F0502020204030204"/>
                        </a:defRPr>
                      </a:lvl7pPr>
                      <a:lvl8pPr marL="3200320" algn="l" defTabSz="914377" rtl="0" eaLnBrk="1" latinLnBrk="0" hangingPunct="1">
                        <a:defRPr sz="1867" b="1" kern="1200">
                          <a:solidFill>
                            <a:schemeClr val="lt1"/>
                          </a:solidFill>
                          <a:latin typeface="Calibri" panose="020F0502020204030204"/>
                        </a:defRPr>
                      </a:lvl8pPr>
                      <a:lvl9pPr marL="3657509" algn="l" defTabSz="914377" rtl="0" eaLnBrk="1" latinLnBrk="0" hangingPunct="1">
                        <a:defRPr sz="1867" b="1" kern="1200">
                          <a:solidFill>
                            <a:schemeClr val="lt1"/>
                          </a:solidFill>
                          <a:latin typeface="Calibri" panose="020F0502020204030204"/>
                        </a:defRPr>
                      </a:lvl9pPr>
                    </a:lstStyle>
                    <a:p>
                      <a:r>
                        <a:rPr lang="en-US" sz="1200" b="1" dirty="0">
                          <a:solidFill>
                            <a:schemeClr val="tx1"/>
                          </a:solidFill>
                          <a:latin typeface="+mn-lt"/>
                          <a:cs typeface="Helvetica" panose="020B0604020202020204" pitchFamily="34" charset="0"/>
                        </a:rPr>
                        <a:t>50</a:t>
                      </a:r>
                    </a:p>
                  </a:txBody>
                  <a:tcPr marT="9144" marB="9144">
                    <a:lnL w="12700" cmpd="sng">
                      <a:noFill/>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b="1" kern="1200">
                          <a:solidFill>
                            <a:schemeClr val="lt1"/>
                          </a:solidFill>
                          <a:latin typeface="Calibri" panose="020F0502020204030204"/>
                        </a:defRPr>
                      </a:lvl1pPr>
                      <a:lvl2pPr marL="457189" algn="l" defTabSz="914377" rtl="0" eaLnBrk="1" latinLnBrk="0" hangingPunct="1">
                        <a:defRPr sz="1867" b="1" kern="1200">
                          <a:solidFill>
                            <a:schemeClr val="lt1"/>
                          </a:solidFill>
                          <a:latin typeface="Calibri" panose="020F0502020204030204"/>
                        </a:defRPr>
                      </a:lvl2pPr>
                      <a:lvl3pPr marL="914377" algn="l" defTabSz="914377" rtl="0" eaLnBrk="1" latinLnBrk="0" hangingPunct="1">
                        <a:defRPr sz="1867" b="1" kern="1200">
                          <a:solidFill>
                            <a:schemeClr val="lt1"/>
                          </a:solidFill>
                          <a:latin typeface="Calibri" panose="020F0502020204030204"/>
                        </a:defRPr>
                      </a:lvl3pPr>
                      <a:lvl4pPr marL="1371566" algn="l" defTabSz="914377" rtl="0" eaLnBrk="1" latinLnBrk="0" hangingPunct="1">
                        <a:defRPr sz="1867" b="1" kern="1200">
                          <a:solidFill>
                            <a:schemeClr val="lt1"/>
                          </a:solidFill>
                          <a:latin typeface="Calibri" panose="020F0502020204030204"/>
                        </a:defRPr>
                      </a:lvl4pPr>
                      <a:lvl5pPr marL="1828754" algn="l" defTabSz="914377" rtl="0" eaLnBrk="1" latinLnBrk="0" hangingPunct="1">
                        <a:defRPr sz="1867" b="1" kern="1200">
                          <a:solidFill>
                            <a:schemeClr val="lt1"/>
                          </a:solidFill>
                          <a:latin typeface="Calibri" panose="020F0502020204030204"/>
                        </a:defRPr>
                      </a:lvl5pPr>
                      <a:lvl6pPr marL="2285943" algn="l" defTabSz="914377" rtl="0" eaLnBrk="1" latinLnBrk="0" hangingPunct="1">
                        <a:defRPr sz="1867" b="1" kern="1200">
                          <a:solidFill>
                            <a:schemeClr val="lt1"/>
                          </a:solidFill>
                          <a:latin typeface="Calibri" panose="020F0502020204030204"/>
                        </a:defRPr>
                      </a:lvl6pPr>
                      <a:lvl7pPr marL="2743131" algn="l" defTabSz="914377" rtl="0" eaLnBrk="1" latinLnBrk="0" hangingPunct="1">
                        <a:defRPr sz="1867" b="1" kern="1200">
                          <a:solidFill>
                            <a:schemeClr val="lt1"/>
                          </a:solidFill>
                          <a:latin typeface="Calibri" panose="020F0502020204030204"/>
                        </a:defRPr>
                      </a:lvl7pPr>
                      <a:lvl8pPr marL="3200320" algn="l" defTabSz="914377" rtl="0" eaLnBrk="1" latinLnBrk="0" hangingPunct="1">
                        <a:defRPr sz="1867" b="1" kern="1200">
                          <a:solidFill>
                            <a:schemeClr val="lt1"/>
                          </a:solidFill>
                          <a:latin typeface="Calibri" panose="020F0502020204030204"/>
                        </a:defRPr>
                      </a:lvl8pPr>
                      <a:lvl9pPr marL="3657509" algn="l" defTabSz="914377" rtl="0" eaLnBrk="1" latinLnBrk="0" hangingPunct="1">
                        <a:defRPr sz="1867" b="1" kern="1200">
                          <a:solidFill>
                            <a:schemeClr val="lt1"/>
                          </a:solidFill>
                          <a:latin typeface="Calibri" panose="020F0502020204030204"/>
                        </a:defRPr>
                      </a:lvl9pPr>
                    </a:lstStyle>
                    <a:p>
                      <a:endParaRPr lang="en-US" sz="1200" dirty="0"/>
                    </a:p>
                  </a:txBody>
                  <a:tcPr marL="0" marR="0" marT="0" marB="0">
                    <a:lnL w="381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BCD3DC"/>
                    </a:solidFill>
                  </a:tcPr>
                </a:tc>
                <a:tc>
                  <a:txBody>
                    <a:bodyPr/>
                    <a:lstStyle>
                      <a:lvl1pPr marL="0" algn="l" defTabSz="914377" rtl="0" eaLnBrk="1" latinLnBrk="0" hangingPunct="1">
                        <a:defRPr sz="1867" b="1" kern="1200">
                          <a:solidFill>
                            <a:schemeClr val="lt1"/>
                          </a:solidFill>
                          <a:latin typeface="Calibri" panose="020F0502020204030204"/>
                        </a:defRPr>
                      </a:lvl1pPr>
                      <a:lvl2pPr marL="457189" algn="l" defTabSz="914377" rtl="0" eaLnBrk="1" latinLnBrk="0" hangingPunct="1">
                        <a:defRPr sz="1867" b="1" kern="1200">
                          <a:solidFill>
                            <a:schemeClr val="lt1"/>
                          </a:solidFill>
                          <a:latin typeface="Calibri" panose="020F0502020204030204"/>
                        </a:defRPr>
                      </a:lvl2pPr>
                      <a:lvl3pPr marL="914377" algn="l" defTabSz="914377" rtl="0" eaLnBrk="1" latinLnBrk="0" hangingPunct="1">
                        <a:defRPr sz="1867" b="1" kern="1200">
                          <a:solidFill>
                            <a:schemeClr val="lt1"/>
                          </a:solidFill>
                          <a:latin typeface="Calibri" panose="020F0502020204030204"/>
                        </a:defRPr>
                      </a:lvl3pPr>
                      <a:lvl4pPr marL="1371566" algn="l" defTabSz="914377" rtl="0" eaLnBrk="1" latinLnBrk="0" hangingPunct="1">
                        <a:defRPr sz="1867" b="1" kern="1200">
                          <a:solidFill>
                            <a:schemeClr val="lt1"/>
                          </a:solidFill>
                          <a:latin typeface="Calibri" panose="020F0502020204030204"/>
                        </a:defRPr>
                      </a:lvl4pPr>
                      <a:lvl5pPr marL="1828754" algn="l" defTabSz="914377" rtl="0" eaLnBrk="1" latinLnBrk="0" hangingPunct="1">
                        <a:defRPr sz="1867" b="1" kern="1200">
                          <a:solidFill>
                            <a:schemeClr val="lt1"/>
                          </a:solidFill>
                          <a:latin typeface="Calibri" panose="020F0502020204030204"/>
                        </a:defRPr>
                      </a:lvl5pPr>
                      <a:lvl6pPr marL="2285943" algn="l" defTabSz="914377" rtl="0" eaLnBrk="1" latinLnBrk="0" hangingPunct="1">
                        <a:defRPr sz="1867" b="1" kern="1200">
                          <a:solidFill>
                            <a:schemeClr val="lt1"/>
                          </a:solidFill>
                          <a:latin typeface="Calibri" panose="020F0502020204030204"/>
                        </a:defRPr>
                      </a:lvl6pPr>
                      <a:lvl7pPr marL="2743131" algn="l" defTabSz="914377" rtl="0" eaLnBrk="1" latinLnBrk="0" hangingPunct="1">
                        <a:defRPr sz="1867" b="1" kern="1200">
                          <a:solidFill>
                            <a:schemeClr val="lt1"/>
                          </a:solidFill>
                          <a:latin typeface="Calibri" panose="020F0502020204030204"/>
                        </a:defRPr>
                      </a:lvl7pPr>
                      <a:lvl8pPr marL="3200320" algn="l" defTabSz="914377" rtl="0" eaLnBrk="1" latinLnBrk="0" hangingPunct="1">
                        <a:defRPr sz="1867" b="1" kern="1200">
                          <a:solidFill>
                            <a:schemeClr val="lt1"/>
                          </a:solidFill>
                          <a:latin typeface="Calibri" panose="020F0502020204030204"/>
                        </a:defRPr>
                      </a:lvl8pPr>
                      <a:lvl9pPr marL="3657509" algn="l" defTabSz="914377" rtl="0" eaLnBrk="1" latinLnBrk="0" hangingPunct="1">
                        <a:defRPr sz="1867" b="1" kern="1200">
                          <a:solidFill>
                            <a:schemeClr val="lt1"/>
                          </a:solidFill>
                          <a:latin typeface="Calibri" panose="020F0502020204030204"/>
                        </a:defRPr>
                      </a:lvl9pPr>
                    </a:lstStyle>
                    <a:p>
                      <a:pPr algn="l"/>
                      <a:r>
                        <a:rPr lang="en-US" sz="1200" dirty="0">
                          <a:solidFill>
                            <a:schemeClr val="tx1"/>
                          </a:solidFill>
                          <a:latin typeface="Arial" panose="020B0604020202020204" pitchFamily="34" charset="0"/>
                          <a:cs typeface="Arial" panose="020B0604020202020204" pitchFamily="34" charset="0"/>
                        </a:rPr>
                        <a:t>  Global</a:t>
                      </a: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2062605"/>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73</a:t>
                      </a:r>
                    </a:p>
                  </a:txBody>
                  <a:tcPr marL="0" marR="9525" marT="0" marB="0" anchor="ctr">
                    <a:lnL w="12700" cmpd="sng">
                      <a:noFill/>
                    </a:lnL>
                    <a:lnR w="381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381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78FF"/>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  China</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6309057"/>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66</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8FF"/>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  UAE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9419596"/>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65</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8FF"/>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  India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2125578"/>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64</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8FF"/>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  Singapore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4033499"/>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62</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78FF"/>
                    </a:solidFill>
                  </a:tcPr>
                </a:tc>
                <a:tc>
                  <a:txBody>
                    <a:body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  Indonesia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8846205"/>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60</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pPr marL="0" algn="l" defTabSz="914377" rtl="0" eaLnBrk="1" fontAlgn="b" latinLnBrk="0" hangingPunct="1"/>
                      <a:r>
                        <a:rPr lang="en-US" sz="1200" kern="1200" dirty="0">
                          <a:solidFill>
                            <a:schemeClr val="dk1"/>
                          </a:solidFill>
                          <a:latin typeface="Arial" panose="020B0604020202020204" pitchFamily="34" charset="0"/>
                          <a:ea typeface="+mn-ea"/>
                          <a:cs typeface="Arial" panose="020B0604020202020204" pitchFamily="34" charset="0"/>
                        </a:rPr>
                        <a:t>  Mexico</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9846432"/>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56</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BCD3DC"/>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Canada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259822"/>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55</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Colombia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2352651"/>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52</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BCD3DC"/>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Netherlands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7252192"/>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51</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BCD3DC"/>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Argentina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7930172"/>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51</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BCD3DC"/>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Malaysia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7171965"/>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50</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D3DC"/>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Brazil</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4078278"/>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49</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Australia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5301120"/>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49</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Italy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6917355"/>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49</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U.S.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2493708"/>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47</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377" rtl="0" eaLnBrk="1" latinLnBrk="0" hangingPunct="1">
                        <a:defRPr sz="1867" kern="1200">
                          <a:solidFill>
                            <a:schemeClr val="dk1"/>
                          </a:solidFill>
                          <a:latin typeface="Calibri" panose="020F0502020204030204"/>
                        </a:defRPr>
                      </a:lvl1pPr>
                      <a:lvl2pPr marL="457189" algn="l" defTabSz="914377" rtl="0" eaLnBrk="1" latinLnBrk="0" hangingPunct="1">
                        <a:defRPr sz="1867" kern="1200">
                          <a:solidFill>
                            <a:schemeClr val="dk1"/>
                          </a:solidFill>
                          <a:latin typeface="Calibri" panose="020F0502020204030204"/>
                        </a:defRPr>
                      </a:lvl2pPr>
                      <a:lvl3pPr marL="914377" algn="l" defTabSz="914377" rtl="0" eaLnBrk="1" latinLnBrk="0" hangingPunct="1">
                        <a:defRPr sz="1867" kern="1200">
                          <a:solidFill>
                            <a:schemeClr val="dk1"/>
                          </a:solidFill>
                          <a:latin typeface="Calibri" panose="020F0502020204030204"/>
                        </a:defRPr>
                      </a:lvl3pPr>
                      <a:lvl4pPr marL="1371566" algn="l" defTabSz="914377" rtl="0" eaLnBrk="1" latinLnBrk="0" hangingPunct="1">
                        <a:defRPr sz="1867" kern="1200">
                          <a:solidFill>
                            <a:schemeClr val="dk1"/>
                          </a:solidFill>
                          <a:latin typeface="Calibri" panose="020F0502020204030204"/>
                        </a:defRPr>
                      </a:lvl4pPr>
                      <a:lvl5pPr marL="1828754" algn="l" defTabSz="914377" rtl="0" eaLnBrk="1" latinLnBrk="0" hangingPunct="1">
                        <a:defRPr sz="1867" kern="1200">
                          <a:solidFill>
                            <a:schemeClr val="dk1"/>
                          </a:solidFill>
                          <a:latin typeface="Calibri" panose="020F0502020204030204"/>
                        </a:defRPr>
                      </a:lvl5pPr>
                      <a:lvl6pPr marL="2285943" algn="l" defTabSz="914377" rtl="0" eaLnBrk="1" latinLnBrk="0" hangingPunct="1">
                        <a:defRPr sz="1867" kern="1200">
                          <a:solidFill>
                            <a:schemeClr val="dk1"/>
                          </a:solidFill>
                          <a:latin typeface="Calibri" panose="020F0502020204030204"/>
                        </a:defRPr>
                      </a:lvl6pPr>
                      <a:lvl7pPr marL="2743131" algn="l" defTabSz="914377" rtl="0" eaLnBrk="1" latinLnBrk="0" hangingPunct="1">
                        <a:defRPr sz="1867" kern="1200">
                          <a:solidFill>
                            <a:schemeClr val="dk1"/>
                          </a:solidFill>
                          <a:latin typeface="Calibri" panose="020F0502020204030204"/>
                        </a:defRPr>
                      </a:lvl7pPr>
                      <a:lvl8pPr marL="3200320" algn="l" defTabSz="914377" rtl="0" eaLnBrk="1" latinLnBrk="0" hangingPunct="1">
                        <a:defRPr sz="1867" kern="1200">
                          <a:solidFill>
                            <a:schemeClr val="dk1"/>
                          </a:solidFill>
                          <a:latin typeface="Calibri" panose="020F0502020204030204"/>
                        </a:defRPr>
                      </a:lvl8pPr>
                      <a:lvl9pPr marL="3657509" algn="l" defTabSz="914377" rtl="0" eaLnBrk="1" latinLnBrk="0" hangingPunct="1">
                        <a:defRPr sz="1867" kern="1200">
                          <a:solidFill>
                            <a:schemeClr val="dk1"/>
                          </a:solidFill>
                          <a:latin typeface="Calibri" panose="020F0502020204030204"/>
                        </a:defRPr>
                      </a:lvl9p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Hong Kong</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4360089"/>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46</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Spain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0325054"/>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45</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S. Africa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40688799"/>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42</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Germany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46590283"/>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42</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S. Korea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089874"/>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42</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U.K.</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5775660"/>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41</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France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7619222"/>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41</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Ireland</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763273"/>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41</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Turkey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2603636"/>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39</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Russia</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31485918"/>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38</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Japan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1210872"/>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37</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Sweden</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4353720"/>
                  </a:ext>
                </a:extLst>
              </a:tr>
              <a:tr h="201168">
                <a:tc>
                  <a:txBody>
                    <a:bodyPr/>
                    <a:lstStyle/>
                    <a:p>
                      <a:pPr marL="0" algn="l" defTabSz="914377" rtl="0" eaLnBrk="1" fontAlgn="ctr" latinLnBrk="0" hangingPunct="1"/>
                      <a:r>
                        <a:rPr lang="en-US" sz="1200" b="1" kern="1200" dirty="0">
                          <a:solidFill>
                            <a:schemeClr val="dk1"/>
                          </a:solidFill>
                          <a:latin typeface="+mn-lt"/>
                          <a:ea typeface="+mn-ea"/>
                          <a:cs typeface="Helvetica" panose="020B0604020202020204" pitchFamily="34" charset="0"/>
                        </a:rPr>
                        <a:t>  35</a:t>
                      </a:r>
                    </a:p>
                  </a:txBody>
                  <a:tcPr marL="0" marR="9525" marT="0" marB="0" anchor="ctr">
                    <a:lnL w="12700" cmpd="sng">
                      <a:noFill/>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endParaRPr lang="en-US" sz="1200" dirty="0"/>
                    </a:p>
                  </a:txBody>
                  <a:tcPr marL="0" marR="0" marT="0" marB="0" anchor="ctr">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l" rtl="0" fontAlgn="b"/>
                      <a:r>
                        <a:rPr lang="en-US" sz="1200" b="0" i="0" u="none" strike="noStrike" dirty="0">
                          <a:solidFill>
                            <a:srgbClr val="000000"/>
                          </a:solidFill>
                          <a:effectLst/>
                          <a:latin typeface="Arial" panose="020B0604020202020204" pitchFamily="34" charset="0"/>
                          <a:cs typeface="Arial" panose="020B0604020202020204" pitchFamily="34" charset="0"/>
                        </a:rPr>
                        <a:t>  Poland</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3463718"/>
                  </a:ext>
                </a:extLst>
              </a:tr>
            </a:tbl>
          </a:graphicData>
        </a:graphic>
      </p:graphicFrame>
      <p:sp>
        <p:nvSpPr>
          <p:cNvPr id="62" name="Rectangle 61"/>
          <p:cNvSpPr/>
          <p:nvPr/>
        </p:nvSpPr>
        <p:spPr>
          <a:xfrm>
            <a:off x="477838" y="2321810"/>
            <a:ext cx="1035939" cy="1449528"/>
          </a:xfrm>
          <a:prstGeom prst="rect">
            <a:avLst/>
          </a:prstGeom>
          <a:solidFill>
            <a:schemeClr val="bg1"/>
          </a:solidFill>
          <a:ln>
            <a:no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69" name="Group 68"/>
          <p:cNvGrpSpPr/>
          <p:nvPr/>
        </p:nvGrpSpPr>
        <p:grpSpPr>
          <a:xfrm>
            <a:off x="508000" y="2412918"/>
            <a:ext cx="1501254" cy="389480"/>
            <a:chOff x="507999" y="1682261"/>
            <a:chExt cx="1501254" cy="358313"/>
          </a:xfrm>
        </p:grpSpPr>
        <p:sp>
          <p:nvSpPr>
            <p:cNvPr id="74" name="Content Placeholder 20"/>
            <p:cNvSpPr txBox="1">
              <a:spLocks/>
            </p:cNvSpPr>
            <p:nvPr/>
          </p:nvSpPr>
          <p:spPr>
            <a:xfrm>
              <a:off x="651475" y="1699488"/>
              <a:ext cx="1357778" cy="300377"/>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u="none" strike="noStrike" kern="1200" cap="none" spc="0" normalizeH="0" baseline="0" noProof="0" dirty="0">
                  <a:ln>
                    <a:noFill/>
                  </a:ln>
                  <a:solidFill>
                    <a:srgbClr val="000000"/>
                  </a:solidFill>
                  <a:effectLst/>
                  <a:uLnTx/>
                  <a:uFillTx/>
                  <a:latin typeface="Helvetica"/>
                  <a:ea typeface="+mn-ea"/>
                  <a:cs typeface="Helvetica Regular" charset="0"/>
                </a:rPr>
                <a:t>Trusters</a:t>
              </a:r>
              <a:r>
                <a:rPr kumimoji="0" lang="en-US" sz="1200" u="none" strike="noStrike" kern="1200" cap="none" spc="0" normalizeH="0" baseline="0" noProof="0" dirty="0">
                  <a:ln>
                    <a:noFill/>
                  </a:ln>
                  <a:solidFill>
                    <a:srgbClr val="000000"/>
                  </a:solidFill>
                  <a:effectLst/>
                  <a:uLnTx/>
                  <a:uFillTx/>
                  <a:latin typeface="Helvetica"/>
                  <a:ea typeface="+mn-ea"/>
                  <a:cs typeface="Helvetica Regular" charset="0"/>
                </a:rPr>
                <a:t>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u="none" strike="noStrike" kern="1200" cap="none" spc="0" normalizeH="0" baseline="0" noProof="0" dirty="0">
                  <a:ln>
                    <a:noFill/>
                  </a:ln>
                  <a:solidFill>
                    <a:srgbClr val="000000"/>
                  </a:solidFill>
                  <a:effectLst/>
                  <a:uLnTx/>
                  <a:uFillTx/>
                  <a:latin typeface="Helvetica"/>
                  <a:ea typeface="+mn-ea"/>
                  <a:cs typeface="Helvetica Regular" charset="0"/>
                </a:rPr>
                <a:t>(60-100)</a:t>
              </a:r>
              <a:endParaRPr kumimoji="0" lang="en-US" sz="1000" u="none" strike="noStrike" kern="1200" cap="none" spc="0" normalizeH="0" baseline="0" noProof="0" dirty="0">
                <a:ln>
                  <a:noFill/>
                </a:ln>
                <a:solidFill>
                  <a:srgbClr val="000000"/>
                </a:solidFill>
                <a:effectLst/>
                <a:uLnTx/>
                <a:uFillTx/>
                <a:latin typeface="Helvetica"/>
                <a:ea typeface="+mn-ea"/>
                <a:cs typeface="Helvetica Regular" charset="0"/>
              </a:endParaRPr>
            </a:p>
          </p:txBody>
        </p:sp>
        <p:sp>
          <p:nvSpPr>
            <p:cNvPr id="75" name="Rectangle 74"/>
            <p:cNvSpPr>
              <a:spLocks noChangeAspect="1"/>
            </p:cNvSpPr>
            <p:nvPr/>
          </p:nvSpPr>
          <p:spPr>
            <a:xfrm>
              <a:off x="507999" y="1682261"/>
              <a:ext cx="89605" cy="3583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grpSp>
      <p:grpSp>
        <p:nvGrpSpPr>
          <p:cNvPr id="77" name="Group 76"/>
          <p:cNvGrpSpPr/>
          <p:nvPr/>
        </p:nvGrpSpPr>
        <p:grpSpPr>
          <a:xfrm>
            <a:off x="508000" y="2854738"/>
            <a:ext cx="1501254" cy="389480"/>
            <a:chOff x="507999" y="1682261"/>
            <a:chExt cx="1501254" cy="358313"/>
          </a:xfrm>
        </p:grpSpPr>
        <p:sp>
          <p:nvSpPr>
            <p:cNvPr id="78" name="Content Placeholder 20"/>
            <p:cNvSpPr txBox="1">
              <a:spLocks/>
            </p:cNvSpPr>
            <p:nvPr/>
          </p:nvSpPr>
          <p:spPr>
            <a:xfrm>
              <a:off x="651475" y="1699488"/>
              <a:ext cx="1357778" cy="300377"/>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u="none" strike="noStrike" kern="1200" cap="none" spc="0" normalizeH="0" baseline="0" noProof="0" dirty="0">
                  <a:ln>
                    <a:noFill/>
                  </a:ln>
                  <a:solidFill>
                    <a:srgbClr val="000000"/>
                  </a:solidFill>
                  <a:effectLst/>
                  <a:uLnTx/>
                  <a:uFillTx/>
                  <a:latin typeface="Helvetica"/>
                  <a:ea typeface="+mn-ea"/>
                  <a:cs typeface="Helvetica Regular" charset="0"/>
                </a:rPr>
                <a:t>Neutrals</a:t>
              </a:r>
              <a:r>
                <a:rPr kumimoji="0" lang="en-US" sz="1200" u="none" strike="noStrike" kern="1200" cap="none" spc="0" normalizeH="0" baseline="0" noProof="0" dirty="0">
                  <a:ln>
                    <a:noFill/>
                  </a:ln>
                  <a:solidFill>
                    <a:srgbClr val="000000"/>
                  </a:solidFill>
                  <a:effectLst/>
                  <a:uLnTx/>
                  <a:uFillTx/>
                  <a:latin typeface="Helvetica"/>
                  <a:ea typeface="+mn-ea"/>
                  <a:cs typeface="Helvetica Regular" charset="0"/>
                </a:rPr>
                <a:t>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u="none" strike="noStrike" kern="1200" cap="none" spc="0" normalizeH="0" baseline="0" noProof="0" dirty="0">
                  <a:ln>
                    <a:noFill/>
                  </a:ln>
                  <a:solidFill>
                    <a:srgbClr val="000000"/>
                  </a:solidFill>
                  <a:effectLst/>
                  <a:uLnTx/>
                  <a:uFillTx/>
                  <a:latin typeface="Helvetica"/>
                  <a:ea typeface="+mn-ea"/>
                  <a:cs typeface="Helvetica Regular" charset="0"/>
                </a:rPr>
                <a:t>(50-59)</a:t>
              </a:r>
              <a:endParaRPr kumimoji="0" lang="en-US" sz="1000" u="none" strike="noStrike" kern="1200" cap="none" spc="0" normalizeH="0" baseline="0" noProof="0" dirty="0">
                <a:ln>
                  <a:noFill/>
                </a:ln>
                <a:solidFill>
                  <a:srgbClr val="000000"/>
                </a:solidFill>
                <a:effectLst/>
                <a:uLnTx/>
                <a:uFillTx/>
                <a:latin typeface="Helvetica"/>
                <a:ea typeface="+mn-ea"/>
                <a:cs typeface="Helvetica Regular" charset="0"/>
              </a:endParaRPr>
            </a:p>
          </p:txBody>
        </p:sp>
        <p:sp>
          <p:nvSpPr>
            <p:cNvPr id="81" name="Rectangle 80"/>
            <p:cNvSpPr>
              <a:spLocks noChangeAspect="1"/>
            </p:cNvSpPr>
            <p:nvPr/>
          </p:nvSpPr>
          <p:spPr>
            <a:xfrm>
              <a:off x="507999" y="1682261"/>
              <a:ext cx="89605" cy="358313"/>
            </a:xfrm>
            <a:prstGeom prst="rect">
              <a:avLst/>
            </a:prstGeom>
            <a:solidFill>
              <a:srgbClr val="BCD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grpSp>
      <p:grpSp>
        <p:nvGrpSpPr>
          <p:cNvPr id="82" name="Group 81"/>
          <p:cNvGrpSpPr/>
          <p:nvPr/>
        </p:nvGrpSpPr>
        <p:grpSpPr>
          <a:xfrm>
            <a:off x="508000" y="3302228"/>
            <a:ext cx="1501254" cy="389480"/>
            <a:chOff x="507999" y="1682261"/>
            <a:chExt cx="1501254" cy="358313"/>
          </a:xfrm>
        </p:grpSpPr>
        <p:sp>
          <p:nvSpPr>
            <p:cNvPr id="84" name="Content Placeholder 20"/>
            <p:cNvSpPr txBox="1">
              <a:spLocks/>
            </p:cNvSpPr>
            <p:nvPr/>
          </p:nvSpPr>
          <p:spPr>
            <a:xfrm>
              <a:off x="651475" y="1699488"/>
              <a:ext cx="1357778" cy="300377"/>
            </a:xfrm>
            <a:prstGeom prst="rect">
              <a:avLst/>
            </a:prstGeom>
          </p:spPr>
          <p:txBody>
            <a:bodyPr lIns="0" tIns="0" rIns="0" bIns="0"/>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u="none" strike="noStrike" kern="1200" cap="none" spc="0" normalizeH="0" baseline="0" noProof="0" dirty="0">
                  <a:ln>
                    <a:noFill/>
                  </a:ln>
                  <a:solidFill>
                    <a:srgbClr val="000000"/>
                  </a:solidFill>
                  <a:effectLst/>
                  <a:uLnTx/>
                  <a:uFillTx/>
                  <a:latin typeface="Helvetica"/>
                  <a:ea typeface="+mn-ea"/>
                  <a:cs typeface="Helvetica Regular" charset="0"/>
                </a:rPr>
                <a:t>Distrusters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u="none" strike="noStrike" kern="1200" cap="none" spc="0" normalizeH="0" baseline="0" noProof="0" dirty="0">
                  <a:ln>
                    <a:noFill/>
                  </a:ln>
                  <a:solidFill>
                    <a:srgbClr val="000000"/>
                  </a:solidFill>
                  <a:effectLst/>
                  <a:uLnTx/>
                  <a:uFillTx/>
                  <a:latin typeface="Helvetica"/>
                  <a:ea typeface="+mn-ea"/>
                  <a:cs typeface="Helvetica Regular" charset="0"/>
                </a:rPr>
                <a:t>(1-49)</a:t>
              </a:r>
              <a:endParaRPr kumimoji="0" lang="en-US" sz="1000" u="none" strike="noStrike" kern="1200" cap="none" spc="0" normalizeH="0" baseline="0" noProof="0" dirty="0">
                <a:ln>
                  <a:noFill/>
                </a:ln>
                <a:solidFill>
                  <a:srgbClr val="000000"/>
                </a:solidFill>
                <a:effectLst/>
                <a:uLnTx/>
                <a:uFillTx/>
                <a:latin typeface="Helvetica"/>
                <a:ea typeface="+mn-ea"/>
                <a:cs typeface="Helvetica Regular" charset="0"/>
              </a:endParaRPr>
            </a:p>
          </p:txBody>
        </p:sp>
        <p:sp>
          <p:nvSpPr>
            <p:cNvPr id="85" name="Rectangle 84"/>
            <p:cNvSpPr>
              <a:spLocks noChangeAspect="1"/>
            </p:cNvSpPr>
            <p:nvPr/>
          </p:nvSpPr>
          <p:spPr>
            <a:xfrm>
              <a:off x="507999" y="1682261"/>
              <a:ext cx="89605" cy="3583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Helvetica"/>
                <a:ea typeface="+mn-ea"/>
                <a:cs typeface="+mn-cs"/>
              </a:endParaRPr>
            </a:p>
          </p:txBody>
        </p:sp>
      </p:grpSp>
      <p:sp>
        <p:nvSpPr>
          <p:cNvPr id="61" name="Footer Placeholder 2"/>
          <p:cNvSpPr>
            <a:spLocks noGrp="1"/>
          </p:cNvSpPr>
          <p:nvPr>
            <p:ph type="ftr" sz="quarter" idx="4294967295"/>
          </p:nvPr>
        </p:nvSpPr>
        <p:spPr>
          <a:xfrm>
            <a:off x="507998" y="6023429"/>
            <a:ext cx="8421624" cy="475488"/>
          </a:xfrm>
          <a:prstGeom prst="rect">
            <a:avLst/>
          </a:prstGeom>
        </p:spPr>
        <p:txBody>
          <a:bodyPr vert="horz"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rgbClr val="768489"/>
                </a:solidFill>
                <a:effectLst/>
                <a:uLnTx/>
                <a:uFillTx/>
                <a:ea typeface="+mn-ea"/>
              </a:rPr>
              <a:t>Source: 2017 Edelman Trust Barometer. The Trust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rgbClr val="768489"/>
                </a:solidFill>
                <a:effectLst/>
                <a:uLnTx/>
                <a:uFillTx/>
                <a:ea typeface="+mn-ea"/>
              </a:rPr>
              <a:t>Index is an average of a country's trust in the institutions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rgbClr val="768489"/>
                </a:solidFill>
                <a:effectLst/>
                <a:uLnTx/>
                <a:uFillTx/>
                <a:ea typeface="+mn-ea"/>
              </a:rPr>
              <a:t>of government, business, media and NGOs. General Population,</a:t>
            </a:r>
            <a:r>
              <a:rPr kumimoji="0" lang="en-US" sz="900" u="none" strike="noStrike" kern="1200" cap="none" spc="0" normalizeH="0" noProof="0" dirty="0">
                <a:ln>
                  <a:noFill/>
                </a:ln>
                <a:solidFill>
                  <a:srgbClr val="768489"/>
                </a:solidFill>
                <a:effectLst/>
                <a:uLnTx/>
                <a:uFillTx/>
                <a:ea typeface="+mn-ea"/>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rgbClr val="768489"/>
                </a:solidFill>
                <a:effectLst/>
                <a:uLnTx/>
                <a:uFillTx/>
                <a:ea typeface="+mn-ea"/>
              </a:rPr>
              <a:t>28-country global total.</a:t>
            </a:r>
          </a:p>
        </p:txBody>
      </p:sp>
      <p:sp>
        <p:nvSpPr>
          <p:cNvPr id="88" name="TextBox 87"/>
          <p:cNvSpPr txBox="1"/>
          <p:nvPr/>
        </p:nvSpPr>
        <p:spPr>
          <a:xfrm>
            <a:off x="10176371" y="630407"/>
            <a:ext cx="1535209" cy="2708434"/>
          </a:xfrm>
          <a:prstGeom prst="rect">
            <a:avLst/>
          </a:prstGeom>
          <a:noFill/>
        </p:spPr>
        <p:txBody>
          <a:bodyPr wrap="square" lIns="0" tIns="0" rIns="0" bIns="0" rtlCol="0">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Helvetica"/>
                <a:ea typeface="+mn-ea"/>
                <a:cs typeface="+mn-cs"/>
              </a:rPr>
              <a:t>3-point decrease </a:t>
            </a:r>
          </a:p>
          <a:p>
            <a:pPr marL="0" marR="0" lvl="0" indent="0" defTabSz="914377" rtl="0" eaLnBrk="1" fontAlgn="auto" latinLnBrk="0" hangingPunct="1">
              <a:lnSpc>
                <a:spcPct val="100000"/>
              </a:lnSpc>
              <a:spcBef>
                <a:spcPts val="0"/>
              </a:spcBef>
              <a:spcAft>
                <a:spcPts val="0"/>
              </a:spcAft>
              <a:buClrTx/>
              <a:buSzTx/>
              <a:buFontTx/>
              <a:buNone/>
              <a:tabLst/>
              <a:defRPr/>
            </a:pPr>
            <a:r>
              <a:rPr lang="en-US" sz="1100" b="1" dirty="0">
                <a:solidFill>
                  <a:srgbClr val="000000"/>
                </a:solidFill>
                <a:latin typeface="Helvetica"/>
              </a:rPr>
              <a:t>i</a:t>
            </a:r>
            <a:r>
              <a:rPr kumimoji="0" lang="en-US" sz="1100" b="1" i="0" u="none" strike="noStrike" kern="1200" cap="none" spc="0" normalizeH="0" baseline="0" noProof="0" dirty="0">
                <a:ln>
                  <a:noFill/>
                </a:ln>
                <a:solidFill>
                  <a:srgbClr val="000000"/>
                </a:solidFill>
                <a:effectLst/>
                <a:uLnTx/>
                <a:uFillTx/>
                <a:latin typeface="Helvetica"/>
                <a:ea typeface="+mn-ea"/>
                <a:cs typeface="+mn-cs"/>
              </a:rPr>
              <a:t>n the global </a:t>
            </a:r>
            <a:br>
              <a:rPr kumimoji="0" lang="en-US" sz="1100" b="1" i="0" u="none" strike="noStrike" kern="1200" cap="none" spc="0" normalizeH="0" baseline="0" noProof="0" dirty="0">
                <a:ln>
                  <a:noFill/>
                </a:ln>
                <a:solidFill>
                  <a:srgbClr val="000000"/>
                </a:solidFill>
                <a:effectLst/>
                <a:uLnTx/>
                <a:uFillTx/>
                <a:latin typeface="Helvetica"/>
                <a:ea typeface="+mn-ea"/>
                <a:cs typeface="+mn-cs"/>
              </a:rPr>
            </a:br>
            <a:r>
              <a:rPr kumimoji="0" lang="en-US" sz="1100" b="1" i="0" u="none" strike="noStrike" kern="1200" cap="none" spc="0" normalizeH="0" baseline="0" noProof="0" dirty="0">
                <a:ln>
                  <a:noFill/>
                </a:ln>
                <a:solidFill>
                  <a:srgbClr val="000000"/>
                </a:solidFill>
                <a:effectLst/>
                <a:uLnTx/>
                <a:uFillTx/>
                <a:latin typeface="Helvetica"/>
                <a:ea typeface="+mn-ea"/>
                <a:cs typeface="+mn-cs"/>
              </a:rPr>
              <a:t>Trust Index</a:t>
            </a:r>
          </a:p>
          <a:p>
            <a:pPr marL="0" marR="0" lvl="0" indent="0"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Helvetica"/>
              <a:ea typeface="+mn-ea"/>
              <a:cs typeface="+mn-cs"/>
            </a:endParaRPr>
          </a:p>
          <a:p>
            <a:pPr marL="0" marR="0" lvl="0" indent="0"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Helvetica"/>
                <a:ea typeface="+mn-ea"/>
                <a:cs typeface="+mn-cs"/>
              </a:rPr>
              <a:t> </a:t>
            </a:r>
          </a:p>
          <a:p>
            <a:pPr marL="0" marR="0" lvl="0" indent="0"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Helvetica"/>
              <a:ea typeface="+mn-ea"/>
              <a:cs typeface="+mn-cs"/>
            </a:endParaRPr>
          </a:p>
          <a:p>
            <a:pPr marL="0" marR="0" lvl="0" indent="0"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Helvetica"/>
              <a:ea typeface="+mn-ea"/>
              <a:cs typeface="+mn-cs"/>
            </a:endParaRPr>
          </a:p>
          <a:p>
            <a:pPr marL="0" marR="0" lvl="0" indent="0"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Helvetica"/>
                <a:ea typeface="+mn-ea"/>
                <a:cs typeface="+mn-cs"/>
              </a:rPr>
              <a:t>Trust declines in 21 </a:t>
            </a:r>
            <a:br>
              <a:rPr kumimoji="0" lang="en-US" sz="1100" b="1" i="0" u="none" strike="noStrike" kern="1200" cap="none" spc="0" normalizeH="0" baseline="0" noProof="0" dirty="0">
                <a:ln>
                  <a:noFill/>
                </a:ln>
                <a:solidFill>
                  <a:srgbClr val="000000"/>
                </a:solidFill>
                <a:effectLst/>
                <a:uLnTx/>
                <a:uFillTx/>
                <a:latin typeface="Helvetica"/>
                <a:ea typeface="+mn-ea"/>
                <a:cs typeface="+mn-cs"/>
              </a:rPr>
            </a:br>
            <a:r>
              <a:rPr kumimoji="0" lang="en-US" sz="1100" b="1" i="0" u="none" strike="noStrike" kern="1200" cap="none" spc="0" normalizeH="0" baseline="0" noProof="0" dirty="0">
                <a:ln>
                  <a:noFill/>
                </a:ln>
                <a:solidFill>
                  <a:srgbClr val="000000"/>
                </a:solidFill>
                <a:effectLst/>
                <a:uLnTx/>
                <a:uFillTx/>
                <a:latin typeface="Helvetica"/>
                <a:ea typeface="+mn-ea"/>
                <a:cs typeface="+mn-cs"/>
              </a:rPr>
              <a:t>of 28 countries—the broadest declines since beginning General Population tracking in 2012</a:t>
            </a:r>
          </a:p>
          <a:p>
            <a:pPr marL="0" marR="0" lvl="0" indent="0" defTabSz="914377" rtl="0" eaLnBrk="1" fontAlgn="auto" latinLnBrk="0" hangingPunct="1">
              <a:lnSpc>
                <a:spcPct val="100000"/>
              </a:lnSpc>
              <a:spcBef>
                <a:spcPts val="0"/>
              </a:spcBef>
              <a:spcAft>
                <a:spcPts val="0"/>
              </a:spcAft>
              <a:buClrTx/>
              <a:buSzTx/>
              <a:buFontTx/>
              <a:buNone/>
              <a:tabLst/>
              <a:defRPr/>
            </a:pPr>
            <a:endParaRPr lang="en-US" sz="1100" b="1" dirty="0">
              <a:solidFill>
                <a:srgbClr val="000000"/>
              </a:solidFill>
              <a:latin typeface="Helvetica"/>
            </a:endParaRPr>
          </a:p>
          <a:p>
            <a:pPr marL="0" marR="0" lvl="0" indent="0"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Helvetica"/>
                <a:ea typeface="+mn-ea"/>
                <a:cs typeface="+mn-cs"/>
              </a:rPr>
              <a:t>2 in 3</a:t>
            </a:r>
            <a:r>
              <a:rPr kumimoji="0" lang="en-US" sz="1100" b="1" i="0" u="none" strike="noStrike" kern="1200" cap="none" spc="0" normalizeH="0" noProof="0" dirty="0">
                <a:ln>
                  <a:noFill/>
                </a:ln>
                <a:solidFill>
                  <a:srgbClr val="000000"/>
                </a:solidFill>
                <a:effectLst/>
                <a:uLnTx/>
                <a:uFillTx/>
                <a:latin typeface="Helvetica"/>
                <a:ea typeface="+mn-ea"/>
                <a:cs typeface="+mn-cs"/>
              </a:rPr>
              <a:t> countries are now distrusters</a:t>
            </a:r>
            <a:r>
              <a:rPr kumimoji="0" lang="en-US" sz="1100" b="1" i="0" u="none" strike="noStrike" kern="1200" cap="none" spc="0" normalizeH="0" baseline="0" noProof="0" dirty="0">
                <a:ln>
                  <a:noFill/>
                </a:ln>
                <a:solidFill>
                  <a:srgbClr val="000000"/>
                </a:solidFill>
                <a:effectLst/>
                <a:uLnTx/>
                <a:uFillTx/>
                <a:latin typeface="Helvetica"/>
                <a:ea typeface="+mn-ea"/>
                <a:cs typeface="+mn-cs"/>
              </a:rPr>
              <a:t> </a:t>
            </a:r>
          </a:p>
        </p:txBody>
      </p:sp>
      <p:cxnSp>
        <p:nvCxnSpPr>
          <p:cNvPr id="94" name="Straight Connector 93"/>
          <p:cNvCxnSpPr/>
          <p:nvPr/>
        </p:nvCxnSpPr>
        <p:spPr>
          <a:xfrm>
            <a:off x="10088784" y="1576847"/>
            <a:ext cx="1387389" cy="7415"/>
          </a:xfrm>
          <a:prstGeom prst="line">
            <a:avLst/>
          </a:prstGeom>
          <a:ln w="38100" cmpd="sng">
            <a:solidFill>
              <a:srgbClr val="44D62C"/>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9440686" y="878743"/>
            <a:ext cx="576072" cy="0"/>
          </a:xfrm>
          <a:prstGeom prst="line">
            <a:avLst/>
          </a:prstGeom>
          <a:ln>
            <a:solidFill>
              <a:srgbClr val="768489"/>
            </a:solidFill>
          </a:ln>
        </p:spPr>
        <p:style>
          <a:lnRef idx="2">
            <a:schemeClr val="accent1"/>
          </a:lnRef>
          <a:fillRef idx="0">
            <a:schemeClr val="accent1"/>
          </a:fillRef>
          <a:effectRef idx="1">
            <a:schemeClr val="accent1"/>
          </a:effectRef>
          <a:fontRef idx="minor">
            <a:schemeClr val="tx1"/>
          </a:fontRef>
        </p:style>
      </p:cxnSp>
      <p:sp>
        <p:nvSpPr>
          <p:cNvPr id="97" name="Isosceles Triangle 49"/>
          <p:cNvSpPr/>
          <p:nvPr/>
        </p:nvSpPr>
        <p:spPr>
          <a:xfrm flipV="1">
            <a:off x="10150236" y="1575903"/>
            <a:ext cx="195345" cy="163388"/>
          </a:xfrm>
          <a:prstGeom prst="triangle">
            <a:avLst/>
          </a:prstGeom>
          <a:solidFill>
            <a:srgbClr val="44D62C"/>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76" name="Group 75"/>
          <p:cNvGrpSpPr>
            <a:grpSpLocks noChangeAspect="1"/>
          </p:cNvGrpSpPr>
          <p:nvPr/>
        </p:nvGrpSpPr>
        <p:grpSpPr>
          <a:xfrm>
            <a:off x="4534881" y="428214"/>
            <a:ext cx="231132" cy="199251"/>
            <a:chOff x="5176430" y="3610648"/>
            <a:chExt cx="277794" cy="239478"/>
          </a:xfrm>
          <a:solidFill>
            <a:schemeClr val="tx2"/>
          </a:solidFill>
        </p:grpSpPr>
        <p:grpSp>
          <p:nvGrpSpPr>
            <p:cNvPr id="79" name="Group 78"/>
            <p:cNvGrpSpPr/>
            <p:nvPr/>
          </p:nvGrpSpPr>
          <p:grpSpPr>
            <a:xfrm>
              <a:off x="5176430" y="3610648"/>
              <a:ext cx="277794" cy="239478"/>
              <a:chOff x="2584623" y="4533935"/>
              <a:chExt cx="999074" cy="861269"/>
            </a:xfrm>
            <a:grpFill/>
          </p:grpSpPr>
          <p:sp>
            <p:nvSpPr>
              <p:cNvPr id="83" name="Isosceles Triangle 56"/>
              <p:cNvSpPr/>
              <p:nvPr/>
            </p:nvSpPr>
            <p:spPr>
              <a:xfrm>
                <a:off x="2584623" y="4533935"/>
                <a:ext cx="999074" cy="861269"/>
              </a:xfrm>
              <a:prstGeom prst="triangle">
                <a:avLst/>
              </a:prstGeom>
              <a:grpFill/>
              <a:ln>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86" name="Isosceles Triangle 59"/>
              <p:cNvSpPr/>
              <p:nvPr/>
            </p:nvSpPr>
            <p:spPr>
              <a:xfrm>
                <a:off x="2924988" y="4533939"/>
                <a:ext cx="318333" cy="274423"/>
              </a:xfrm>
              <a:prstGeom prst="triangle">
                <a:avLst/>
              </a:prstGeom>
              <a:grpFill/>
              <a:ln>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Helvetica"/>
                  <a:ea typeface="+mn-ea"/>
                  <a:cs typeface="+mn-cs"/>
                </a:endParaRPr>
              </a:p>
            </p:txBody>
          </p:sp>
        </p:grpSp>
        <p:cxnSp>
          <p:nvCxnSpPr>
            <p:cNvPr id="80" name="Straight Connector 79"/>
            <p:cNvCxnSpPr/>
            <p:nvPr/>
          </p:nvCxnSpPr>
          <p:spPr>
            <a:xfrm flipV="1">
              <a:off x="5261927" y="3686952"/>
              <a:ext cx="106800" cy="0"/>
            </a:xfrm>
            <a:prstGeom prst="line">
              <a:avLst/>
            </a:prstGeom>
            <a:grpFill/>
            <a:ln w="6350" cmpd="sng">
              <a:solidFill>
                <a:schemeClr val="bg2"/>
              </a:solidFill>
            </a:ln>
          </p:spPr>
          <p:style>
            <a:lnRef idx="2">
              <a:schemeClr val="accent1"/>
            </a:lnRef>
            <a:fillRef idx="0">
              <a:schemeClr val="accent1"/>
            </a:fillRef>
            <a:effectRef idx="1">
              <a:schemeClr val="accent1"/>
            </a:effectRef>
            <a:fontRef idx="minor">
              <a:schemeClr val="tx1"/>
            </a:fontRef>
          </p:style>
        </p:cxnSp>
      </p:grpSp>
      <p:grpSp>
        <p:nvGrpSpPr>
          <p:cNvPr id="87" name="Group 86"/>
          <p:cNvGrpSpPr>
            <a:grpSpLocks noChangeAspect="1"/>
          </p:cNvGrpSpPr>
          <p:nvPr/>
        </p:nvGrpSpPr>
        <p:grpSpPr>
          <a:xfrm>
            <a:off x="8075925" y="428214"/>
            <a:ext cx="231132" cy="199251"/>
            <a:chOff x="5176430" y="3610648"/>
            <a:chExt cx="277794" cy="239478"/>
          </a:xfrm>
          <a:solidFill>
            <a:schemeClr val="tx2"/>
          </a:solidFill>
        </p:grpSpPr>
        <p:grpSp>
          <p:nvGrpSpPr>
            <p:cNvPr id="89" name="Group 88"/>
            <p:cNvGrpSpPr/>
            <p:nvPr/>
          </p:nvGrpSpPr>
          <p:grpSpPr>
            <a:xfrm>
              <a:off x="5176430" y="3610648"/>
              <a:ext cx="277794" cy="239478"/>
              <a:chOff x="2584623" y="4533935"/>
              <a:chExt cx="999074" cy="861269"/>
            </a:xfrm>
            <a:grpFill/>
          </p:grpSpPr>
          <p:sp>
            <p:nvSpPr>
              <p:cNvPr id="92" name="Isosceles Triangle 56"/>
              <p:cNvSpPr/>
              <p:nvPr/>
            </p:nvSpPr>
            <p:spPr>
              <a:xfrm>
                <a:off x="2584623" y="4533935"/>
                <a:ext cx="999074" cy="861269"/>
              </a:xfrm>
              <a:prstGeom prst="triangle">
                <a:avLst/>
              </a:prstGeom>
              <a:grpFill/>
              <a:ln>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93" name="Isosceles Triangle 59"/>
              <p:cNvSpPr/>
              <p:nvPr/>
            </p:nvSpPr>
            <p:spPr>
              <a:xfrm>
                <a:off x="2924988" y="4533939"/>
                <a:ext cx="318333" cy="274423"/>
              </a:xfrm>
              <a:prstGeom prst="triangle">
                <a:avLst/>
              </a:prstGeom>
              <a:grpFill/>
              <a:ln>
                <a:solidFill>
                  <a:schemeClr val="tx2"/>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Helvetica"/>
                  <a:ea typeface="+mn-ea"/>
                  <a:cs typeface="+mn-cs"/>
                </a:endParaRPr>
              </a:p>
            </p:txBody>
          </p:sp>
        </p:grpSp>
        <p:cxnSp>
          <p:nvCxnSpPr>
            <p:cNvPr id="90" name="Straight Connector 89"/>
            <p:cNvCxnSpPr/>
            <p:nvPr/>
          </p:nvCxnSpPr>
          <p:spPr>
            <a:xfrm flipV="1">
              <a:off x="5261927" y="3686952"/>
              <a:ext cx="106800" cy="0"/>
            </a:xfrm>
            <a:prstGeom prst="line">
              <a:avLst/>
            </a:prstGeom>
            <a:grpFill/>
            <a:ln w="6350" cmpd="sng">
              <a:solidFill>
                <a:schemeClr val="bg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73460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Evaporation of Trust in Past Year in the UK</a:t>
            </a:r>
          </a:p>
        </p:txBody>
      </p:sp>
      <p:sp>
        <p:nvSpPr>
          <p:cNvPr id="31" name="Footer Placeholder 2"/>
          <p:cNvSpPr>
            <a:spLocks noGrp="1"/>
          </p:cNvSpPr>
          <p:nvPr>
            <p:ph type="ftr" sz="quarter"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rgbClr val="768489"/>
                </a:solidFill>
                <a:effectLst/>
                <a:uLnTx/>
                <a:uFillTx/>
                <a:ea typeface="+mn-ea"/>
              </a:rPr>
              <a:t>Source: 2017 Edelman Trust Barometer UK Supplement </a:t>
            </a:r>
            <a:r>
              <a:rPr lang="en-GB" dirty="0"/>
              <a:t>Q1. Below is a list of institutions. For each one, please indicate how much you trust that institution to do what is right using a nine-point scale where one means that you “do not trust them at all” and nine means that you “trust them a great deal”. [Top 4 Box, Trust] Base: UK General Population (n=1,150)</a:t>
            </a:r>
            <a:endParaRPr kumimoji="0" lang="en-US" sz="900" u="none" strike="noStrike" kern="1200" cap="none" spc="0" normalizeH="0" baseline="0" noProof="0" dirty="0">
              <a:ln>
                <a:noFill/>
              </a:ln>
              <a:solidFill>
                <a:srgbClr val="768489"/>
              </a:solidFill>
              <a:effectLst/>
              <a:uLnTx/>
              <a:uFillTx/>
              <a:ea typeface="+mn-ea"/>
            </a:endParaRP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8</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13" name="Text Placeholder 12"/>
          <p:cNvSpPr>
            <a:spLocks noGrp="1"/>
          </p:cNvSpPr>
          <p:nvPr>
            <p:ph type="body" sz="quarter" idx="12"/>
          </p:nvPr>
        </p:nvSpPr>
        <p:spPr/>
        <p:txBody>
          <a:bodyPr/>
          <a:lstStyle/>
          <a:p>
            <a:r>
              <a:rPr lang="en-US" dirty="0">
                <a:solidFill>
                  <a:srgbClr val="000000"/>
                </a:solidFill>
              </a:rPr>
              <a:t>Percent trust in institutions,</a:t>
            </a:r>
            <a:r>
              <a:rPr lang="en-US" dirty="0"/>
              <a:t> 2012-2017</a:t>
            </a:r>
          </a:p>
        </p:txBody>
      </p:sp>
      <p:sp>
        <p:nvSpPr>
          <p:cNvPr id="62" name="Round Same Side Corner Rectangle 52"/>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63" name="Picture 62" descr="http://flagspot.net/images/g/gb.gif"/>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sp>
        <p:nvSpPr>
          <p:cNvPr id="21" name="Rectangle 20"/>
          <p:cNvSpPr/>
          <p:nvPr/>
        </p:nvSpPr>
        <p:spPr>
          <a:xfrm>
            <a:off x="11638192" y="183569"/>
            <a:ext cx="553808" cy="288032"/>
          </a:xfrm>
          <a:prstGeom prst="rect">
            <a:avLst/>
          </a:prstGeom>
          <a:solidFill>
            <a:srgbClr val="143473"/>
          </a:solidFill>
          <a:ln w="9525" cap="flat" cmpd="sng" algn="ctr">
            <a:noFill/>
            <a:prstDash val="solid"/>
          </a:ln>
          <a:effectLst/>
        </p:spPr>
        <p:txBody>
          <a:bodyPr rtlCol="0" anchor="ctr"/>
          <a:lstStyle/>
          <a:p>
            <a:pPr algn="ctr" defTabSz="1219170">
              <a:defRPr/>
            </a:pPr>
            <a:r>
              <a:rPr lang="en-US" sz="1467" cap="all" dirty="0">
                <a:solidFill>
                  <a:schemeClr val="bg1"/>
                </a:solidFill>
                <a:latin typeface="Franklin Gothic Demi" panose="020B0703020102020204" pitchFamily="34" charset="0"/>
                <a:ea typeface="+mj-ea"/>
                <a:cs typeface="+mj-cs"/>
              </a:rPr>
              <a:t>JAN</a:t>
            </a:r>
            <a:endParaRPr lang="en-US" sz="1600" cap="all" dirty="0">
              <a:solidFill>
                <a:schemeClr val="bg1"/>
              </a:solidFill>
              <a:latin typeface="Franklin Gothic Demi" panose="020B0703020102020204" pitchFamily="34" charset="0"/>
              <a:ea typeface="+mj-ea"/>
              <a:cs typeface="+mj-cs"/>
            </a:endParaRPr>
          </a:p>
        </p:txBody>
      </p:sp>
      <p:graphicFrame>
        <p:nvGraphicFramePr>
          <p:cNvPr id="6" name="Chart 5"/>
          <p:cNvGraphicFramePr/>
          <p:nvPr>
            <p:extLst>
              <p:ext uri="{D42A27DB-BD31-4B8C-83A1-F6EECF244321}">
                <p14:modId xmlns:p14="http://schemas.microsoft.com/office/powerpoint/2010/main" val="2443127299"/>
              </p:ext>
            </p:extLst>
          </p:nvPr>
        </p:nvGraphicFramePr>
        <p:xfrm>
          <a:off x="430509" y="1163231"/>
          <a:ext cx="11361273" cy="37839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3291563"/>
              </p:ext>
            </p:extLst>
          </p:nvPr>
        </p:nvGraphicFramePr>
        <p:xfrm>
          <a:off x="697187" y="4973802"/>
          <a:ext cx="9256107" cy="375984"/>
        </p:xfrm>
        <a:graphic>
          <a:graphicData uri="http://schemas.openxmlformats.org/drawingml/2006/table">
            <a:tbl>
              <a:tblPr firstRow="1" bandRow="1">
                <a:tableStyleId>{5C22544A-7EE6-4342-B048-85BDC9FD1C3A}</a:tableStyleId>
              </a:tblPr>
              <a:tblGrid>
                <a:gridCol w="1322301">
                  <a:extLst>
                    <a:ext uri="{9D8B030D-6E8A-4147-A177-3AD203B41FA5}">
                      <a16:colId xmlns:a16="http://schemas.microsoft.com/office/drawing/2014/main" val="1043367704"/>
                    </a:ext>
                  </a:extLst>
                </a:gridCol>
                <a:gridCol w="1322301">
                  <a:extLst>
                    <a:ext uri="{9D8B030D-6E8A-4147-A177-3AD203B41FA5}">
                      <a16:colId xmlns:a16="http://schemas.microsoft.com/office/drawing/2014/main" val="3970853010"/>
                    </a:ext>
                  </a:extLst>
                </a:gridCol>
                <a:gridCol w="1322301">
                  <a:extLst>
                    <a:ext uri="{9D8B030D-6E8A-4147-A177-3AD203B41FA5}">
                      <a16:colId xmlns:a16="http://schemas.microsoft.com/office/drawing/2014/main" val="1140773445"/>
                    </a:ext>
                  </a:extLst>
                </a:gridCol>
                <a:gridCol w="1322301">
                  <a:extLst>
                    <a:ext uri="{9D8B030D-6E8A-4147-A177-3AD203B41FA5}">
                      <a16:colId xmlns:a16="http://schemas.microsoft.com/office/drawing/2014/main" val="1314370776"/>
                    </a:ext>
                  </a:extLst>
                </a:gridCol>
                <a:gridCol w="1322301">
                  <a:extLst>
                    <a:ext uri="{9D8B030D-6E8A-4147-A177-3AD203B41FA5}">
                      <a16:colId xmlns:a16="http://schemas.microsoft.com/office/drawing/2014/main" val="2900081516"/>
                    </a:ext>
                  </a:extLst>
                </a:gridCol>
                <a:gridCol w="1322301">
                  <a:extLst>
                    <a:ext uri="{9D8B030D-6E8A-4147-A177-3AD203B41FA5}">
                      <a16:colId xmlns:a16="http://schemas.microsoft.com/office/drawing/2014/main" val="1811780825"/>
                    </a:ext>
                  </a:extLst>
                </a:gridCol>
                <a:gridCol w="1322301">
                  <a:extLst>
                    <a:ext uri="{9D8B030D-6E8A-4147-A177-3AD203B41FA5}">
                      <a16:colId xmlns:a16="http://schemas.microsoft.com/office/drawing/2014/main" val="3710606143"/>
                    </a:ext>
                  </a:extLst>
                </a:gridCol>
              </a:tblGrid>
              <a:tr h="370840">
                <a:tc>
                  <a:txBody>
                    <a:bodyPr/>
                    <a:lstStyle/>
                    <a:p>
                      <a:pPr algn="ctr"/>
                      <a:r>
                        <a:rPr lang="en-GB" dirty="0">
                          <a:solidFill>
                            <a:schemeClr val="tx1"/>
                          </a:solidFill>
                        </a:rPr>
                        <a:t>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chemeClr val="tx1"/>
                          </a:solidFill>
                        </a:rPr>
                        <a:t>43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chemeClr val="tx1"/>
                          </a:solidFill>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chemeClr val="tx1"/>
                          </a:solidFill>
                        </a:rPr>
                        <a:t>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chemeClr val="tx1"/>
                          </a:solidFill>
                        </a:rPr>
                        <a:t>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chemeClr val="tx1"/>
                          </a:solidFill>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solidFill>
                            <a:srgbClr val="C00000"/>
                          </a:solidFill>
                        </a:rPr>
                        <a:t>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4052245"/>
                  </a:ext>
                </a:extLst>
              </a:tr>
            </a:tbl>
          </a:graphicData>
        </a:graphic>
      </p:graphicFrame>
      <p:sp>
        <p:nvSpPr>
          <p:cNvPr id="17" name="Rectangle 16"/>
          <p:cNvSpPr/>
          <p:nvPr/>
        </p:nvSpPr>
        <p:spPr>
          <a:xfrm>
            <a:off x="292383" y="4952617"/>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Trust </a:t>
            </a:r>
            <a:r>
              <a:rPr lang="en-US" sz="1200" b="1" dirty="0">
                <a:solidFill>
                  <a:srgbClr val="000000">
                    <a:lumMod val="95000"/>
                    <a:lumOff val="5000"/>
                  </a:srgbClr>
                </a:solidFill>
                <a:latin typeface="Helvetica"/>
                <a:ea typeface="Helvetica Neue" charset="0"/>
                <a:cs typeface="Helvetica Neue" charset="0"/>
              </a:rPr>
              <a:t>Index:</a:t>
            </a:r>
            <a:endPar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endParaRPr>
          </a:p>
        </p:txBody>
      </p:sp>
    </p:spTree>
    <p:extLst>
      <p:ext uri="{BB962C8B-B14F-4D97-AF65-F5344CB8AC3E}">
        <p14:creationId xmlns:p14="http://schemas.microsoft.com/office/powerpoint/2010/main" val="117333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Straight Connector 85"/>
          <p:cNvCxnSpPr/>
          <p:nvPr/>
        </p:nvCxnSpPr>
        <p:spPr>
          <a:xfrm>
            <a:off x="1187669" y="3535264"/>
            <a:ext cx="10373710" cy="0"/>
          </a:xfrm>
          <a:prstGeom prst="line">
            <a:avLst/>
          </a:prstGeom>
          <a:ln w="12700" cmpd="sng">
            <a:solidFill>
              <a:schemeClr val="tx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90" name="Chart 89"/>
          <p:cNvGraphicFramePr/>
          <p:nvPr>
            <p:extLst>
              <p:ext uri="{D42A27DB-BD31-4B8C-83A1-F6EECF244321}">
                <p14:modId xmlns:p14="http://schemas.microsoft.com/office/powerpoint/2010/main" val="3504415512"/>
              </p:ext>
            </p:extLst>
          </p:nvPr>
        </p:nvGraphicFramePr>
        <p:xfrm>
          <a:off x="1579923" y="2871812"/>
          <a:ext cx="11094548" cy="261790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All Four Institutions Distrusted in UK</a:t>
            </a:r>
          </a:p>
        </p:txBody>
      </p:sp>
      <p:sp>
        <p:nvSpPr>
          <p:cNvPr id="3" name="Footer Placeholder 2"/>
          <p:cNvSpPr>
            <a:spLocks noGrp="1"/>
          </p:cNvSpPr>
          <p:nvPr>
            <p:ph type="ftr" sz="quarter" idx="10"/>
          </p:nvPr>
        </p:nvSpPr>
        <p:spPr>
          <a:xfrm>
            <a:off x="507998" y="6023429"/>
            <a:ext cx="8421624" cy="475488"/>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srgbClr val="768489"/>
                </a:solidFill>
                <a:effectLst/>
                <a:uLnTx/>
                <a:uFillTx/>
                <a:ea typeface="+mn-ea"/>
              </a:rPr>
              <a:t>Source: 2017 Edelman Trust Barometer Q11-620. Below is a list of institutions. For each one, please indicate how much you trust that institution to do what is right using a nine-point scale, where one means that you “do not trust them at all” and nine means that you “trust them a great deal.” [Top 4 Box, Trust] Base: UK General Population</a:t>
            </a:r>
            <a:r>
              <a:rPr lang="en-US" dirty="0"/>
              <a:t> (n=1,150)</a:t>
            </a:r>
          </a:p>
        </p:txBody>
      </p:sp>
      <p:sp>
        <p:nvSpPr>
          <p:cNvPr id="4" name="Slide Number Placeholder 3"/>
          <p:cNvSpPr>
            <a:spLocks noGrp="1"/>
          </p:cNvSpPr>
          <p:nvPr>
            <p:ph type="sldNum"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fld id="{BCC4CEDB-9067-4CC6-8430-AA5729AC2E63}" type="slidenum">
              <a:rPr kumimoji="0" lang="en-US" sz="1067" b="1" i="0" u="none" strike="noStrike" kern="1200" cap="none" spc="0" normalizeH="0" baseline="0" noProof="0" smtClean="0">
                <a:ln>
                  <a:noFill/>
                </a:ln>
                <a:solidFill>
                  <a:srgbClr val="768489"/>
                </a:solidFill>
                <a:effectLst/>
                <a:uLnTx/>
                <a:uFillTx/>
                <a:latin typeface="Helvetica"/>
                <a:ea typeface="+mn-ea"/>
                <a:cs typeface="Helvetica"/>
              </a:rPr>
              <a:pPr marL="0" marR="0" lvl="0" indent="0" algn="ctr" defTabSz="914377" rtl="0" eaLnBrk="1" fontAlgn="auto" latinLnBrk="0" hangingPunct="1">
                <a:lnSpc>
                  <a:spcPct val="100000"/>
                </a:lnSpc>
                <a:spcBef>
                  <a:spcPts val="0"/>
                </a:spcBef>
                <a:spcAft>
                  <a:spcPts val="0"/>
                </a:spcAft>
                <a:buClrTx/>
                <a:buSzTx/>
                <a:buFontTx/>
                <a:buNone/>
                <a:tabLst/>
                <a:defRPr/>
              </a:pPr>
              <a:t>9</a:t>
            </a:fld>
            <a:endParaRPr kumimoji="0" lang="en-US" sz="1067" b="1" i="0" u="none" strike="noStrike" kern="1200" cap="none" spc="0" normalizeH="0" baseline="0" noProof="0" dirty="0">
              <a:ln>
                <a:noFill/>
              </a:ln>
              <a:solidFill>
                <a:srgbClr val="768489"/>
              </a:solidFill>
              <a:effectLst/>
              <a:uLnTx/>
              <a:uFillTx/>
              <a:latin typeface="Helvetica"/>
              <a:ea typeface="+mn-ea"/>
              <a:cs typeface="Helvetica"/>
            </a:endParaRPr>
          </a:p>
        </p:txBody>
      </p:sp>
      <p:sp>
        <p:nvSpPr>
          <p:cNvPr id="5" name="Text Placeholder 4"/>
          <p:cNvSpPr>
            <a:spLocks noGrp="1"/>
          </p:cNvSpPr>
          <p:nvPr>
            <p:ph type="body" sz="quarter" idx="12"/>
          </p:nvPr>
        </p:nvSpPr>
        <p:spPr>
          <a:xfrm>
            <a:off x="508000" y="1074512"/>
            <a:ext cx="5062484" cy="530352"/>
          </a:xfrm>
        </p:spPr>
        <p:txBody>
          <a:bodyPr/>
          <a:lstStyle/>
          <a:p>
            <a:r>
              <a:rPr lang="en-US" dirty="0"/>
              <a:t>Percent trust in the four institutions of government, business, media and NGOs, 2016 vs. 2017</a:t>
            </a:r>
          </a:p>
        </p:txBody>
      </p:sp>
      <p:grpSp>
        <p:nvGrpSpPr>
          <p:cNvPr id="62" name="Group 61"/>
          <p:cNvGrpSpPr/>
          <p:nvPr/>
        </p:nvGrpSpPr>
        <p:grpSpPr>
          <a:xfrm>
            <a:off x="4527867" y="5171355"/>
            <a:ext cx="1155849" cy="201326"/>
            <a:chOff x="4024910" y="5419642"/>
            <a:chExt cx="1096808" cy="205809"/>
          </a:xfrm>
        </p:grpSpPr>
        <p:sp>
          <p:nvSpPr>
            <p:cNvPr id="63" name="TextBox 62"/>
            <p:cNvSpPr txBox="1"/>
            <p:nvPr/>
          </p:nvSpPr>
          <p:spPr>
            <a:xfrm>
              <a:off x="4183001" y="5424138"/>
              <a:ext cx="938717" cy="201313"/>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Helvetica"/>
                  <a:ea typeface="+mn-ea"/>
                  <a:cs typeface="+mn-cs"/>
                </a:rPr>
                <a:t>Business</a:t>
              </a:r>
            </a:p>
          </p:txBody>
        </p:sp>
        <p:sp>
          <p:nvSpPr>
            <p:cNvPr id="64" name="AutoShape 1"/>
            <p:cNvSpPr>
              <a:spLocks/>
            </p:cNvSpPr>
            <p:nvPr/>
          </p:nvSpPr>
          <p:spPr bwMode="auto">
            <a:xfrm>
              <a:off x="4024910" y="5419642"/>
              <a:ext cx="209854" cy="176881"/>
            </a:xfrm>
            <a:custGeom>
              <a:avLst/>
              <a:gdLst/>
              <a:ahLst/>
              <a:cxnLst/>
              <a:rect l="0" t="0" r="r" b="b"/>
              <a:pathLst>
                <a:path w="21600" h="21600">
                  <a:moveTo>
                    <a:pt x="19455" y="20490"/>
                  </a:moveTo>
                  <a:lnTo>
                    <a:pt x="19455" y="8453"/>
                  </a:lnTo>
                  <a:cubicBezTo>
                    <a:pt x="19455" y="8176"/>
                    <a:pt x="19233" y="7974"/>
                    <a:pt x="18986" y="7974"/>
                  </a:cubicBezTo>
                  <a:lnTo>
                    <a:pt x="15140" y="7974"/>
                  </a:lnTo>
                  <a:lnTo>
                    <a:pt x="15140" y="656"/>
                  </a:lnTo>
                  <a:cubicBezTo>
                    <a:pt x="15140" y="303"/>
                    <a:pt x="14844" y="0"/>
                    <a:pt x="14499" y="0"/>
                  </a:cubicBezTo>
                  <a:lnTo>
                    <a:pt x="7940" y="0"/>
                  </a:lnTo>
                  <a:cubicBezTo>
                    <a:pt x="7595" y="0"/>
                    <a:pt x="7299" y="303"/>
                    <a:pt x="7299" y="656"/>
                  </a:cubicBezTo>
                  <a:lnTo>
                    <a:pt x="7299" y="2725"/>
                  </a:lnTo>
                  <a:lnTo>
                    <a:pt x="2860" y="2725"/>
                  </a:lnTo>
                  <a:cubicBezTo>
                    <a:pt x="2466" y="2725"/>
                    <a:pt x="2170" y="3053"/>
                    <a:pt x="2170" y="3432"/>
                  </a:cubicBezTo>
                  <a:lnTo>
                    <a:pt x="2170" y="20515"/>
                  </a:lnTo>
                  <a:lnTo>
                    <a:pt x="0" y="20515"/>
                  </a:lnTo>
                  <a:lnTo>
                    <a:pt x="0" y="21600"/>
                  </a:lnTo>
                  <a:lnTo>
                    <a:pt x="21600" y="21600"/>
                  </a:lnTo>
                  <a:lnTo>
                    <a:pt x="21600" y="20515"/>
                  </a:lnTo>
                  <a:lnTo>
                    <a:pt x="19455" y="20515"/>
                  </a:lnTo>
                  <a:close/>
                  <a:moveTo>
                    <a:pt x="17038" y="9034"/>
                  </a:moveTo>
                  <a:lnTo>
                    <a:pt x="18666" y="9034"/>
                  </a:lnTo>
                  <a:lnTo>
                    <a:pt x="18666" y="10699"/>
                  </a:lnTo>
                  <a:lnTo>
                    <a:pt x="17038" y="10699"/>
                  </a:lnTo>
                  <a:lnTo>
                    <a:pt x="17038" y="9034"/>
                  </a:lnTo>
                  <a:close/>
                  <a:moveTo>
                    <a:pt x="17038" y="11279"/>
                  </a:moveTo>
                  <a:lnTo>
                    <a:pt x="18666" y="11279"/>
                  </a:lnTo>
                  <a:lnTo>
                    <a:pt x="18666" y="12945"/>
                  </a:lnTo>
                  <a:lnTo>
                    <a:pt x="17038" y="12945"/>
                  </a:lnTo>
                  <a:lnTo>
                    <a:pt x="17038" y="11279"/>
                  </a:lnTo>
                  <a:close/>
                  <a:moveTo>
                    <a:pt x="17038" y="13475"/>
                  </a:moveTo>
                  <a:lnTo>
                    <a:pt x="18666" y="13475"/>
                  </a:lnTo>
                  <a:lnTo>
                    <a:pt x="18666" y="15140"/>
                  </a:lnTo>
                  <a:lnTo>
                    <a:pt x="17038" y="15140"/>
                  </a:lnTo>
                  <a:lnTo>
                    <a:pt x="17038" y="13475"/>
                  </a:lnTo>
                  <a:close/>
                  <a:moveTo>
                    <a:pt x="14326" y="9034"/>
                  </a:moveTo>
                  <a:lnTo>
                    <a:pt x="15953" y="9034"/>
                  </a:lnTo>
                  <a:lnTo>
                    <a:pt x="15953" y="10699"/>
                  </a:lnTo>
                  <a:lnTo>
                    <a:pt x="14326" y="10699"/>
                  </a:lnTo>
                  <a:lnTo>
                    <a:pt x="14326" y="9034"/>
                  </a:lnTo>
                  <a:close/>
                  <a:moveTo>
                    <a:pt x="14326" y="11279"/>
                  </a:moveTo>
                  <a:lnTo>
                    <a:pt x="15953" y="11279"/>
                  </a:lnTo>
                  <a:lnTo>
                    <a:pt x="15953" y="12945"/>
                  </a:lnTo>
                  <a:lnTo>
                    <a:pt x="14326" y="12945"/>
                  </a:lnTo>
                  <a:lnTo>
                    <a:pt x="14326" y="11279"/>
                  </a:lnTo>
                  <a:close/>
                  <a:moveTo>
                    <a:pt x="14326" y="13475"/>
                  </a:moveTo>
                  <a:lnTo>
                    <a:pt x="15953" y="13475"/>
                  </a:lnTo>
                  <a:lnTo>
                    <a:pt x="15953" y="15140"/>
                  </a:lnTo>
                  <a:lnTo>
                    <a:pt x="14326" y="15140"/>
                  </a:lnTo>
                  <a:lnTo>
                    <a:pt x="14326" y="13475"/>
                  </a:lnTo>
                  <a:close/>
                  <a:moveTo>
                    <a:pt x="16225" y="16780"/>
                  </a:moveTo>
                  <a:lnTo>
                    <a:pt x="16225" y="20490"/>
                  </a:lnTo>
                  <a:lnTo>
                    <a:pt x="14055" y="20490"/>
                  </a:lnTo>
                  <a:lnTo>
                    <a:pt x="14055" y="16780"/>
                  </a:lnTo>
                  <a:lnTo>
                    <a:pt x="16225" y="16780"/>
                  </a:lnTo>
                  <a:close/>
                  <a:moveTo>
                    <a:pt x="9740" y="6031"/>
                  </a:moveTo>
                  <a:lnTo>
                    <a:pt x="9740" y="7696"/>
                  </a:lnTo>
                  <a:lnTo>
                    <a:pt x="8384" y="7696"/>
                  </a:lnTo>
                  <a:lnTo>
                    <a:pt x="8384" y="6031"/>
                  </a:lnTo>
                  <a:lnTo>
                    <a:pt x="9740" y="6031"/>
                  </a:lnTo>
                  <a:close/>
                  <a:moveTo>
                    <a:pt x="8408" y="5476"/>
                  </a:moveTo>
                  <a:lnTo>
                    <a:pt x="8408" y="4088"/>
                  </a:lnTo>
                  <a:lnTo>
                    <a:pt x="9764" y="4088"/>
                  </a:lnTo>
                  <a:lnTo>
                    <a:pt x="9764" y="5476"/>
                  </a:lnTo>
                  <a:lnTo>
                    <a:pt x="8408" y="5476"/>
                  </a:lnTo>
                  <a:close/>
                  <a:moveTo>
                    <a:pt x="9740" y="8226"/>
                  </a:moveTo>
                  <a:lnTo>
                    <a:pt x="9740" y="9892"/>
                  </a:lnTo>
                  <a:lnTo>
                    <a:pt x="8384" y="9892"/>
                  </a:lnTo>
                  <a:lnTo>
                    <a:pt x="8384" y="8226"/>
                  </a:lnTo>
                  <a:lnTo>
                    <a:pt x="9740" y="8226"/>
                  </a:lnTo>
                  <a:close/>
                  <a:moveTo>
                    <a:pt x="9740" y="10447"/>
                  </a:moveTo>
                  <a:lnTo>
                    <a:pt x="9740" y="12112"/>
                  </a:lnTo>
                  <a:lnTo>
                    <a:pt x="8384" y="12112"/>
                  </a:lnTo>
                  <a:lnTo>
                    <a:pt x="8384" y="10447"/>
                  </a:lnTo>
                  <a:lnTo>
                    <a:pt x="9740" y="10447"/>
                  </a:lnTo>
                  <a:close/>
                  <a:moveTo>
                    <a:pt x="9740" y="12642"/>
                  </a:moveTo>
                  <a:lnTo>
                    <a:pt x="9740" y="14030"/>
                  </a:lnTo>
                  <a:lnTo>
                    <a:pt x="8384" y="14030"/>
                  </a:lnTo>
                  <a:lnTo>
                    <a:pt x="8384" y="12642"/>
                  </a:lnTo>
                  <a:lnTo>
                    <a:pt x="9740" y="12642"/>
                  </a:lnTo>
                  <a:close/>
                  <a:moveTo>
                    <a:pt x="9740" y="14585"/>
                  </a:moveTo>
                  <a:lnTo>
                    <a:pt x="9740" y="16250"/>
                  </a:lnTo>
                  <a:lnTo>
                    <a:pt x="8384" y="16250"/>
                  </a:lnTo>
                  <a:lnTo>
                    <a:pt x="8384" y="14585"/>
                  </a:lnTo>
                  <a:lnTo>
                    <a:pt x="9740" y="14585"/>
                  </a:lnTo>
                  <a:close/>
                  <a:moveTo>
                    <a:pt x="11638" y="9034"/>
                  </a:moveTo>
                  <a:lnTo>
                    <a:pt x="13266" y="9034"/>
                  </a:lnTo>
                  <a:lnTo>
                    <a:pt x="13266" y="10699"/>
                  </a:lnTo>
                  <a:lnTo>
                    <a:pt x="11638" y="10699"/>
                  </a:lnTo>
                  <a:lnTo>
                    <a:pt x="11638" y="9034"/>
                  </a:lnTo>
                  <a:close/>
                  <a:moveTo>
                    <a:pt x="11638" y="11279"/>
                  </a:moveTo>
                  <a:lnTo>
                    <a:pt x="13266" y="11279"/>
                  </a:lnTo>
                  <a:lnTo>
                    <a:pt x="13266" y="12945"/>
                  </a:lnTo>
                  <a:lnTo>
                    <a:pt x="11638" y="12945"/>
                  </a:lnTo>
                  <a:lnTo>
                    <a:pt x="11638" y="11279"/>
                  </a:lnTo>
                  <a:close/>
                  <a:moveTo>
                    <a:pt x="11638" y="13475"/>
                  </a:moveTo>
                  <a:lnTo>
                    <a:pt x="13266" y="13475"/>
                  </a:lnTo>
                  <a:lnTo>
                    <a:pt x="13266" y="15140"/>
                  </a:lnTo>
                  <a:lnTo>
                    <a:pt x="11638" y="15140"/>
                  </a:lnTo>
                  <a:lnTo>
                    <a:pt x="11638" y="13475"/>
                  </a:lnTo>
                  <a:close/>
                  <a:moveTo>
                    <a:pt x="5795" y="4088"/>
                  </a:moveTo>
                  <a:lnTo>
                    <a:pt x="7151" y="4088"/>
                  </a:lnTo>
                  <a:lnTo>
                    <a:pt x="7151" y="5476"/>
                  </a:lnTo>
                  <a:lnTo>
                    <a:pt x="5795" y="5476"/>
                  </a:lnTo>
                  <a:lnTo>
                    <a:pt x="5795" y="4088"/>
                  </a:lnTo>
                  <a:close/>
                  <a:moveTo>
                    <a:pt x="5795" y="6031"/>
                  </a:moveTo>
                  <a:lnTo>
                    <a:pt x="7151" y="6031"/>
                  </a:lnTo>
                  <a:lnTo>
                    <a:pt x="7151" y="7696"/>
                  </a:lnTo>
                  <a:lnTo>
                    <a:pt x="5795" y="7696"/>
                  </a:lnTo>
                  <a:lnTo>
                    <a:pt x="5795" y="6031"/>
                  </a:lnTo>
                  <a:close/>
                  <a:moveTo>
                    <a:pt x="5795" y="8226"/>
                  </a:moveTo>
                  <a:lnTo>
                    <a:pt x="7151" y="8226"/>
                  </a:lnTo>
                  <a:lnTo>
                    <a:pt x="7151" y="9892"/>
                  </a:lnTo>
                  <a:lnTo>
                    <a:pt x="5795" y="9892"/>
                  </a:lnTo>
                  <a:lnTo>
                    <a:pt x="5795" y="8226"/>
                  </a:lnTo>
                  <a:close/>
                  <a:moveTo>
                    <a:pt x="5795" y="10447"/>
                  </a:moveTo>
                  <a:lnTo>
                    <a:pt x="7151" y="10447"/>
                  </a:lnTo>
                  <a:lnTo>
                    <a:pt x="7151" y="12112"/>
                  </a:lnTo>
                  <a:lnTo>
                    <a:pt x="5795" y="12112"/>
                  </a:lnTo>
                  <a:lnTo>
                    <a:pt x="5795" y="10447"/>
                  </a:lnTo>
                  <a:close/>
                  <a:moveTo>
                    <a:pt x="5795" y="12642"/>
                  </a:moveTo>
                  <a:lnTo>
                    <a:pt x="7151" y="12642"/>
                  </a:lnTo>
                  <a:lnTo>
                    <a:pt x="7151" y="14030"/>
                  </a:lnTo>
                  <a:lnTo>
                    <a:pt x="5795" y="14030"/>
                  </a:lnTo>
                  <a:lnTo>
                    <a:pt x="5795" y="12642"/>
                  </a:lnTo>
                  <a:close/>
                  <a:moveTo>
                    <a:pt x="5795" y="14585"/>
                  </a:moveTo>
                  <a:lnTo>
                    <a:pt x="7151" y="14585"/>
                  </a:lnTo>
                  <a:lnTo>
                    <a:pt x="7151" y="16250"/>
                  </a:lnTo>
                  <a:lnTo>
                    <a:pt x="5795" y="16250"/>
                  </a:lnTo>
                  <a:lnTo>
                    <a:pt x="5795" y="14585"/>
                  </a:lnTo>
                  <a:close/>
                  <a:moveTo>
                    <a:pt x="3279" y="4088"/>
                  </a:moveTo>
                  <a:lnTo>
                    <a:pt x="4636" y="4088"/>
                  </a:lnTo>
                  <a:lnTo>
                    <a:pt x="4636" y="5476"/>
                  </a:lnTo>
                  <a:lnTo>
                    <a:pt x="3279" y="5476"/>
                  </a:lnTo>
                  <a:lnTo>
                    <a:pt x="3279" y="4088"/>
                  </a:lnTo>
                  <a:close/>
                  <a:moveTo>
                    <a:pt x="3279" y="6031"/>
                  </a:moveTo>
                  <a:lnTo>
                    <a:pt x="4636" y="6031"/>
                  </a:lnTo>
                  <a:lnTo>
                    <a:pt x="4636" y="7696"/>
                  </a:lnTo>
                  <a:lnTo>
                    <a:pt x="3279" y="7696"/>
                  </a:lnTo>
                  <a:lnTo>
                    <a:pt x="3279" y="6031"/>
                  </a:lnTo>
                  <a:close/>
                  <a:moveTo>
                    <a:pt x="3279" y="8226"/>
                  </a:moveTo>
                  <a:lnTo>
                    <a:pt x="4636" y="8226"/>
                  </a:lnTo>
                  <a:lnTo>
                    <a:pt x="4636" y="9892"/>
                  </a:lnTo>
                  <a:lnTo>
                    <a:pt x="3279" y="9892"/>
                  </a:lnTo>
                  <a:lnTo>
                    <a:pt x="3279" y="8226"/>
                  </a:lnTo>
                  <a:close/>
                  <a:moveTo>
                    <a:pt x="3279" y="10447"/>
                  </a:moveTo>
                  <a:lnTo>
                    <a:pt x="4636" y="10447"/>
                  </a:lnTo>
                  <a:lnTo>
                    <a:pt x="4636" y="12112"/>
                  </a:lnTo>
                  <a:lnTo>
                    <a:pt x="3279" y="12112"/>
                  </a:lnTo>
                  <a:lnTo>
                    <a:pt x="3279" y="10447"/>
                  </a:lnTo>
                  <a:close/>
                  <a:moveTo>
                    <a:pt x="3279" y="12642"/>
                  </a:moveTo>
                  <a:lnTo>
                    <a:pt x="4636" y="12642"/>
                  </a:lnTo>
                  <a:lnTo>
                    <a:pt x="4636" y="14030"/>
                  </a:lnTo>
                  <a:lnTo>
                    <a:pt x="3279" y="14030"/>
                  </a:lnTo>
                  <a:lnTo>
                    <a:pt x="3279" y="12642"/>
                  </a:lnTo>
                  <a:close/>
                  <a:moveTo>
                    <a:pt x="3279" y="14585"/>
                  </a:moveTo>
                  <a:lnTo>
                    <a:pt x="4636" y="14585"/>
                  </a:lnTo>
                  <a:lnTo>
                    <a:pt x="4636" y="16250"/>
                  </a:lnTo>
                  <a:lnTo>
                    <a:pt x="3279" y="16250"/>
                  </a:lnTo>
                  <a:lnTo>
                    <a:pt x="3279" y="14585"/>
                  </a:lnTo>
                  <a:close/>
                  <a:moveTo>
                    <a:pt x="3279" y="14585"/>
                  </a:moveTo>
                </a:path>
              </a:pathLst>
            </a:custGeom>
            <a:solidFill>
              <a:schemeClr val="tx1"/>
            </a:solidFill>
            <a:ln>
              <a:noFill/>
            </a:ln>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000000"/>
                </a:solidFill>
                <a:effectLst/>
                <a:uLnTx/>
                <a:uFillTx/>
                <a:latin typeface="Helvetica"/>
                <a:ea typeface="+mn-ea"/>
                <a:cs typeface="+mn-cs"/>
              </a:endParaRPr>
            </a:p>
          </p:txBody>
        </p:sp>
      </p:grpSp>
      <p:grpSp>
        <p:nvGrpSpPr>
          <p:cNvPr id="65" name="Group 64"/>
          <p:cNvGrpSpPr/>
          <p:nvPr/>
        </p:nvGrpSpPr>
        <p:grpSpPr>
          <a:xfrm>
            <a:off x="6959305" y="5150912"/>
            <a:ext cx="989248" cy="242213"/>
            <a:chOff x="6244183" y="5377845"/>
            <a:chExt cx="938717" cy="247606"/>
          </a:xfrm>
        </p:grpSpPr>
        <p:sp>
          <p:nvSpPr>
            <p:cNvPr id="66" name="TextBox 65"/>
            <p:cNvSpPr txBox="1"/>
            <p:nvPr/>
          </p:nvSpPr>
          <p:spPr>
            <a:xfrm>
              <a:off x="6244183" y="5424138"/>
              <a:ext cx="938717" cy="201313"/>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Helvetica"/>
                  <a:ea typeface="+mn-ea"/>
                  <a:cs typeface="+mn-cs"/>
                </a:rPr>
                <a:t>Media</a:t>
              </a:r>
            </a:p>
          </p:txBody>
        </p:sp>
        <p:grpSp>
          <p:nvGrpSpPr>
            <p:cNvPr id="67" name="Group 66"/>
            <p:cNvGrpSpPr>
              <a:grpSpLocks noChangeAspect="1"/>
            </p:cNvGrpSpPr>
            <p:nvPr/>
          </p:nvGrpSpPr>
          <p:grpSpPr>
            <a:xfrm>
              <a:off x="6272472" y="5377845"/>
              <a:ext cx="130278" cy="218678"/>
              <a:chOff x="3818354" y="2115205"/>
              <a:chExt cx="321043" cy="538895"/>
            </a:xfrm>
            <a:solidFill>
              <a:schemeClr val="tx1"/>
            </a:solidFill>
          </p:grpSpPr>
          <p:sp>
            <p:nvSpPr>
              <p:cNvPr id="68" name="Freeform 5"/>
              <p:cNvSpPr>
                <a:spLocks/>
              </p:cNvSpPr>
              <p:nvPr/>
            </p:nvSpPr>
            <p:spPr bwMode="auto">
              <a:xfrm>
                <a:off x="4010407" y="2275727"/>
                <a:ext cx="67362" cy="48730"/>
              </a:xfrm>
              <a:custGeom>
                <a:avLst/>
                <a:gdLst>
                  <a:gd name="T0" fmla="*/ 64 w 420"/>
                  <a:gd name="T1" fmla="*/ 298 h 298"/>
                  <a:gd name="T2" fmla="*/ 420 w 420"/>
                  <a:gd name="T3" fmla="*/ 103 h 298"/>
                  <a:gd name="T4" fmla="*/ 363 w 420"/>
                  <a:gd name="T5" fmla="*/ 0 h 298"/>
                  <a:gd name="T6" fmla="*/ 0 w 420"/>
                  <a:gd name="T7" fmla="*/ 199 h 298"/>
                  <a:gd name="T8" fmla="*/ 0 w 420"/>
                  <a:gd name="T9" fmla="*/ 199 h 298"/>
                  <a:gd name="T10" fmla="*/ 10 w 420"/>
                  <a:gd name="T11" fmla="*/ 210 h 298"/>
                  <a:gd name="T12" fmla="*/ 20 w 420"/>
                  <a:gd name="T13" fmla="*/ 220 h 298"/>
                  <a:gd name="T14" fmla="*/ 29 w 420"/>
                  <a:gd name="T15" fmla="*/ 232 h 298"/>
                  <a:gd name="T16" fmla="*/ 38 w 420"/>
                  <a:gd name="T17" fmla="*/ 244 h 298"/>
                  <a:gd name="T18" fmla="*/ 45 w 420"/>
                  <a:gd name="T19" fmla="*/ 258 h 298"/>
                  <a:gd name="T20" fmla="*/ 52 w 420"/>
                  <a:gd name="T21" fmla="*/ 271 h 298"/>
                  <a:gd name="T22" fmla="*/ 58 w 420"/>
                  <a:gd name="T23" fmla="*/ 284 h 298"/>
                  <a:gd name="T24" fmla="*/ 64 w 420"/>
                  <a:gd name="T25" fmla="*/ 298 h 298"/>
                  <a:gd name="T26" fmla="*/ 64 w 420"/>
                  <a:gd name="T2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98">
                    <a:moveTo>
                      <a:pt x="64" y="298"/>
                    </a:moveTo>
                    <a:lnTo>
                      <a:pt x="420" y="103"/>
                    </a:lnTo>
                    <a:lnTo>
                      <a:pt x="363" y="0"/>
                    </a:lnTo>
                    <a:lnTo>
                      <a:pt x="0" y="199"/>
                    </a:lnTo>
                    <a:lnTo>
                      <a:pt x="0" y="199"/>
                    </a:lnTo>
                    <a:lnTo>
                      <a:pt x="10" y="210"/>
                    </a:lnTo>
                    <a:lnTo>
                      <a:pt x="20" y="220"/>
                    </a:lnTo>
                    <a:lnTo>
                      <a:pt x="29" y="232"/>
                    </a:lnTo>
                    <a:lnTo>
                      <a:pt x="38" y="244"/>
                    </a:lnTo>
                    <a:lnTo>
                      <a:pt x="45" y="258"/>
                    </a:lnTo>
                    <a:lnTo>
                      <a:pt x="52" y="271"/>
                    </a:lnTo>
                    <a:lnTo>
                      <a:pt x="58" y="284"/>
                    </a:lnTo>
                    <a:lnTo>
                      <a:pt x="64" y="298"/>
                    </a:lnTo>
                    <a:lnTo>
                      <a:pt x="64" y="298"/>
                    </a:lnTo>
                    <a:close/>
                  </a:path>
                </a:pathLst>
              </a:custGeom>
              <a:grpFill/>
              <a:ln>
                <a:noFill/>
              </a:ln>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Helvetica"/>
                  <a:ea typeface="+mn-ea"/>
                  <a:cs typeface="+mn-cs"/>
                </a:endParaRPr>
              </a:p>
            </p:txBody>
          </p:sp>
          <p:sp>
            <p:nvSpPr>
              <p:cNvPr id="69" name="Freeform 6"/>
              <p:cNvSpPr>
                <a:spLocks/>
              </p:cNvSpPr>
              <p:nvPr/>
            </p:nvSpPr>
            <p:spPr bwMode="auto">
              <a:xfrm>
                <a:off x="3902915" y="2350255"/>
                <a:ext cx="31531" cy="32964"/>
              </a:xfrm>
              <a:custGeom>
                <a:avLst/>
                <a:gdLst>
                  <a:gd name="T0" fmla="*/ 195 w 195"/>
                  <a:gd name="T1" fmla="*/ 0 h 209"/>
                  <a:gd name="T2" fmla="*/ 0 w 195"/>
                  <a:gd name="T3" fmla="*/ 107 h 209"/>
                  <a:gd name="T4" fmla="*/ 57 w 195"/>
                  <a:gd name="T5" fmla="*/ 209 h 209"/>
                  <a:gd name="T6" fmla="*/ 195 w 195"/>
                  <a:gd name="T7" fmla="*/ 134 h 209"/>
                  <a:gd name="T8" fmla="*/ 195 w 195"/>
                  <a:gd name="T9" fmla="*/ 0 h 209"/>
                </a:gdLst>
                <a:ahLst/>
                <a:cxnLst>
                  <a:cxn ang="0">
                    <a:pos x="T0" y="T1"/>
                  </a:cxn>
                  <a:cxn ang="0">
                    <a:pos x="T2" y="T3"/>
                  </a:cxn>
                  <a:cxn ang="0">
                    <a:pos x="T4" y="T5"/>
                  </a:cxn>
                  <a:cxn ang="0">
                    <a:pos x="T6" y="T7"/>
                  </a:cxn>
                  <a:cxn ang="0">
                    <a:pos x="T8" y="T9"/>
                  </a:cxn>
                </a:cxnLst>
                <a:rect l="0" t="0" r="r" b="b"/>
                <a:pathLst>
                  <a:path w="195" h="209">
                    <a:moveTo>
                      <a:pt x="195" y="0"/>
                    </a:moveTo>
                    <a:lnTo>
                      <a:pt x="0" y="107"/>
                    </a:lnTo>
                    <a:lnTo>
                      <a:pt x="57" y="209"/>
                    </a:lnTo>
                    <a:lnTo>
                      <a:pt x="195" y="134"/>
                    </a:lnTo>
                    <a:lnTo>
                      <a:pt x="195" y="0"/>
                    </a:lnTo>
                    <a:close/>
                  </a:path>
                </a:pathLst>
              </a:custGeom>
              <a:grpFill/>
              <a:ln>
                <a:noFill/>
              </a:ln>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Helvetica"/>
                  <a:ea typeface="+mn-ea"/>
                  <a:cs typeface="+mn-cs"/>
                </a:endParaRPr>
              </a:p>
            </p:txBody>
          </p:sp>
          <p:sp>
            <p:nvSpPr>
              <p:cNvPr id="70" name="Freeform 7"/>
              <p:cNvSpPr>
                <a:spLocks/>
              </p:cNvSpPr>
              <p:nvPr/>
            </p:nvSpPr>
            <p:spPr bwMode="auto">
              <a:xfrm>
                <a:off x="3921546" y="2393252"/>
                <a:ext cx="12899" cy="22932"/>
              </a:xfrm>
              <a:custGeom>
                <a:avLst/>
                <a:gdLst>
                  <a:gd name="T0" fmla="*/ 81 w 81"/>
                  <a:gd name="T1" fmla="*/ 0 h 148"/>
                  <a:gd name="T2" fmla="*/ 0 w 81"/>
                  <a:gd name="T3" fmla="*/ 44 h 148"/>
                  <a:gd name="T4" fmla="*/ 57 w 81"/>
                  <a:gd name="T5" fmla="*/ 148 h 148"/>
                  <a:gd name="T6" fmla="*/ 81 w 81"/>
                  <a:gd name="T7" fmla="*/ 135 h 148"/>
                  <a:gd name="T8" fmla="*/ 81 w 81"/>
                  <a:gd name="T9" fmla="*/ 0 h 148"/>
                </a:gdLst>
                <a:ahLst/>
                <a:cxnLst>
                  <a:cxn ang="0">
                    <a:pos x="T0" y="T1"/>
                  </a:cxn>
                  <a:cxn ang="0">
                    <a:pos x="T2" y="T3"/>
                  </a:cxn>
                  <a:cxn ang="0">
                    <a:pos x="T4" y="T5"/>
                  </a:cxn>
                  <a:cxn ang="0">
                    <a:pos x="T6" y="T7"/>
                  </a:cxn>
                  <a:cxn ang="0">
                    <a:pos x="T8" y="T9"/>
                  </a:cxn>
                </a:cxnLst>
                <a:rect l="0" t="0" r="r" b="b"/>
                <a:pathLst>
                  <a:path w="81" h="148">
                    <a:moveTo>
                      <a:pt x="81" y="0"/>
                    </a:moveTo>
                    <a:lnTo>
                      <a:pt x="0" y="44"/>
                    </a:lnTo>
                    <a:lnTo>
                      <a:pt x="57" y="148"/>
                    </a:lnTo>
                    <a:lnTo>
                      <a:pt x="81" y="135"/>
                    </a:lnTo>
                    <a:lnTo>
                      <a:pt x="81" y="0"/>
                    </a:lnTo>
                    <a:close/>
                  </a:path>
                </a:pathLst>
              </a:custGeom>
              <a:grpFill/>
              <a:ln>
                <a:noFill/>
              </a:ln>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Helvetica"/>
                  <a:ea typeface="+mn-ea"/>
                  <a:cs typeface="+mn-cs"/>
                </a:endParaRPr>
              </a:p>
            </p:txBody>
          </p:sp>
          <p:sp>
            <p:nvSpPr>
              <p:cNvPr id="71" name="Freeform 8"/>
              <p:cNvSpPr>
                <a:spLocks/>
              </p:cNvSpPr>
              <p:nvPr/>
            </p:nvSpPr>
            <p:spPr bwMode="auto">
              <a:xfrm>
                <a:off x="3818354" y="2626869"/>
                <a:ext cx="321043" cy="27231"/>
              </a:xfrm>
              <a:custGeom>
                <a:avLst/>
                <a:gdLst>
                  <a:gd name="T0" fmla="*/ 1906 w 2012"/>
                  <a:gd name="T1" fmla="*/ 51 h 170"/>
                  <a:gd name="T2" fmla="*/ 1903 w 2012"/>
                  <a:gd name="T3" fmla="*/ 41 h 170"/>
                  <a:gd name="T4" fmla="*/ 1898 w 2012"/>
                  <a:gd name="T5" fmla="*/ 31 h 170"/>
                  <a:gd name="T6" fmla="*/ 1888 w 2012"/>
                  <a:gd name="T7" fmla="*/ 23 h 170"/>
                  <a:gd name="T8" fmla="*/ 1859 w 2012"/>
                  <a:gd name="T9" fmla="*/ 8 h 170"/>
                  <a:gd name="T10" fmla="*/ 1822 w 2012"/>
                  <a:gd name="T11" fmla="*/ 1 h 170"/>
                  <a:gd name="T12" fmla="*/ 215 w 2012"/>
                  <a:gd name="T13" fmla="*/ 0 h 170"/>
                  <a:gd name="T14" fmla="*/ 195 w 2012"/>
                  <a:gd name="T15" fmla="*/ 1 h 170"/>
                  <a:gd name="T16" fmla="*/ 157 w 2012"/>
                  <a:gd name="T17" fmla="*/ 8 h 170"/>
                  <a:gd name="T18" fmla="*/ 129 w 2012"/>
                  <a:gd name="T19" fmla="*/ 23 h 170"/>
                  <a:gd name="T20" fmla="*/ 119 w 2012"/>
                  <a:gd name="T21" fmla="*/ 31 h 170"/>
                  <a:gd name="T22" fmla="*/ 114 w 2012"/>
                  <a:gd name="T23" fmla="*/ 41 h 170"/>
                  <a:gd name="T24" fmla="*/ 110 w 2012"/>
                  <a:gd name="T25" fmla="*/ 51 h 170"/>
                  <a:gd name="T26" fmla="*/ 100 w 2012"/>
                  <a:gd name="T27" fmla="*/ 52 h 170"/>
                  <a:gd name="T28" fmla="*/ 78 w 2012"/>
                  <a:gd name="T29" fmla="*/ 58 h 170"/>
                  <a:gd name="T30" fmla="*/ 58 w 2012"/>
                  <a:gd name="T31" fmla="*/ 67 h 170"/>
                  <a:gd name="T32" fmla="*/ 40 w 2012"/>
                  <a:gd name="T33" fmla="*/ 79 h 170"/>
                  <a:gd name="T34" fmla="*/ 25 w 2012"/>
                  <a:gd name="T35" fmla="*/ 96 h 170"/>
                  <a:gd name="T36" fmla="*/ 13 w 2012"/>
                  <a:gd name="T37" fmla="*/ 113 h 170"/>
                  <a:gd name="T38" fmla="*/ 4 w 2012"/>
                  <a:gd name="T39" fmla="*/ 134 h 170"/>
                  <a:gd name="T40" fmla="*/ 0 w 2012"/>
                  <a:gd name="T41" fmla="*/ 156 h 170"/>
                  <a:gd name="T42" fmla="*/ 0 w 2012"/>
                  <a:gd name="T43" fmla="*/ 170 h 170"/>
                  <a:gd name="T44" fmla="*/ 2012 w 2012"/>
                  <a:gd name="T45" fmla="*/ 168 h 170"/>
                  <a:gd name="T46" fmla="*/ 2012 w 2012"/>
                  <a:gd name="T47" fmla="*/ 157 h 170"/>
                  <a:gd name="T48" fmla="*/ 2008 w 2012"/>
                  <a:gd name="T49" fmla="*/ 135 h 170"/>
                  <a:gd name="T50" fmla="*/ 2000 w 2012"/>
                  <a:gd name="T51" fmla="*/ 114 h 170"/>
                  <a:gd name="T52" fmla="*/ 1988 w 2012"/>
                  <a:gd name="T53" fmla="*/ 97 h 170"/>
                  <a:gd name="T54" fmla="*/ 1974 w 2012"/>
                  <a:gd name="T55" fmla="*/ 82 h 170"/>
                  <a:gd name="T56" fmla="*/ 1957 w 2012"/>
                  <a:gd name="T57" fmla="*/ 68 h 170"/>
                  <a:gd name="T58" fmla="*/ 1938 w 2012"/>
                  <a:gd name="T59" fmla="*/ 59 h 170"/>
                  <a:gd name="T60" fmla="*/ 1917 w 2012"/>
                  <a:gd name="T61" fmla="*/ 53 h 170"/>
                  <a:gd name="T62" fmla="*/ 1906 w 2012"/>
                  <a:gd name="T63" fmla="*/ 5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2" h="170">
                    <a:moveTo>
                      <a:pt x="1906" y="51"/>
                    </a:moveTo>
                    <a:lnTo>
                      <a:pt x="1906" y="51"/>
                    </a:lnTo>
                    <a:lnTo>
                      <a:pt x="1905" y="47"/>
                    </a:lnTo>
                    <a:lnTo>
                      <a:pt x="1903" y="41"/>
                    </a:lnTo>
                    <a:lnTo>
                      <a:pt x="1901" y="36"/>
                    </a:lnTo>
                    <a:lnTo>
                      <a:pt x="1898" y="31"/>
                    </a:lnTo>
                    <a:lnTo>
                      <a:pt x="1893" y="27"/>
                    </a:lnTo>
                    <a:lnTo>
                      <a:pt x="1888" y="23"/>
                    </a:lnTo>
                    <a:lnTo>
                      <a:pt x="1875" y="15"/>
                    </a:lnTo>
                    <a:lnTo>
                      <a:pt x="1859" y="8"/>
                    </a:lnTo>
                    <a:lnTo>
                      <a:pt x="1842" y="4"/>
                    </a:lnTo>
                    <a:lnTo>
                      <a:pt x="1822" y="1"/>
                    </a:lnTo>
                    <a:lnTo>
                      <a:pt x="1801" y="0"/>
                    </a:lnTo>
                    <a:lnTo>
                      <a:pt x="215" y="0"/>
                    </a:lnTo>
                    <a:lnTo>
                      <a:pt x="215" y="0"/>
                    </a:lnTo>
                    <a:lnTo>
                      <a:pt x="195" y="1"/>
                    </a:lnTo>
                    <a:lnTo>
                      <a:pt x="175" y="4"/>
                    </a:lnTo>
                    <a:lnTo>
                      <a:pt x="157" y="8"/>
                    </a:lnTo>
                    <a:lnTo>
                      <a:pt x="142" y="15"/>
                    </a:lnTo>
                    <a:lnTo>
                      <a:pt x="129" y="23"/>
                    </a:lnTo>
                    <a:lnTo>
                      <a:pt x="125" y="27"/>
                    </a:lnTo>
                    <a:lnTo>
                      <a:pt x="119" y="31"/>
                    </a:lnTo>
                    <a:lnTo>
                      <a:pt x="116" y="36"/>
                    </a:lnTo>
                    <a:lnTo>
                      <a:pt x="114" y="41"/>
                    </a:lnTo>
                    <a:lnTo>
                      <a:pt x="112" y="46"/>
                    </a:lnTo>
                    <a:lnTo>
                      <a:pt x="110" y="51"/>
                    </a:lnTo>
                    <a:lnTo>
                      <a:pt x="110" y="51"/>
                    </a:lnTo>
                    <a:lnTo>
                      <a:pt x="100" y="52"/>
                    </a:lnTo>
                    <a:lnTo>
                      <a:pt x="89" y="54"/>
                    </a:lnTo>
                    <a:lnTo>
                      <a:pt x="78" y="58"/>
                    </a:lnTo>
                    <a:lnTo>
                      <a:pt x="68" y="62"/>
                    </a:lnTo>
                    <a:lnTo>
                      <a:pt x="58" y="67"/>
                    </a:lnTo>
                    <a:lnTo>
                      <a:pt x="48" y="73"/>
                    </a:lnTo>
                    <a:lnTo>
                      <a:pt x="40" y="79"/>
                    </a:lnTo>
                    <a:lnTo>
                      <a:pt x="32" y="87"/>
                    </a:lnTo>
                    <a:lnTo>
                      <a:pt x="25" y="96"/>
                    </a:lnTo>
                    <a:lnTo>
                      <a:pt x="19" y="105"/>
                    </a:lnTo>
                    <a:lnTo>
                      <a:pt x="13" y="113"/>
                    </a:lnTo>
                    <a:lnTo>
                      <a:pt x="9" y="123"/>
                    </a:lnTo>
                    <a:lnTo>
                      <a:pt x="4" y="134"/>
                    </a:lnTo>
                    <a:lnTo>
                      <a:pt x="2" y="145"/>
                    </a:lnTo>
                    <a:lnTo>
                      <a:pt x="0" y="156"/>
                    </a:lnTo>
                    <a:lnTo>
                      <a:pt x="0" y="168"/>
                    </a:lnTo>
                    <a:lnTo>
                      <a:pt x="0" y="170"/>
                    </a:lnTo>
                    <a:lnTo>
                      <a:pt x="2012" y="170"/>
                    </a:lnTo>
                    <a:lnTo>
                      <a:pt x="2012" y="168"/>
                    </a:lnTo>
                    <a:lnTo>
                      <a:pt x="2012" y="168"/>
                    </a:lnTo>
                    <a:lnTo>
                      <a:pt x="2012" y="157"/>
                    </a:lnTo>
                    <a:lnTo>
                      <a:pt x="2010" y="145"/>
                    </a:lnTo>
                    <a:lnTo>
                      <a:pt x="2008" y="135"/>
                    </a:lnTo>
                    <a:lnTo>
                      <a:pt x="2005" y="124"/>
                    </a:lnTo>
                    <a:lnTo>
                      <a:pt x="2000" y="114"/>
                    </a:lnTo>
                    <a:lnTo>
                      <a:pt x="1995" y="106"/>
                    </a:lnTo>
                    <a:lnTo>
                      <a:pt x="1988" y="97"/>
                    </a:lnTo>
                    <a:lnTo>
                      <a:pt x="1982" y="88"/>
                    </a:lnTo>
                    <a:lnTo>
                      <a:pt x="1974" y="82"/>
                    </a:lnTo>
                    <a:lnTo>
                      <a:pt x="1966" y="74"/>
                    </a:lnTo>
                    <a:lnTo>
                      <a:pt x="1957" y="68"/>
                    </a:lnTo>
                    <a:lnTo>
                      <a:pt x="1948" y="63"/>
                    </a:lnTo>
                    <a:lnTo>
                      <a:pt x="1938" y="59"/>
                    </a:lnTo>
                    <a:lnTo>
                      <a:pt x="1927" y="55"/>
                    </a:lnTo>
                    <a:lnTo>
                      <a:pt x="1917" y="53"/>
                    </a:lnTo>
                    <a:lnTo>
                      <a:pt x="1906" y="51"/>
                    </a:lnTo>
                    <a:lnTo>
                      <a:pt x="1906" y="51"/>
                    </a:lnTo>
                    <a:close/>
                  </a:path>
                </a:pathLst>
              </a:custGeom>
              <a:grpFill/>
              <a:ln>
                <a:noFill/>
              </a:ln>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Helvetica"/>
                  <a:ea typeface="+mn-ea"/>
                  <a:cs typeface="+mn-cs"/>
                </a:endParaRPr>
              </a:p>
            </p:txBody>
          </p:sp>
          <p:sp>
            <p:nvSpPr>
              <p:cNvPr id="72" name="Freeform 9"/>
              <p:cNvSpPr>
                <a:spLocks noEditPoints="1"/>
              </p:cNvSpPr>
              <p:nvPr/>
            </p:nvSpPr>
            <p:spPr bwMode="auto">
              <a:xfrm>
                <a:off x="3829820" y="2115205"/>
                <a:ext cx="229317" cy="235050"/>
              </a:xfrm>
              <a:custGeom>
                <a:avLst/>
                <a:gdLst>
                  <a:gd name="T0" fmla="*/ 988 w 1443"/>
                  <a:gd name="T1" fmla="*/ 1017 h 1477"/>
                  <a:gd name="T2" fmla="*/ 937 w 1443"/>
                  <a:gd name="T3" fmla="*/ 997 h 1477"/>
                  <a:gd name="T4" fmla="*/ 923 w 1443"/>
                  <a:gd name="T5" fmla="*/ 964 h 1477"/>
                  <a:gd name="T6" fmla="*/ 943 w 1443"/>
                  <a:gd name="T7" fmla="*/ 914 h 1477"/>
                  <a:gd name="T8" fmla="*/ 896 w 1443"/>
                  <a:gd name="T9" fmla="*/ 803 h 1477"/>
                  <a:gd name="T10" fmla="*/ 841 w 1443"/>
                  <a:gd name="T11" fmla="*/ 805 h 1477"/>
                  <a:gd name="T12" fmla="*/ 816 w 1443"/>
                  <a:gd name="T13" fmla="*/ 779 h 1477"/>
                  <a:gd name="T14" fmla="*/ 816 w 1443"/>
                  <a:gd name="T15" fmla="*/ 725 h 1477"/>
                  <a:gd name="T16" fmla="*/ 1159 w 1443"/>
                  <a:gd name="T17" fmla="*/ 391 h 1477"/>
                  <a:gd name="T18" fmla="*/ 749 w 1443"/>
                  <a:gd name="T19" fmla="*/ 604 h 1477"/>
                  <a:gd name="T20" fmla="*/ 703 w 1443"/>
                  <a:gd name="T21" fmla="*/ 573 h 1477"/>
                  <a:gd name="T22" fmla="*/ 696 w 1443"/>
                  <a:gd name="T23" fmla="*/ 539 h 1477"/>
                  <a:gd name="T24" fmla="*/ 726 w 1443"/>
                  <a:gd name="T25" fmla="*/ 493 h 1477"/>
                  <a:gd name="T26" fmla="*/ 1052 w 1443"/>
                  <a:gd name="T27" fmla="*/ 216 h 1477"/>
                  <a:gd name="T28" fmla="*/ 950 w 1443"/>
                  <a:gd name="T29" fmla="*/ 118 h 1477"/>
                  <a:gd name="T30" fmla="*/ 830 w 1443"/>
                  <a:gd name="T31" fmla="*/ 48 h 1477"/>
                  <a:gd name="T32" fmla="*/ 699 w 1443"/>
                  <a:gd name="T33" fmla="*/ 9 h 1477"/>
                  <a:gd name="T34" fmla="*/ 560 w 1443"/>
                  <a:gd name="T35" fmla="*/ 1 h 1477"/>
                  <a:gd name="T36" fmla="*/ 422 w 1443"/>
                  <a:gd name="T37" fmla="*/ 26 h 1477"/>
                  <a:gd name="T38" fmla="*/ 304 w 1443"/>
                  <a:gd name="T39" fmla="*/ 78 h 1477"/>
                  <a:gd name="T40" fmla="*/ 208 w 1443"/>
                  <a:gd name="T41" fmla="*/ 143 h 1477"/>
                  <a:gd name="T42" fmla="*/ 113 w 1443"/>
                  <a:gd name="T43" fmla="*/ 247 h 1477"/>
                  <a:gd name="T44" fmla="*/ 45 w 1443"/>
                  <a:gd name="T45" fmla="*/ 367 h 1477"/>
                  <a:gd name="T46" fmla="*/ 7 w 1443"/>
                  <a:gd name="T47" fmla="*/ 499 h 1477"/>
                  <a:gd name="T48" fmla="*/ 1 w 1443"/>
                  <a:gd name="T49" fmla="*/ 638 h 1477"/>
                  <a:gd name="T50" fmla="*/ 30 w 1443"/>
                  <a:gd name="T51" fmla="*/ 775 h 1477"/>
                  <a:gd name="T52" fmla="*/ 439 w 1443"/>
                  <a:gd name="T53" fmla="*/ 650 h 1477"/>
                  <a:gd name="T54" fmla="*/ 494 w 1443"/>
                  <a:gd name="T55" fmla="*/ 650 h 1477"/>
                  <a:gd name="T56" fmla="*/ 518 w 1443"/>
                  <a:gd name="T57" fmla="*/ 675 h 1477"/>
                  <a:gd name="T58" fmla="*/ 520 w 1443"/>
                  <a:gd name="T59" fmla="*/ 729 h 1477"/>
                  <a:gd name="T60" fmla="*/ 176 w 1443"/>
                  <a:gd name="T61" fmla="*/ 1063 h 1477"/>
                  <a:gd name="T62" fmla="*/ 586 w 1443"/>
                  <a:gd name="T63" fmla="*/ 850 h 1477"/>
                  <a:gd name="T64" fmla="*/ 632 w 1443"/>
                  <a:gd name="T65" fmla="*/ 880 h 1477"/>
                  <a:gd name="T66" fmla="*/ 640 w 1443"/>
                  <a:gd name="T67" fmla="*/ 915 h 1477"/>
                  <a:gd name="T68" fmla="*/ 609 w 1443"/>
                  <a:gd name="T69" fmla="*/ 961 h 1477"/>
                  <a:gd name="T70" fmla="*/ 677 w 1443"/>
                  <a:gd name="T71" fmla="*/ 1059 h 1477"/>
                  <a:gd name="T72" fmla="*/ 731 w 1443"/>
                  <a:gd name="T73" fmla="*/ 1070 h 1477"/>
                  <a:gd name="T74" fmla="*/ 751 w 1443"/>
                  <a:gd name="T75" fmla="*/ 1099 h 1477"/>
                  <a:gd name="T76" fmla="*/ 740 w 1443"/>
                  <a:gd name="T77" fmla="*/ 1153 h 1477"/>
                  <a:gd name="T78" fmla="*/ 665 w 1443"/>
                  <a:gd name="T79" fmla="*/ 1334 h 1477"/>
                  <a:gd name="T80" fmla="*/ 702 w 1443"/>
                  <a:gd name="T81" fmla="*/ 1252 h 1477"/>
                  <a:gd name="T82" fmla="*/ 782 w 1443"/>
                  <a:gd name="T83" fmla="*/ 1173 h 1477"/>
                  <a:gd name="T84" fmla="*/ 887 w 1443"/>
                  <a:gd name="T85" fmla="*/ 1132 h 1477"/>
                  <a:gd name="T86" fmla="*/ 965 w 1443"/>
                  <a:gd name="T87" fmla="*/ 1130 h 1477"/>
                  <a:gd name="T88" fmla="*/ 1043 w 1443"/>
                  <a:gd name="T89" fmla="*/ 1137 h 1477"/>
                  <a:gd name="T90" fmla="*/ 1386 w 1443"/>
                  <a:gd name="T91" fmla="*/ 805 h 1477"/>
                  <a:gd name="T92" fmla="*/ 492 w 1443"/>
                  <a:gd name="T93" fmla="*/ 87 h 1477"/>
                  <a:gd name="T94" fmla="*/ 348 w 1443"/>
                  <a:gd name="T95" fmla="*/ 123 h 1477"/>
                  <a:gd name="T96" fmla="*/ 218 w 1443"/>
                  <a:gd name="T97" fmla="*/ 188 h 1477"/>
                  <a:gd name="T98" fmla="*/ 168 w 1443"/>
                  <a:gd name="T99" fmla="*/ 217 h 1477"/>
                  <a:gd name="T100" fmla="*/ 288 w 1443"/>
                  <a:gd name="T101" fmla="*/ 127 h 1477"/>
                  <a:gd name="T102" fmla="*/ 428 w 1443"/>
                  <a:gd name="T103" fmla="*/ 68 h 1477"/>
                  <a:gd name="T104" fmla="*/ 584 w 1443"/>
                  <a:gd name="T105" fmla="*/ 47 h 1477"/>
                  <a:gd name="T106" fmla="*/ 709 w 1443"/>
                  <a:gd name="T107" fmla="*/ 61 h 1477"/>
                  <a:gd name="T108" fmla="*/ 852 w 1443"/>
                  <a:gd name="T109" fmla="*/ 111 h 1477"/>
                  <a:gd name="T110" fmla="*/ 976 w 1443"/>
                  <a:gd name="T111" fmla="*/ 195 h 1477"/>
                  <a:gd name="T112" fmla="*/ 973 w 1443"/>
                  <a:gd name="T113" fmla="*/ 203 h 1477"/>
                  <a:gd name="T114" fmla="*/ 847 w 1443"/>
                  <a:gd name="T115" fmla="*/ 133 h 1477"/>
                  <a:gd name="T116" fmla="*/ 705 w 1443"/>
                  <a:gd name="T117" fmla="*/ 92 h 1477"/>
                  <a:gd name="T118" fmla="*/ 584 w 1443"/>
                  <a:gd name="T119" fmla="*/ 82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43" h="1477">
                    <a:moveTo>
                      <a:pt x="1386" y="805"/>
                    </a:moveTo>
                    <a:lnTo>
                      <a:pt x="1009" y="1011"/>
                    </a:lnTo>
                    <a:lnTo>
                      <a:pt x="1009" y="1011"/>
                    </a:lnTo>
                    <a:lnTo>
                      <a:pt x="999" y="1015"/>
                    </a:lnTo>
                    <a:lnTo>
                      <a:pt x="988" y="1017"/>
                    </a:lnTo>
                    <a:lnTo>
                      <a:pt x="977" y="1017"/>
                    </a:lnTo>
                    <a:lnTo>
                      <a:pt x="966" y="1015"/>
                    </a:lnTo>
                    <a:lnTo>
                      <a:pt x="955" y="1011"/>
                    </a:lnTo>
                    <a:lnTo>
                      <a:pt x="945" y="1005"/>
                    </a:lnTo>
                    <a:lnTo>
                      <a:pt x="937" y="997"/>
                    </a:lnTo>
                    <a:lnTo>
                      <a:pt x="931" y="987"/>
                    </a:lnTo>
                    <a:lnTo>
                      <a:pt x="930" y="986"/>
                    </a:lnTo>
                    <a:lnTo>
                      <a:pt x="930" y="986"/>
                    </a:lnTo>
                    <a:lnTo>
                      <a:pt x="925" y="976"/>
                    </a:lnTo>
                    <a:lnTo>
                      <a:pt x="923" y="964"/>
                    </a:lnTo>
                    <a:lnTo>
                      <a:pt x="923" y="953"/>
                    </a:lnTo>
                    <a:lnTo>
                      <a:pt x="925" y="942"/>
                    </a:lnTo>
                    <a:lnTo>
                      <a:pt x="930" y="931"/>
                    </a:lnTo>
                    <a:lnTo>
                      <a:pt x="935" y="922"/>
                    </a:lnTo>
                    <a:lnTo>
                      <a:pt x="943" y="914"/>
                    </a:lnTo>
                    <a:lnTo>
                      <a:pt x="953" y="907"/>
                    </a:lnTo>
                    <a:lnTo>
                      <a:pt x="1329" y="701"/>
                    </a:lnTo>
                    <a:lnTo>
                      <a:pt x="1272" y="597"/>
                    </a:lnTo>
                    <a:lnTo>
                      <a:pt x="896" y="803"/>
                    </a:lnTo>
                    <a:lnTo>
                      <a:pt x="896" y="803"/>
                    </a:lnTo>
                    <a:lnTo>
                      <a:pt x="885" y="808"/>
                    </a:lnTo>
                    <a:lnTo>
                      <a:pt x="874" y="810"/>
                    </a:lnTo>
                    <a:lnTo>
                      <a:pt x="863" y="810"/>
                    </a:lnTo>
                    <a:lnTo>
                      <a:pt x="852" y="808"/>
                    </a:lnTo>
                    <a:lnTo>
                      <a:pt x="841" y="805"/>
                    </a:lnTo>
                    <a:lnTo>
                      <a:pt x="831" y="798"/>
                    </a:lnTo>
                    <a:lnTo>
                      <a:pt x="824" y="790"/>
                    </a:lnTo>
                    <a:lnTo>
                      <a:pt x="817" y="781"/>
                    </a:lnTo>
                    <a:lnTo>
                      <a:pt x="816" y="779"/>
                    </a:lnTo>
                    <a:lnTo>
                      <a:pt x="816" y="779"/>
                    </a:lnTo>
                    <a:lnTo>
                      <a:pt x="812" y="768"/>
                    </a:lnTo>
                    <a:lnTo>
                      <a:pt x="809" y="758"/>
                    </a:lnTo>
                    <a:lnTo>
                      <a:pt x="809" y="746"/>
                    </a:lnTo>
                    <a:lnTo>
                      <a:pt x="812" y="735"/>
                    </a:lnTo>
                    <a:lnTo>
                      <a:pt x="816" y="725"/>
                    </a:lnTo>
                    <a:lnTo>
                      <a:pt x="821" y="715"/>
                    </a:lnTo>
                    <a:lnTo>
                      <a:pt x="830" y="706"/>
                    </a:lnTo>
                    <a:lnTo>
                      <a:pt x="839" y="700"/>
                    </a:lnTo>
                    <a:lnTo>
                      <a:pt x="1215" y="495"/>
                    </a:lnTo>
                    <a:lnTo>
                      <a:pt x="1159" y="391"/>
                    </a:lnTo>
                    <a:lnTo>
                      <a:pt x="782" y="596"/>
                    </a:lnTo>
                    <a:lnTo>
                      <a:pt x="782" y="596"/>
                    </a:lnTo>
                    <a:lnTo>
                      <a:pt x="772" y="601"/>
                    </a:lnTo>
                    <a:lnTo>
                      <a:pt x="760" y="604"/>
                    </a:lnTo>
                    <a:lnTo>
                      <a:pt x="749" y="604"/>
                    </a:lnTo>
                    <a:lnTo>
                      <a:pt x="738" y="601"/>
                    </a:lnTo>
                    <a:lnTo>
                      <a:pt x="727" y="597"/>
                    </a:lnTo>
                    <a:lnTo>
                      <a:pt x="719" y="591"/>
                    </a:lnTo>
                    <a:lnTo>
                      <a:pt x="710" y="583"/>
                    </a:lnTo>
                    <a:lnTo>
                      <a:pt x="703" y="573"/>
                    </a:lnTo>
                    <a:lnTo>
                      <a:pt x="702" y="572"/>
                    </a:lnTo>
                    <a:lnTo>
                      <a:pt x="702" y="572"/>
                    </a:lnTo>
                    <a:lnTo>
                      <a:pt x="698" y="561"/>
                    </a:lnTo>
                    <a:lnTo>
                      <a:pt x="696" y="550"/>
                    </a:lnTo>
                    <a:lnTo>
                      <a:pt x="696" y="539"/>
                    </a:lnTo>
                    <a:lnTo>
                      <a:pt x="698" y="528"/>
                    </a:lnTo>
                    <a:lnTo>
                      <a:pt x="702" y="517"/>
                    </a:lnTo>
                    <a:lnTo>
                      <a:pt x="708" y="508"/>
                    </a:lnTo>
                    <a:lnTo>
                      <a:pt x="716" y="500"/>
                    </a:lnTo>
                    <a:lnTo>
                      <a:pt x="726" y="493"/>
                    </a:lnTo>
                    <a:lnTo>
                      <a:pt x="1101" y="287"/>
                    </a:lnTo>
                    <a:lnTo>
                      <a:pt x="1101" y="287"/>
                    </a:lnTo>
                    <a:lnTo>
                      <a:pt x="1086" y="262"/>
                    </a:lnTo>
                    <a:lnTo>
                      <a:pt x="1070" y="239"/>
                    </a:lnTo>
                    <a:lnTo>
                      <a:pt x="1052" y="216"/>
                    </a:lnTo>
                    <a:lnTo>
                      <a:pt x="1034" y="194"/>
                    </a:lnTo>
                    <a:lnTo>
                      <a:pt x="1014" y="174"/>
                    </a:lnTo>
                    <a:lnTo>
                      <a:pt x="993" y="154"/>
                    </a:lnTo>
                    <a:lnTo>
                      <a:pt x="972" y="135"/>
                    </a:lnTo>
                    <a:lnTo>
                      <a:pt x="950" y="118"/>
                    </a:lnTo>
                    <a:lnTo>
                      <a:pt x="927" y="102"/>
                    </a:lnTo>
                    <a:lnTo>
                      <a:pt x="904" y="86"/>
                    </a:lnTo>
                    <a:lnTo>
                      <a:pt x="880" y="73"/>
                    </a:lnTo>
                    <a:lnTo>
                      <a:pt x="855" y="60"/>
                    </a:lnTo>
                    <a:lnTo>
                      <a:pt x="830" y="48"/>
                    </a:lnTo>
                    <a:lnTo>
                      <a:pt x="805" y="38"/>
                    </a:lnTo>
                    <a:lnTo>
                      <a:pt x="779" y="29"/>
                    </a:lnTo>
                    <a:lnTo>
                      <a:pt x="752" y="21"/>
                    </a:lnTo>
                    <a:lnTo>
                      <a:pt x="726" y="14"/>
                    </a:lnTo>
                    <a:lnTo>
                      <a:pt x="699" y="9"/>
                    </a:lnTo>
                    <a:lnTo>
                      <a:pt x="672" y="4"/>
                    </a:lnTo>
                    <a:lnTo>
                      <a:pt x="644" y="2"/>
                    </a:lnTo>
                    <a:lnTo>
                      <a:pt x="616" y="0"/>
                    </a:lnTo>
                    <a:lnTo>
                      <a:pt x="588" y="0"/>
                    </a:lnTo>
                    <a:lnTo>
                      <a:pt x="560" y="1"/>
                    </a:lnTo>
                    <a:lnTo>
                      <a:pt x="533" y="3"/>
                    </a:lnTo>
                    <a:lnTo>
                      <a:pt x="505" y="8"/>
                    </a:lnTo>
                    <a:lnTo>
                      <a:pt x="477" y="12"/>
                    </a:lnTo>
                    <a:lnTo>
                      <a:pt x="450" y="19"/>
                    </a:lnTo>
                    <a:lnTo>
                      <a:pt x="422" y="26"/>
                    </a:lnTo>
                    <a:lnTo>
                      <a:pt x="395" y="36"/>
                    </a:lnTo>
                    <a:lnTo>
                      <a:pt x="367" y="47"/>
                    </a:lnTo>
                    <a:lnTo>
                      <a:pt x="341" y="59"/>
                    </a:lnTo>
                    <a:lnTo>
                      <a:pt x="315" y="72"/>
                    </a:lnTo>
                    <a:lnTo>
                      <a:pt x="304" y="78"/>
                    </a:lnTo>
                    <a:lnTo>
                      <a:pt x="304" y="78"/>
                    </a:lnTo>
                    <a:lnTo>
                      <a:pt x="279" y="93"/>
                    </a:lnTo>
                    <a:lnTo>
                      <a:pt x="254" y="108"/>
                    </a:lnTo>
                    <a:lnTo>
                      <a:pt x="231" y="126"/>
                    </a:lnTo>
                    <a:lnTo>
                      <a:pt x="208" y="143"/>
                    </a:lnTo>
                    <a:lnTo>
                      <a:pt x="187" y="163"/>
                    </a:lnTo>
                    <a:lnTo>
                      <a:pt x="166" y="182"/>
                    </a:lnTo>
                    <a:lnTo>
                      <a:pt x="148" y="203"/>
                    </a:lnTo>
                    <a:lnTo>
                      <a:pt x="129" y="224"/>
                    </a:lnTo>
                    <a:lnTo>
                      <a:pt x="113" y="247"/>
                    </a:lnTo>
                    <a:lnTo>
                      <a:pt x="96" y="270"/>
                    </a:lnTo>
                    <a:lnTo>
                      <a:pt x="82" y="293"/>
                    </a:lnTo>
                    <a:lnTo>
                      <a:pt x="68" y="317"/>
                    </a:lnTo>
                    <a:lnTo>
                      <a:pt x="56" y="342"/>
                    </a:lnTo>
                    <a:lnTo>
                      <a:pt x="45" y="367"/>
                    </a:lnTo>
                    <a:lnTo>
                      <a:pt x="35" y="393"/>
                    </a:lnTo>
                    <a:lnTo>
                      <a:pt x="26" y="419"/>
                    </a:lnTo>
                    <a:lnTo>
                      <a:pt x="19" y="445"/>
                    </a:lnTo>
                    <a:lnTo>
                      <a:pt x="12" y="472"/>
                    </a:lnTo>
                    <a:lnTo>
                      <a:pt x="7" y="499"/>
                    </a:lnTo>
                    <a:lnTo>
                      <a:pt x="3" y="526"/>
                    </a:lnTo>
                    <a:lnTo>
                      <a:pt x="1" y="553"/>
                    </a:lnTo>
                    <a:lnTo>
                      <a:pt x="0" y="582"/>
                    </a:lnTo>
                    <a:lnTo>
                      <a:pt x="0" y="609"/>
                    </a:lnTo>
                    <a:lnTo>
                      <a:pt x="1" y="638"/>
                    </a:lnTo>
                    <a:lnTo>
                      <a:pt x="4" y="665"/>
                    </a:lnTo>
                    <a:lnTo>
                      <a:pt x="9" y="693"/>
                    </a:lnTo>
                    <a:lnTo>
                      <a:pt x="14" y="720"/>
                    </a:lnTo>
                    <a:lnTo>
                      <a:pt x="21" y="748"/>
                    </a:lnTo>
                    <a:lnTo>
                      <a:pt x="30" y="775"/>
                    </a:lnTo>
                    <a:lnTo>
                      <a:pt x="39" y="802"/>
                    </a:lnTo>
                    <a:lnTo>
                      <a:pt x="50" y="830"/>
                    </a:lnTo>
                    <a:lnTo>
                      <a:pt x="63" y="856"/>
                    </a:lnTo>
                    <a:lnTo>
                      <a:pt x="439" y="650"/>
                    </a:lnTo>
                    <a:lnTo>
                      <a:pt x="439" y="650"/>
                    </a:lnTo>
                    <a:lnTo>
                      <a:pt x="450" y="645"/>
                    </a:lnTo>
                    <a:lnTo>
                      <a:pt x="462" y="643"/>
                    </a:lnTo>
                    <a:lnTo>
                      <a:pt x="472" y="643"/>
                    </a:lnTo>
                    <a:lnTo>
                      <a:pt x="483" y="645"/>
                    </a:lnTo>
                    <a:lnTo>
                      <a:pt x="494" y="650"/>
                    </a:lnTo>
                    <a:lnTo>
                      <a:pt x="503" y="655"/>
                    </a:lnTo>
                    <a:lnTo>
                      <a:pt x="512" y="664"/>
                    </a:lnTo>
                    <a:lnTo>
                      <a:pt x="518" y="674"/>
                    </a:lnTo>
                    <a:lnTo>
                      <a:pt x="518" y="675"/>
                    </a:lnTo>
                    <a:lnTo>
                      <a:pt x="518" y="675"/>
                    </a:lnTo>
                    <a:lnTo>
                      <a:pt x="524" y="686"/>
                    </a:lnTo>
                    <a:lnTo>
                      <a:pt x="526" y="696"/>
                    </a:lnTo>
                    <a:lnTo>
                      <a:pt x="526" y="707"/>
                    </a:lnTo>
                    <a:lnTo>
                      <a:pt x="524" y="718"/>
                    </a:lnTo>
                    <a:lnTo>
                      <a:pt x="520" y="729"/>
                    </a:lnTo>
                    <a:lnTo>
                      <a:pt x="514" y="739"/>
                    </a:lnTo>
                    <a:lnTo>
                      <a:pt x="505" y="747"/>
                    </a:lnTo>
                    <a:lnTo>
                      <a:pt x="495" y="753"/>
                    </a:lnTo>
                    <a:lnTo>
                      <a:pt x="119" y="960"/>
                    </a:lnTo>
                    <a:lnTo>
                      <a:pt x="176" y="1063"/>
                    </a:lnTo>
                    <a:lnTo>
                      <a:pt x="552" y="857"/>
                    </a:lnTo>
                    <a:lnTo>
                      <a:pt x="552" y="857"/>
                    </a:lnTo>
                    <a:lnTo>
                      <a:pt x="563" y="853"/>
                    </a:lnTo>
                    <a:lnTo>
                      <a:pt x="575" y="850"/>
                    </a:lnTo>
                    <a:lnTo>
                      <a:pt x="586" y="850"/>
                    </a:lnTo>
                    <a:lnTo>
                      <a:pt x="597" y="853"/>
                    </a:lnTo>
                    <a:lnTo>
                      <a:pt x="608" y="856"/>
                    </a:lnTo>
                    <a:lnTo>
                      <a:pt x="617" y="862"/>
                    </a:lnTo>
                    <a:lnTo>
                      <a:pt x="626" y="870"/>
                    </a:lnTo>
                    <a:lnTo>
                      <a:pt x="632" y="880"/>
                    </a:lnTo>
                    <a:lnTo>
                      <a:pt x="632" y="881"/>
                    </a:lnTo>
                    <a:lnTo>
                      <a:pt x="632" y="881"/>
                    </a:lnTo>
                    <a:lnTo>
                      <a:pt x="638" y="892"/>
                    </a:lnTo>
                    <a:lnTo>
                      <a:pt x="640" y="903"/>
                    </a:lnTo>
                    <a:lnTo>
                      <a:pt x="640" y="915"/>
                    </a:lnTo>
                    <a:lnTo>
                      <a:pt x="638" y="926"/>
                    </a:lnTo>
                    <a:lnTo>
                      <a:pt x="633" y="936"/>
                    </a:lnTo>
                    <a:lnTo>
                      <a:pt x="627" y="945"/>
                    </a:lnTo>
                    <a:lnTo>
                      <a:pt x="619" y="954"/>
                    </a:lnTo>
                    <a:lnTo>
                      <a:pt x="609" y="961"/>
                    </a:lnTo>
                    <a:lnTo>
                      <a:pt x="233" y="1166"/>
                    </a:lnTo>
                    <a:lnTo>
                      <a:pt x="290" y="1270"/>
                    </a:lnTo>
                    <a:lnTo>
                      <a:pt x="666" y="1064"/>
                    </a:lnTo>
                    <a:lnTo>
                      <a:pt x="666" y="1064"/>
                    </a:lnTo>
                    <a:lnTo>
                      <a:pt x="677" y="1059"/>
                    </a:lnTo>
                    <a:lnTo>
                      <a:pt x="688" y="1057"/>
                    </a:lnTo>
                    <a:lnTo>
                      <a:pt x="700" y="1057"/>
                    </a:lnTo>
                    <a:lnTo>
                      <a:pt x="711" y="1059"/>
                    </a:lnTo>
                    <a:lnTo>
                      <a:pt x="721" y="1063"/>
                    </a:lnTo>
                    <a:lnTo>
                      <a:pt x="731" y="1070"/>
                    </a:lnTo>
                    <a:lnTo>
                      <a:pt x="739" y="1077"/>
                    </a:lnTo>
                    <a:lnTo>
                      <a:pt x="746" y="1087"/>
                    </a:lnTo>
                    <a:lnTo>
                      <a:pt x="746" y="1088"/>
                    </a:lnTo>
                    <a:lnTo>
                      <a:pt x="746" y="1088"/>
                    </a:lnTo>
                    <a:lnTo>
                      <a:pt x="751" y="1099"/>
                    </a:lnTo>
                    <a:lnTo>
                      <a:pt x="754" y="1110"/>
                    </a:lnTo>
                    <a:lnTo>
                      <a:pt x="754" y="1121"/>
                    </a:lnTo>
                    <a:lnTo>
                      <a:pt x="751" y="1132"/>
                    </a:lnTo>
                    <a:lnTo>
                      <a:pt x="747" y="1143"/>
                    </a:lnTo>
                    <a:lnTo>
                      <a:pt x="740" y="1153"/>
                    </a:lnTo>
                    <a:lnTo>
                      <a:pt x="733" y="1160"/>
                    </a:lnTo>
                    <a:lnTo>
                      <a:pt x="723" y="1167"/>
                    </a:lnTo>
                    <a:lnTo>
                      <a:pt x="347" y="1373"/>
                    </a:lnTo>
                    <a:lnTo>
                      <a:pt x="404" y="1477"/>
                    </a:lnTo>
                    <a:lnTo>
                      <a:pt x="665" y="1334"/>
                    </a:lnTo>
                    <a:lnTo>
                      <a:pt x="665" y="1334"/>
                    </a:lnTo>
                    <a:lnTo>
                      <a:pt x="672" y="1312"/>
                    </a:lnTo>
                    <a:lnTo>
                      <a:pt x="680" y="1291"/>
                    </a:lnTo>
                    <a:lnTo>
                      <a:pt x="691" y="1271"/>
                    </a:lnTo>
                    <a:lnTo>
                      <a:pt x="702" y="1252"/>
                    </a:lnTo>
                    <a:lnTo>
                      <a:pt x="715" y="1234"/>
                    </a:lnTo>
                    <a:lnTo>
                      <a:pt x="731" y="1217"/>
                    </a:lnTo>
                    <a:lnTo>
                      <a:pt x="746" y="1201"/>
                    </a:lnTo>
                    <a:lnTo>
                      <a:pt x="763" y="1187"/>
                    </a:lnTo>
                    <a:lnTo>
                      <a:pt x="782" y="1173"/>
                    </a:lnTo>
                    <a:lnTo>
                      <a:pt x="801" y="1163"/>
                    </a:lnTo>
                    <a:lnTo>
                      <a:pt x="821" y="1153"/>
                    </a:lnTo>
                    <a:lnTo>
                      <a:pt x="842" y="1144"/>
                    </a:lnTo>
                    <a:lnTo>
                      <a:pt x="864" y="1137"/>
                    </a:lnTo>
                    <a:lnTo>
                      <a:pt x="887" y="1132"/>
                    </a:lnTo>
                    <a:lnTo>
                      <a:pt x="910" y="1130"/>
                    </a:lnTo>
                    <a:lnTo>
                      <a:pt x="934" y="1129"/>
                    </a:lnTo>
                    <a:lnTo>
                      <a:pt x="938" y="1129"/>
                    </a:lnTo>
                    <a:lnTo>
                      <a:pt x="938" y="1129"/>
                    </a:lnTo>
                    <a:lnTo>
                      <a:pt x="965" y="1130"/>
                    </a:lnTo>
                    <a:lnTo>
                      <a:pt x="990" y="1133"/>
                    </a:lnTo>
                    <a:lnTo>
                      <a:pt x="1015" y="1140"/>
                    </a:lnTo>
                    <a:lnTo>
                      <a:pt x="1039" y="1147"/>
                    </a:lnTo>
                    <a:lnTo>
                      <a:pt x="1039" y="1147"/>
                    </a:lnTo>
                    <a:lnTo>
                      <a:pt x="1043" y="1137"/>
                    </a:lnTo>
                    <a:lnTo>
                      <a:pt x="1050" y="1129"/>
                    </a:lnTo>
                    <a:lnTo>
                      <a:pt x="1058" y="1120"/>
                    </a:lnTo>
                    <a:lnTo>
                      <a:pt x="1066" y="1113"/>
                    </a:lnTo>
                    <a:lnTo>
                      <a:pt x="1443" y="908"/>
                    </a:lnTo>
                    <a:lnTo>
                      <a:pt x="1386" y="805"/>
                    </a:lnTo>
                    <a:close/>
                    <a:moveTo>
                      <a:pt x="584" y="82"/>
                    </a:moveTo>
                    <a:lnTo>
                      <a:pt x="584" y="82"/>
                    </a:lnTo>
                    <a:lnTo>
                      <a:pt x="553" y="82"/>
                    </a:lnTo>
                    <a:lnTo>
                      <a:pt x="523" y="84"/>
                    </a:lnTo>
                    <a:lnTo>
                      <a:pt x="492" y="87"/>
                    </a:lnTo>
                    <a:lnTo>
                      <a:pt x="463" y="93"/>
                    </a:lnTo>
                    <a:lnTo>
                      <a:pt x="433" y="98"/>
                    </a:lnTo>
                    <a:lnTo>
                      <a:pt x="404" y="106"/>
                    </a:lnTo>
                    <a:lnTo>
                      <a:pt x="375" y="114"/>
                    </a:lnTo>
                    <a:lnTo>
                      <a:pt x="348" y="123"/>
                    </a:lnTo>
                    <a:lnTo>
                      <a:pt x="320" y="134"/>
                    </a:lnTo>
                    <a:lnTo>
                      <a:pt x="294" y="146"/>
                    </a:lnTo>
                    <a:lnTo>
                      <a:pt x="268" y="159"/>
                    </a:lnTo>
                    <a:lnTo>
                      <a:pt x="242" y="172"/>
                    </a:lnTo>
                    <a:lnTo>
                      <a:pt x="218" y="188"/>
                    </a:lnTo>
                    <a:lnTo>
                      <a:pt x="194" y="204"/>
                    </a:lnTo>
                    <a:lnTo>
                      <a:pt x="170" y="221"/>
                    </a:lnTo>
                    <a:lnTo>
                      <a:pt x="148" y="239"/>
                    </a:lnTo>
                    <a:lnTo>
                      <a:pt x="148" y="239"/>
                    </a:lnTo>
                    <a:lnTo>
                      <a:pt x="168" y="217"/>
                    </a:lnTo>
                    <a:lnTo>
                      <a:pt x="190" y="196"/>
                    </a:lnTo>
                    <a:lnTo>
                      <a:pt x="213" y="178"/>
                    </a:lnTo>
                    <a:lnTo>
                      <a:pt x="237" y="159"/>
                    </a:lnTo>
                    <a:lnTo>
                      <a:pt x="261" y="142"/>
                    </a:lnTo>
                    <a:lnTo>
                      <a:pt x="288" y="127"/>
                    </a:lnTo>
                    <a:lnTo>
                      <a:pt x="314" y="112"/>
                    </a:lnTo>
                    <a:lnTo>
                      <a:pt x="341" y="99"/>
                    </a:lnTo>
                    <a:lnTo>
                      <a:pt x="370" y="87"/>
                    </a:lnTo>
                    <a:lnTo>
                      <a:pt x="398" y="78"/>
                    </a:lnTo>
                    <a:lnTo>
                      <a:pt x="428" y="68"/>
                    </a:lnTo>
                    <a:lnTo>
                      <a:pt x="458" y="61"/>
                    </a:lnTo>
                    <a:lnTo>
                      <a:pt x="489" y="55"/>
                    </a:lnTo>
                    <a:lnTo>
                      <a:pt x="520" y="51"/>
                    </a:lnTo>
                    <a:lnTo>
                      <a:pt x="551" y="48"/>
                    </a:lnTo>
                    <a:lnTo>
                      <a:pt x="584" y="47"/>
                    </a:lnTo>
                    <a:lnTo>
                      <a:pt x="584" y="47"/>
                    </a:lnTo>
                    <a:lnTo>
                      <a:pt x="616" y="48"/>
                    </a:lnTo>
                    <a:lnTo>
                      <a:pt x="647" y="51"/>
                    </a:lnTo>
                    <a:lnTo>
                      <a:pt x="678" y="55"/>
                    </a:lnTo>
                    <a:lnTo>
                      <a:pt x="709" y="61"/>
                    </a:lnTo>
                    <a:lnTo>
                      <a:pt x="739" y="68"/>
                    </a:lnTo>
                    <a:lnTo>
                      <a:pt x="769" y="76"/>
                    </a:lnTo>
                    <a:lnTo>
                      <a:pt x="797" y="87"/>
                    </a:lnTo>
                    <a:lnTo>
                      <a:pt x="825" y="98"/>
                    </a:lnTo>
                    <a:lnTo>
                      <a:pt x="852" y="111"/>
                    </a:lnTo>
                    <a:lnTo>
                      <a:pt x="879" y="126"/>
                    </a:lnTo>
                    <a:lnTo>
                      <a:pt x="904" y="142"/>
                    </a:lnTo>
                    <a:lnTo>
                      <a:pt x="930" y="158"/>
                    </a:lnTo>
                    <a:lnTo>
                      <a:pt x="953" y="177"/>
                    </a:lnTo>
                    <a:lnTo>
                      <a:pt x="976" y="195"/>
                    </a:lnTo>
                    <a:lnTo>
                      <a:pt x="997" y="216"/>
                    </a:lnTo>
                    <a:lnTo>
                      <a:pt x="1018" y="237"/>
                    </a:lnTo>
                    <a:lnTo>
                      <a:pt x="1018" y="237"/>
                    </a:lnTo>
                    <a:lnTo>
                      <a:pt x="996" y="219"/>
                    </a:lnTo>
                    <a:lnTo>
                      <a:pt x="973" y="203"/>
                    </a:lnTo>
                    <a:lnTo>
                      <a:pt x="949" y="187"/>
                    </a:lnTo>
                    <a:lnTo>
                      <a:pt x="924" y="172"/>
                    </a:lnTo>
                    <a:lnTo>
                      <a:pt x="899" y="158"/>
                    </a:lnTo>
                    <a:lnTo>
                      <a:pt x="873" y="145"/>
                    </a:lnTo>
                    <a:lnTo>
                      <a:pt x="847" y="133"/>
                    </a:lnTo>
                    <a:lnTo>
                      <a:pt x="819" y="123"/>
                    </a:lnTo>
                    <a:lnTo>
                      <a:pt x="791" y="114"/>
                    </a:lnTo>
                    <a:lnTo>
                      <a:pt x="763" y="105"/>
                    </a:lnTo>
                    <a:lnTo>
                      <a:pt x="734" y="98"/>
                    </a:lnTo>
                    <a:lnTo>
                      <a:pt x="705" y="92"/>
                    </a:lnTo>
                    <a:lnTo>
                      <a:pt x="675" y="87"/>
                    </a:lnTo>
                    <a:lnTo>
                      <a:pt x="645" y="84"/>
                    </a:lnTo>
                    <a:lnTo>
                      <a:pt x="615" y="82"/>
                    </a:lnTo>
                    <a:lnTo>
                      <a:pt x="584" y="82"/>
                    </a:lnTo>
                    <a:lnTo>
                      <a:pt x="584" y="82"/>
                    </a:lnTo>
                    <a:close/>
                  </a:path>
                </a:pathLst>
              </a:custGeom>
              <a:grpFill/>
              <a:ln>
                <a:noFill/>
              </a:ln>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Helvetica"/>
                  <a:ea typeface="+mn-ea"/>
                  <a:cs typeface="+mn-cs"/>
                </a:endParaRPr>
              </a:p>
            </p:txBody>
          </p:sp>
          <p:sp>
            <p:nvSpPr>
              <p:cNvPr id="73" name="Freeform 10"/>
              <p:cNvSpPr>
                <a:spLocks/>
              </p:cNvSpPr>
              <p:nvPr/>
            </p:nvSpPr>
            <p:spPr bwMode="auto">
              <a:xfrm>
                <a:off x="4023306" y="2308691"/>
                <a:ext cx="104626" cy="193486"/>
              </a:xfrm>
              <a:custGeom>
                <a:avLst/>
                <a:gdLst>
                  <a:gd name="T0" fmla="*/ 247 w 655"/>
                  <a:gd name="T1" fmla="*/ 620 h 1213"/>
                  <a:gd name="T2" fmla="*/ 215 w 655"/>
                  <a:gd name="T3" fmla="*/ 627 h 1213"/>
                  <a:gd name="T4" fmla="*/ 183 w 655"/>
                  <a:gd name="T5" fmla="*/ 615 h 1213"/>
                  <a:gd name="T6" fmla="*/ 168 w 655"/>
                  <a:gd name="T7" fmla="*/ 596 h 1213"/>
                  <a:gd name="T8" fmla="*/ 161 w 655"/>
                  <a:gd name="T9" fmla="*/ 574 h 1213"/>
                  <a:gd name="T10" fmla="*/ 167 w 655"/>
                  <a:gd name="T11" fmla="*/ 542 h 1213"/>
                  <a:gd name="T12" fmla="*/ 191 w 655"/>
                  <a:gd name="T13" fmla="*/ 517 h 1213"/>
                  <a:gd name="T14" fmla="*/ 134 w 655"/>
                  <a:gd name="T15" fmla="*/ 413 h 1213"/>
                  <a:gd name="T16" fmla="*/ 112 w 655"/>
                  <a:gd name="T17" fmla="*/ 421 h 1213"/>
                  <a:gd name="T18" fmla="*/ 79 w 655"/>
                  <a:gd name="T19" fmla="*/ 414 h 1213"/>
                  <a:gd name="T20" fmla="*/ 55 w 655"/>
                  <a:gd name="T21" fmla="*/ 390 h 1213"/>
                  <a:gd name="T22" fmla="*/ 50 w 655"/>
                  <a:gd name="T23" fmla="*/ 378 h 1213"/>
                  <a:gd name="T24" fmla="*/ 50 w 655"/>
                  <a:gd name="T25" fmla="*/ 345 h 1213"/>
                  <a:gd name="T26" fmla="*/ 67 w 655"/>
                  <a:gd name="T27" fmla="*/ 317 h 1213"/>
                  <a:gd name="T28" fmla="*/ 396 w 655"/>
                  <a:gd name="T29" fmla="*/ 0 h 1213"/>
                  <a:gd name="T30" fmla="*/ 10 w 655"/>
                  <a:gd name="T31" fmla="*/ 211 h 1213"/>
                  <a:gd name="T32" fmla="*/ 0 w 655"/>
                  <a:gd name="T33" fmla="*/ 1144 h 1213"/>
                  <a:gd name="T34" fmla="*/ 50 w 655"/>
                  <a:gd name="T35" fmla="*/ 1146 h 1213"/>
                  <a:gd name="T36" fmla="*/ 141 w 655"/>
                  <a:gd name="T37" fmla="*/ 1140 h 1213"/>
                  <a:gd name="T38" fmla="*/ 229 w 655"/>
                  <a:gd name="T39" fmla="*/ 1122 h 1213"/>
                  <a:gd name="T40" fmla="*/ 313 w 655"/>
                  <a:gd name="T41" fmla="*/ 1093 h 1213"/>
                  <a:gd name="T42" fmla="*/ 391 w 655"/>
                  <a:gd name="T43" fmla="*/ 1055 h 1213"/>
                  <a:gd name="T44" fmla="*/ 463 w 655"/>
                  <a:gd name="T45" fmla="*/ 1007 h 1213"/>
                  <a:gd name="T46" fmla="*/ 465 w 655"/>
                  <a:gd name="T47" fmla="*/ 1010 h 1213"/>
                  <a:gd name="T48" fmla="*/ 396 w 655"/>
                  <a:gd name="T49" fmla="*/ 1068 h 1213"/>
                  <a:gd name="T50" fmla="*/ 319 w 655"/>
                  <a:gd name="T51" fmla="*/ 1115 h 1213"/>
                  <a:gd name="T52" fmla="*/ 234 w 655"/>
                  <a:gd name="T53" fmla="*/ 1151 h 1213"/>
                  <a:gd name="T54" fmla="*/ 145 w 655"/>
                  <a:gd name="T55" fmla="*/ 1173 h 1213"/>
                  <a:gd name="T56" fmla="*/ 50 w 655"/>
                  <a:gd name="T57" fmla="*/ 1180 h 1213"/>
                  <a:gd name="T58" fmla="*/ 0 w 655"/>
                  <a:gd name="T59" fmla="*/ 1178 h 1213"/>
                  <a:gd name="T60" fmla="*/ 22 w 655"/>
                  <a:gd name="T61" fmla="*/ 1212 h 1213"/>
                  <a:gd name="T62" fmla="*/ 87 w 655"/>
                  <a:gd name="T63" fmla="*/ 1213 h 1213"/>
                  <a:gd name="T64" fmla="*/ 151 w 655"/>
                  <a:gd name="T65" fmla="*/ 1206 h 1213"/>
                  <a:gd name="T66" fmla="*/ 216 w 655"/>
                  <a:gd name="T67" fmla="*/ 1192 h 1213"/>
                  <a:gd name="T68" fmla="*/ 279 w 655"/>
                  <a:gd name="T69" fmla="*/ 1170 h 1213"/>
                  <a:gd name="T70" fmla="*/ 340 w 655"/>
                  <a:gd name="T71" fmla="*/ 1141 h 1213"/>
                  <a:gd name="T72" fmla="*/ 374 w 655"/>
                  <a:gd name="T73" fmla="*/ 1122 h 1213"/>
                  <a:gd name="T74" fmla="*/ 441 w 655"/>
                  <a:gd name="T75" fmla="*/ 1075 h 1213"/>
                  <a:gd name="T76" fmla="*/ 499 w 655"/>
                  <a:gd name="T77" fmla="*/ 1021 h 1213"/>
                  <a:gd name="T78" fmla="*/ 548 w 655"/>
                  <a:gd name="T79" fmla="*/ 960 h 1213"/>
                  <a:gd name="T80" fmla="*/ 589 w 655"/>
                  <a:gd name="T81" fmla="*/ 894 h 1213"/>
                  <a:gd name="T82" fmla="*/ 619 w 655"/>
                  <a:gd name="T83" fmla="*/ 824 h 1213"/>
                  <a:gd name="T84" fmla="*/ 641 w 655"/>
                  <a:gd name="T85" fmla="*/ 750 h 1213"/>
                  <a:gd name="T86" fmla="*/ 653 w 655"/>
                  <a:gd name="T87" fmla="*/ 674 h 1213"/>
                  <a:gd name="T88" fmla="*/ 655 w 655"/>
                  <a:gd name="T89" fmla="*/ 597 h 1213"/>
                  <a:gd name="T90" fmla="*/ 647 w 655"/>
                  <a:gd name="T91" fmla="*/ 520 h 1213"/>
                  <a:gd name="T92" fmla="*/ 627 w 655"/>
                  <a:gd name="T93" fmla="*/ 442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5" h="1213">
                    <a:moveTo>
                      <a:pt x="618" y="417"/>
                    </a:moveTo>
                    <a:lnTo>
                      <a:pt x="247" y="620"/>
                    </a:lnTo>
                    <a:lnTo>
                      <a:pt x="247" y="620"/>
                    </a:lnTo>
                    <a:lnTo>
                      <a:pt x="237" y="625"/>
                    </a:lnTo>
                    <a:lnTo>
                      <a:pt x="226" y="627"/>
                    </a:lnTo>
                    <a:lnTo>
                      <a:pt x="215" y="627"/>
                    </a:lnTo>
                    <a:lnTo>
                      <a:pt x="203" y="625"/>
                    </a:lnTo>
                    <a:lnTo>
                      <a:pt x="193" y="621"/>
                    </a:lnTo>
                    <a:lnTo>
                      <a:pt x="183" y="615"/>
                    </a:lnTo>
                    <a:lnTo>
                      <a:pt x="175" y="607"/>
                    </a:lnTo>
                    <a:lnTo>
                      <a:pt x="169" y="597"/>
                    </a:lnTo>
                    <a:lnTo>
                      <a:pt x="168" y="596"/>
                    </a:lnTo>
                    <a:lnTo>
                      <a:pt x="168" y="596"/>
                    </a:lnTo>
                    <a:lnTo>
                      <a:pt x="163" y="585"/>
                    </a:lnTo>
                    <a:lnTo>
                      <a:pt x="161" y="574"/>
                    </a:lnTo>
                    <a:lnTo>
                      <a:pt x="161" y="562"/>
                    </a:lnTo>
                    <a:lnTo>
                      <a:pt x="163" y="552"/>
                    </a:lnTo>
                    <a:lnTo>
                      <a:pt x="167" y="542"/>
                    </a:lnTo>
                    <a:lnTo>
                      <a:pt x="173" y="532"/>
                    </a:lnTo>
                    <a:lnTo>
                      <a:pt x="181" y="523"/>
                    </a:lnTo>
                    <a:lnTo>
                      <a:pt x="191" y="517"/>
                    </a:lnTo>
                    <a:lnTo>
                      <a:pt x="567" y="311"/>
                    </a:lnTo>
                    <a:lnTo>
                      <a:pt x="510" y="208"/>
                    </a:lnTo>
                    <a:lnTo>
                      <a:pt x="134" y="413"/>
                    </a:lnTo>
                    <a:lnTo>
                      <a:pt x="134" y="413"/>
                    </a:lnTo>
                    <a:lnTo>
                      <a:pt x="123" y="418"/>
                    </a:lnTo>
                    <a:lnTo>
                      <a:pt x="112" y="421"/>
                    </a:lnTo>
                    <a:lnTo>
                      <a:pt x="101" y="421"/>
                    </a:lnTo>
                    <a:lnTo>
                      <a:pt x="90" y="418"/>
                    </a:lnTo>
                    <a:lnTo>
                      <a:pt x="79" y="414"/>
                    </a:lnTo>
                    <a:lnTo>
                      <a:pt x="69" y="407"/>
                    </a:lnTo>
                    <a:lnTo>
                      <a:pt x="62" y="400"/>
                    </a:lnTo>
                    <a:lnTo>
                      <a:pt x="55" y="390"/>
                    </a:lnTo>
                    <a:lnTo>
                      <a:pt x="54" y="389"/>
                    </a:lnTo>
                    <a:lnTo>
                      <a:pt x="54" y="389"/>
                    </a:lnTo>
                    <a:lnTo>
                      <a:pt x="50" y="378"/>
                    </a:lnTo>
                    <a:lnTo>
                      <a:pt x="47" y="367"/>
                    </a:lnTo>
                    <a:lnTo>
                      <a:pt x="47" y="356"/>
                    </a:lnTo>
                    <a:lnTo>
                      <a:pt x="50" y="345"/>
                    </a:lnTo>
                    <a:lnTo>
                      <a:pt x="53" y="334"/>
                    </a:lnTo>
                    <a:lnTo>
                      <a:pt x="59" y="324"/>
                    </a:lnTo>
                    <a:lnTo>
                      <a:pt x="67" y="317"/>
                    </a:lnTo>
                    <a:lnTo>
                      <a:pt x="77" y="310"/>
                    </a:lnTo>
                    <a:lnTo>
                      <a:pt x="453" y="104"/>
                    </a:lnTo>
                    <a:lnTo>
                      <a:pt x="396" y="0"/>
                    </a:lnTo>
                    <a:lnTo>
                      <a:pt x="20" y="207"/>
                    </a:lnTo>
                    <a:lnTo>
                      <a:pt x="20" y="207"/>
                    </a:lnTo>
                    <a:lnTo>
                      <a:pt x="10" y="211"/>
                    </a:lnTo>
                    <a:lnTo>
                      <a:pt x="0" y="213"/>
                    </a:lnTo>
                    <a:lnTo>
                      <a:pt x="0" y="1144"/>
                    </a:lnTo>
                    <a:lnTo>
                      <a:pt x="0" y="1144"/>
                    </a:lnTo>
                    <a:lnTo>
                      <a:pt x="24" y="1145"/>
                    </a:lnTo>
                    <a:lnTo>
                      <a:pt x="50" y="1146"/>
                    </a:lnTo>
                    <a:lnTo>
                      <a:pt x="50" y="1146"/>
                    </a:lnTo>
                    <a:lnTo>
                      <a:pt x="80" y="1145"/>
                    </a:lnTo>
                    <a:lnTo>
                      <a:pt x="111" y="1143"/>
                    </a:lnTo>
                    <a:lnTo>
                      <a:pt x="141" y="1140"/>
                    </a:lnTo>
                    <a:lnTo>
                      <a:pt x="171" y="1136"/>
                    </a:lnTo>
                    <a:lnTo>
                      <a:pt x="200" y="1129"/>
                    </a:lnTo>
                    <a:lnTo>
                      <a:pt x="229" y="1122"/>
                    </a:lnTo>
                    <a:lnTo>
                      <a:pt x="257" y="1114"/>
                    </a:lnTo>
                    <a:lnTo>
                      <a:pt x="286" y="1104"/>
                    </a:lnTo>
                    <a:lnTo>
                      <a:pt x="313" y="1093"/>
                    </a:lnTo>
                    <a:lnTo>
                      <a:pt x="339" y="1082"/>
                    </a:lnTo>
                    <a:lnTo>
                      <a:pt x="366" y="1069"/>
                    </a:lnTo>
                    <a:lnTo>
                      <a:pt x="391" y="1055"/>
                    </a:lnTo>
                    <a:lnTo>
                      <a:pt x="416" y="1039"/>
                    </a:lnTo>
                    <a:lnTo>
                      <a:pt x="440" y="1023"/>
                    </a:lnTo>
                    <a:lnTo>
                      <a:pt x="463" y="1007"/>
                    </a:lnTo>
                    <a:lnTo>
                      <a:pt x="486" y="988"/>
                    </a:lnTo>
                    <a:lnTo>
                      <a:pt x="486" y="988"/>
                    </a:lnTo>
                    <a:lnTo>
                      <a:pt x="465" y="1010"/>
                    </a:lnTo>
                    <a:lnTo>
                      <a:pt x="443" y="1031"/>
                    </a:lnTo>
                    <a:lnTo>
                      <a:pt x="420" y="1050"/>
                    </a:lnTo>
                    <a:lnTo>
                      <a:pt x="396" y="1068"/>
                    </a:lnTo>
                    <a:lnTo>
                      <a:pt x="371" y="1085"/>
                    </a:lnTo>
                    <a:lnTo>
                      <a:pt x="346" y="1101"/>
                    </a:lnTo>
                    <a:lnTo>
                      <a:pt x="319" y="1115"/>
                    </a:lnTo>
                    <a:lnTo>
                      <a:pt x="291" y="1128"/>
                    </a:lnTo>
                    <a:lnTo>
                      <a:pt x="264" y="1140"/>
                    </a:lnTo>
                    <a:lnTo>
                      <a:pt x="234" y="1151"/>
                    </a:lnTo>
                    <a:lnTo>
                      <a:pt x="205" y="1160"/>
                    </a:lnTo>
                    <a:lnTo>
                      <a:pt x="175" y="1167"/>
                    </a:lnTo>
                    <a:lnTo>
                      <a:pt x="145" y="1173"/>
                    </a:lnTo>
                    <a:lnTo>
                      <a:pt x="113" y="1177"/>
                    </a:lnTo>
                    <a:lnTo>
                      <a:pt x="81" y="1179"/>
                    </a:lnTo>
                    <a:lnTo>
                      <a:pt x="50" y="1180"/>
                    </a:lnTo>
                    <a:lnTo>
                      <a:pt x="50" y="1180"/>
                    </a:lnTo>
                    <a:lnTo>
                      <a:pt x="24" y="1179"/>
                    </a:lnTo>
                    <a:lnTo>
                      <a:pt x="0" y="1178"/>
                    </a:lnTo>
                    <a:lnTo>
                      <a:pt x="0" y="1211"/>
                    </a:lnTo>
                    <a:lnTo>
                      <a:pt x="0" y="1211"/>
                    </a:lnTo>
                    <a:lnTo>
                      <a:pt x="22" y="1212"/>
                    </a:lnTo>
                    <a:lnTo>
                      <a:pt x="43" y="1213"/>
                    </a:lnTo>
                    <a:lnTo>
                      <a:pt x="65" y="1213"/>
                    </a:lnTo>
                    <a:lnTo>
                      <a:pt x="87" y="1213"/>
                    </a:lnTo>
                    <a:lnTo>
                      <a:pt x="109" y="1212"/>
                    </a:lnTo>
                    <a:lnTo>
                      <a:pt x="129" y="1210"/>
                    </a:lnTo>
                    <a:lnTo>
                      <a:pt x="151" y="1206"/>
                    </a:lnTo>
                    <a:lnTo>
                      <a:pt x="173" y="1202"/>
                    </a:lnTo>
                    <a:lnTo>
                      <a:pt x="194" y="1198"/>
                    </a:lnTo>
                    <a:lnTo>
                      <a:pt x="216" y="1192"/>
                    </a:lnTo>
                    <a:lnTo>
                      <a:pt x="237" y="1186"/>
                    </a:lnTo>
                    <a:lnTo>
                      <a:pt x="258" y="1179"/>
                    </a:lnTo>
                    <a:lnTo>
                      <a:pt x="279" y="1170"/>
                    </a:lnTo>
                    <a:lnTo>
                      <a:pt x="300" y="1162"/>
                    </a:lnTo>
                    <a:lnTo>
                      <a:pt x="321" y="1152"/>
                    </a:lnTo>
                    <a:lnTo>
                      <a:pt x="340" y="1141"/>
                    </a:lnTo>
                    <a:lnTo>
                      <a:pt x="351" y="1136"/>
                    </a:lnTo>
                    <a:lnTo>
                      <a:pt x="351" y="1136"/>
                    </a:lnTo>
                    <a:lnTo>
                      <a:pt x="374" y="1122"/>
                    </a:lnTo>
                    <a:lnTo>
                      <a:pt x="397" y="1107"/>
                    </a:lnTo>
                    <a:lnTo>
                      <a:pt x="420" y="1092"/>
                    </a:lnTo>
                    <a:lnTo>
                      <a:pt x="441" y="1075"/>
                    </a:lnTo>
                    <a:lnTo>
                      <a:pt x="461" y="1058"/>
                    </a:lnTo>
                    <a:lnTo>
                      <a:pt x="480" y="1039"/>
                    </a:lnTo>
                    <a:lnTo>
                      <a:pt x="499" y="1021"/>
                    </a:lnTo>
                    <a:lnTo>
                      <a:pt x="517" y="1001"/>
                    </a:lnTo>
                    <a:lnTo>
                      <a:pt x="533" y="982"/>
                    </a:lnTo>
                    <a:lnTo>
                      <a:pt x="548" y="960"/>
                    </a:lnTo>
                    <a:lnTo>
                      <a:pt x="562" y="939"/>
                    </a:lnTo>
                    <a:lnTo>
                      <a:pt x="576" y="917"/>
                    </a:lnTo>
                    <a:lnTo>
                      <a:pt x="589" y="894"/>
                    </a:lnTo>
                    <a:lnTo>
                      <a:pt x="600" y="871"/>
                    </a:lnTo>
                    <a:lnTo>
                      <a:pt x="611" y="847"/>
                    </a:lnTo>
                    <a:lnTo>
                      <a:pt x="619" y="824"/>
                    </a:lnTo>
                    <a:lnTo>
                      <a:pt x="628" y="799"/>
                    </a:lnTo>
                    <a:lnTo>
                      <a:pt x="636" y="775"/>
                    </a:lnTo>
                    <a:lnTo>
                      <a:pt x="641" y="750"/>
                    </a:lnTo>
                    <a:lnTo>
                      <a:pt x="647" y="725"/>
                    </a:lnTo>
                    <a:lnTo>
                      <a:pt x="651" y="700"/>
                    </a:lnTo>
                    <a:lnTo>
                      <a:pt x="653" y="674"/>
                    </a:lnTo>
                    <a:lnTo>
                      <a:pt x="655" y="649"/>
                    </a:lnTo>
                    <a:lnTo>
                      <a:pt x="655" y="622"/>
                    </a:lnTo>
                    <a:lnTo>
                      <a:pt x="655" y="597"/>
                    </a:lnTo>
                    <a:lnTo>
                      <a:pt x="653" y="571"/>
                    </a:lnTo>
                    <a:lnTo>
                      <a:pt x="651" y="545"/>
                    </a:lnTo>
                    <a:lnTo>
                      <a:pt x="647" y="520"/>
                    </a:lnTo>
                    <a:lnTo>
                      <a:pt x="641" y="494"/>
                    </a:lnTo>
                    <a:lnTo>
                      <a:pt x="635" y="469"/>
                    </a:lnTo>
                    <a:lnTo>
                      <a:pt x="627" y="442"/>
                    </a:lnTo>
                    <a:lnTo>
                      <a:pt x="618" y="417"/>
                    </a:lnTo>
                    <a:lnTo>
                      <a:pt x="618" y="417"/>
                    </a:lnTo>
                    <a:close/>
                  </a:path>
                </a:pathLst>
              </a:custGeom>
              <a:grpFill/>
              <a:ln>
                <a:noFill/>
              </a:ln>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Helvetica"/>
                  <a:ea typeface="+mn-ea"/>
                  <a:cs typeface="+mn-cs"/>
                </a:endParaRPr>
              </a:p>
            </p:txBody>
          </p:sp>
          <p:sp>
            <p:nvSpPr>
              <p:cNvPr id="74" name="Freeform 11"/>
              <p:cNvSpPr>
                <a:spLocks noEditPoints="1"/>
              </p:cNvSpPr>
              <p:nvPr/>
            </p:nvSpPr>
            <p:spPr bwMode="auto">
              <a:xfrm>
                <a:off x="3947345" y="2308691"/>
                <a:ext cx="61629" cy="309578"/>
              </a:xfrm>
              <a:custGeom>
                <a:avLst/>
                <a:gdLst>
                  <a:gd name="T0" fmla="*/ 191 w 387"/>
                  <a:gd name="T1" fmla="*/ 0 h 1943"/>
                  <a:gd name="T2" fmla="*/ 134 w 387"/>
                  <a:gd name="T3" fmla="*/ 9 h 1943"/>
                  <a:gd name="T4" fmla="*/ 84 w 387"/>
                  <a:gd name="T5" fmla="*/ 33 h 1943"/>
                  <a:gd name="T6" fmla="*/ 43 w 387"/>
                  <a:gd name="T7" fmla="*/ 70 h 1943"/>
                  <a:gd name="T8" fmla="*/ 15 w 387"/>
                  <a:gd name="T9" fmla="*/ 117 h 1943"/>
                  <a:gd name="T10" fmla="*/ 1 w 387"/>
                  <a:gd name="T11" fmla="*/ 171 h 1943"/>
                  <a:gd name="T12" fmla="*/ 0 w 387"/>
                  <a:gd name="T13" fmla="*/ 1314 h 1943"/>
                  <a:gd name="T14" fmla="*/ 4 w 387"/>
                  <a:gd name="T15" fmla="*/ 1359 h 1943"/>
                  <a:gd name="T16" fmla="*/ 19 w 387"/>
                  <a:gd name="T17" fmla="*/ 1400 h 1943"/>
                  <a:gd name="T18" fmla="*/ 42 w 387"/>
                  <a:gd name="T19" fmla="*/ 1434 h 1943"/>
                  <a:gd name="T20" fmla="*/ 72 w 387"/>
                  <a:gd name="T21" fmla="*/ 1464 h 1943"/>
                  <a:gd name="T22" fmla="*/ 108 w 387"/>
                  <a:gd name="T23" fmla="*/ 1487 h 1943"/>
                  <a:gd name="T24" fmla="*/ 265 w 387"/>
                  <a:gd name="T25" fmla="*/ 1943 h 1943"/>
                  <a:gd name="T26" fmla="*/ 279 w 387"/>
                  <a:gd name="T27" fmla="*/ 1487 h 1943"/>
                  <a:gd name="T28" fmla="*/ 315 w 387"/>
                  <a:gd name="T29" fmla="*/ 1464 h 1943"/>
                  <a:gd name="T30" fmla="*/ 344 w 387"/>
                  <a:gd name="T31" fmla="*/ 1434 h 1943"/>
                  <a:gd name="T32" fmla="*/ 367 w 387"/>
                  <a:gd name="T33" fmla="*/ 1400 h 1943"/>
                  <a:gd name="T34" fmla="*/ 382 w 387"/>
                  <a:gd name="T35" fmla="*/ 1359 h 1943"/>
                  <a:gd name="T36" fmla="*/ 387 w 387"/>
                  <a:gd name="T37" fmla="*/ 1314 h 1943"/>
                  <a:gd name="T38" fmla="*/ 386 w 387"/>
                  <a:gd name="T39" fmla="*/ 171 h 1943"/>
                  <a:gd name="T40" fmla="*/ 371 w 387"/>
                  <a:gd name="T41" fmla="*/ 117 h 1943"/>
                  <a:gd name="T42" fmla="*/ 343 w 387"/>
                  <a:gd name="T43" fmla="*/ 70 h 1943"/>
                  <a:gd name="T44" fmla="*/ 303 w 387"/>
                  <a:gd name="T45" fmla="*/ 33 h 1943"/>
                  <a:gd name="T46" fmla="*/ 252 w 387"/>
                  <a:gd name="T47" fmla="*/ 9 h 1943"/>
                  <a:gd name="T48" fmla="*/ 195 w 387"/>
                  <a:gd name="T49" fmla="*/ 0 h 1943"/>
                  <a:gd name="T50" fmla="*/ 207 w 387"/>
                  <a:gd name="T51" fmla="*/ 1461 h 1943"/>
                  <a:gd name="T52" fmla="*/ 156 w 387"/>
                  <a:gd name="T53" fmla="*/ 1453 h 1943"/>
                  <a:gd name="T54" fmla="*/ 109 w 387"/>
                  <a:gd name="T55" fmla="*/ 1433 h 1943"/>
                  <a:gd name="T56" fmla="*/ 70 w 387"/>
                  <a:gd name="T57" fmla="*/ 1403 h 1943"/>
                  <a:gd name="T58" fmla="*/ 39 w 387"/>
                  <a:gd name="T59" fmla="*/ 1362 h 1943"/>
                  <a:gd name="T60" fmla="*/ 20 w 387"/>
                  <a:gd name="T61" fmla="*/ 1315 h 1943"/>
                  <a:gd name="T62" fmla="*/ 24 w 387"/>
                  <a:gd name="T63" fmla="*/ 1313 h 1943"/>
                  <a:gd name="T64" fmla="*/ 51 w 387"/>
                  <a:gd name="T65" fmla="*/ 1355 h 1943"/>
                  <a:gd name="T66" fmla="*/ 86 w 387"/>
                  <a:gd name="T67" fmla="*/ 1390 h 1943"/>
                  <a:gd name="T68" fmla="*/ 128 w 387"/>
                  <a:gd name="T69" fmla="*/ 1416 h 1943"/>
                  <a:gd name="T70" fmla="*/ 175 w 387"/>
                  <a:gd name="T71" fmla="*/ 1432 h 1943"/>
                  <a:gd name="T72" fmla="*/ 226 w 387"/>
                  <a:gd name="T73" fmla="*/ 1439 h 1943"/>
                  <a:gd name="T74" fmla="*/ 257 w 387"/>
                  <a:gd name="T75" fmla="*/ 1437 h 1943"/>
                  <a:gd name="T76" fmla="*/ 299 w 387"/>
                  <a:gd name="T77" fmla="*/ 1427 h 1943"/>
                  <a:gd name="T78" fmla="*/ 339 w 387"/>
                  <a:gd name="T79" fmla="*/ 1408 h 1943"/>
                  <a:gd name="T80" fmla="*/ 311 w 387"/>
                  <a:gd name="T81" fmla="*/ 1430 h 1943"/>
                  <a:gd name="T82" fmla="*/ 262 w 387"/>
                  <a:gd name="T83" fmla="*/ 1452 h 1943"/>
                  <a:gd name="T84" fmla="*/ 207 w 387"/>
                  <a:gd name="T85" fmla="*/ 1461 h 1943"/>
                  <a:gd name="T86" fmla="*/ 176 w 387"/>
                  <a:gd name="T87" fmla="*/ 43 h 1943"/>
                  <a:gd name="T88" fmla="*/ 134 w 387"/>
                  <a:gd name="T89" fmla="*/ 47 h 1943"/>
                  <a:gd name="T90" fmla="*/ 95 w 387"/>
                  <a:gd name="T91" fmla="*/ 59 h 1943"/>
                  <a:gd name="T92" fmla="*/ 71 w 387"/>
                  <a:gd name="T93" fmla="*/ 71 h 1943"/>
                  <a:gd name="T94" fmla="*/ 111 w 387"/>
                  <a:gd name="T95" fmla="*/ 43 h 1943"/>
                  <a:gd name="T96" fmla="*/ 158 w 387"/>
                  <a:gd name="T97" fmla="*/ 26 h 1943"/>
                  <a:gd name="T98" fmla="*/ 193 w 387"/>
                  <a:gd name="T99" fmla="*/ 23 h 1943"/>
                  <a:gd name="T100" fmla="*/ 241 w 387"/>
                  <a:gd name="T101" fmla="*/ 30 h 1943"/>
                  <a:gd name="T102" fmla="*/ 285 w 387"/>
                  <a:gd name="T103" fmla="*/ 48 h 1943"/>
                  <a:gd name="T104" fmla="*/ 321 w 387"/>
                  <a:gd name="T105" fmla="*/ 76 h 1943"/>
                  <a:gd name="T106" fmla="*/ 350 w 387"/>
                  <a:gd name="T107" fmla="*/ 114 h 1943"/>
                  <a:gd name="T108" fmla="*/ 367 w 387"/>
                  <a:gd name="T109" fmla="*/ 157 h 1943"/>
                  <a:gd name="T110" fmla="*/ 364 w 387"/>
                  <a:gd name="T111" fmla="*/ 159 h 1943"/>
                  <a:gd name="T112" fmla="*/ 340 w 387"/>
                  <a:gd name="T113" fmla="*/ 121 h 1943"/>
                  <a:gd name="T114" fmla="*/ 307 w 387"/>
                  <a:gd name="T115" fmla="*/ 88 h 1943"/>
                  <a:gd name="T116" fmla="*/ 268 w 387"/>
                  <a:gd name="T117" fmla="*/ 64 h 1943"/>
                  <a:gd name="T118" fmla="*/ 224 w 387"/>
                  <a:gd name="T119" fmla="*/ 48 h 1943"/>
                  <a:gd name="T120" fmla="*/ 176 w 387"/>
                  <a:gd name="T121" fmla="*/ 43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7" h="1943">
                    <a:moveTo>
                      <a:pt x="195" y="0"/>
                    </a:moveTo>
                    <a:lnTo>
                      <a:pt x="191" y="0"/>
                    </a:lnTo>
                    <a:lnTo>
                      <a:pt x="191" y="0"/>
                    </a:lnTo>
                    <a:lnTo>
                      <a:pt x="171" y="1"/>
                    </a:lnTo>
                    <a:lnTo>
                      <a:pt x="153" y="3"/>
                    </a:lnTo>
                    <a:lnTo>
                      <a:pt x="134" y="9"/>
                    </a:lnTo>
                    <a:lnTo>
                      <a:pt x="117" y="15"/>
                    </a:lnTo>
                    <a:lnTo>
                      <a:pt x="100" y="23"/>
                    </a:lnTo>
                    <a:lnTo>
                      <a:pt x="84" y="33"/>
                    </a:lnTo>
                    <a:lnTo>
                      <a:pt x="70" y="44"/>
                    </a:lnTo>
                    <a:lnTo>
                      <a:pt x="55" y="56"/>
                    </a:lnTo>
                    <a:lnTo>
                      <a:pt x="43" y="70"/>
                    </a:lnTo>
                    <a:lnTo>
                      <a:pt x="32" y="84"/>
                    </a:lnTo>
                    <a:lnTo>
                      <a:pt x="23" y="100"/>
                    </a:lnTo>
                    <a:lnTo>
                      <a:pt x="15" y="117"/>
                    </a:lnTo>
                    <a:lnTo>
                      <a:pt x="8" y="134"/>
                    </a:lnTo>
                    <a:lnTo>
                      <a:pt x="3" y="153"/>
                    </a:lnTo>
                    <a:lnTo>
                      <a:pt x="1" y="171"/>
                    </a:lnTo>
                    <a:lnTo>
                      <a:pt x="0" y="191"/>
                    </a:lnTo>
                    <a:lnTo>
                      <a:pt x="0" y="1314"/>
                    </a:lnTo>
                    <a:lnTo>
                      <a:pt x="0" y="1314"/>
                    </a:lnTo>
                    <a:lnTo>
                      <a:pt x="0" y="1330"/>
                    </a:lnTo>
                    <a:lnTo>
                      <a:pt x="2" y="1344"/>
                    </a:lnTo>
                    <a:lnTo>
                      <a:pt x="4" y="1359"/>
                    </a:lnTo>
                    <a:lnTo>
                      <a:pt x="8" y="1372"/>
                    </a:lnTo>
                    <a:lnTo>
                      <a:pt x="13" y="1386"/>
                    </a:lnTo>
                    <a:lnTo>
                      <a:pt x="19" y="1400"/>
                    </a:lnTo>
                    <a:lnTo>
                      <a:pt x="26" y="1412"/>
                    </a:lnTo>
                    <a:lnTo>
                      <a:pt x="34" y="1424"/>
                    </a:lnTo>
                    <a:lnTo>
                      <a:pt x="42" y="1434"/>
                    </a:lnTo>
                    <a:lnTo>
                      <a:pt x="51" y="1445"/>
                    </a:lnTo>
                    <a:lnTo>
                      <a:pt x="61" y="1455"/>
                    </a:lnTo>
                    <a:lnTo>
                      <a:pt x="72" y="1464"/>
                    </a:lnTo>
                    <a:lnTo>
                      <a:pt x="83" y="1473"/>
                    </a:lnTo>
                    <a:lnTo>
                      <a:pt x="95" y="1480"/>
                    </a:lnTo>
                    <a:lnTo>
                      <a:pt x="108" y="1487"/>
                    </a:lnTo>
                    <a:lnTo>
                      <a:pt x="121" y="1492"/>
                    </a:lnTo>
                    <a:lnTo>
                      <a:pt x="121" y="1943"/>
                    </a:lnTo>
                    <a:lnTo>
                      <a:pt x="265" y="1943"/>
                    </a:lnTo>
                    <a:lnTo>
                      <a:pt x="265" y="1492"/>
                    </a:lnTo>
                    <a:lnTo>
                      <a:pt x="265" y="1492"/>
                    </a:lnTo>
                    <a:lnTo>
                      <a:pt x="279" y="1487"/>
                    </a:lnTo>
                    <a:lnTo>
                      <a:pt x="292" y="1480"/>
                    </a:lnTo>
                    <a:lnTo>
                      <a:pt x="304" y="1473"/>
                    </a:lnTo>
                    <a:lnTo>
                      <a:pt x="315" y="1464"/>
                    </a:lnTo>
                    <a:lnTo>
                      <a:pt x="326" y="1455"/>
                    </a:lnTo>
                    <a:lnTo>
                      <a:pt x="335" y="1445"/>
                    </a:lnTo>
                    <a:lnTo>
                      <a:pt x="344" y="1434"/>
                    </a:lnTo>
                    <a:lnTo>
                      <a:pt x="353" y="1424"/>
                    </a:lnTo>
                    <a:lnTo>
                      <a:pt x="361" y="1412"/>
                    </a:lnTo>
                    <a:lnTo>
                      <a:pt x="367" y="1400"/>
                    </a:lnTo>
                    <a:lnTo>
                      <a:pt x="374" y="1386"/>
                    </a:lnTo>
                    <a:lnTo>
                      <a:pt x="378" y="1372"/>
                    </a:lnTo>
                    <a:lnTo>
                      <a:pt x="382" y="1359"/>
                    </a:lnTo>
                    <a:lnTo>
                      <a:pt x="385" y="1344"/>
                    </a:lnTo>
                    <a:lnTo>
                      <a:pt x="387" y="1330"/>
                    </a:lnTo>
                    <a:lnTo>
                      <a:pt x="387" y="1314"/>
                    </a:lnTo>
                    <a:lnTo>
                      <a:pt x="387" y="191"/>
                    </a:lnTo>
                    <a:lnTo>
                      <a:pt x="387" y="191"/>
                    </a:lnTo>
                    <a:lnTo>
                      <a:pt x="386" y="171"/>
                    </a:lnTo>
                    <a:lnTo>
                      <a:pt x="384" y="153"/>
                    </a:lnTo>
                    <a:lnTo>
                      <a:pt x="378" y="134"/>
                    </a:lnTo>
                    <a:lnTo>
                      <a:pt x="371" y="117"/>
                    </a:lnTo>
                    <a:lnTo>
                      <a:pt x="364" y="100"/>
                    </a:lnTo>
                    <a:lnTo>
                      <a:pt x="354" y="84"/>
                    </a:lnTo>
                    <a:lnTo>
                      <a:pt x="343" y="70"/>
                    </a:lnTo>
                    <a:lnTo>
                      <a:pt x="331" y="56"/>
                    </a:lnTo>
                    <a:lnTo>
                      <a:pt x="317" y="44"/>
                    </a:lnTo>
                    <a:lnTo>
                      <a:pt x="303" y="33"/>
                    </a:lnTo>
                    <a:lnTo>
                      <a:pt x="286" y="23"/>
                    </a:lnTo>
                    <a:lnTo>
                      <a:pt x="270" y="15"/>
                    </a:lnTo>
                    <a:lnTo>
                      <a:pt x="252" y="9"/>
                    </a:lnTo>
                    <a:lnTo>
                      <a:pt x="234" y="3"/>
                    </a:lnTo>
                    <a:lnTo>
                      <a:pt x="215" y="1"/>
                    </a:lnTo>
                    <a:lnTo>
                      <a:pt x="195" y="0"/>
                    </a:lnTo>
                    <a:lnTo>
                      <a:pt x="195" y="0"/>
                    </a:lnTo>
                    <a:close/>
                    <a:moveTo>
                      <a:pt x="207" y="1461"/>
                    </a:moveTo>
                    <a:lnTo>
                      <a:pt x="207" y="1461"/>
                    </a:lnTo>
                    <a:lnTo>
                      <a:pt x="190" y="1460"/>
                    </a:lnTo>
                    <a:lnTo>
                      <a:pt x="172" y="1457"/>
                    </a:lnTo>
                    <a:lnTo>
                      <a:pt x="156" y="1453"/>
                    </a:lnTo>
                    <a:lnTo>
                      <a:pt x="140" y="1448"/>
                    </a:lnTo>
                    <a:lnTo>
                      <a:pt x="124" y="1441"/>
                    </a:lnTo>
                    <a:lnTo>
                      <a:pt x="109" y="1433"/>
                    </a:lnTo>
                    <a:lnTo>
                      <a:pt x="95" y="1425"/>
                    </a:lnTo>
                    <a:lnTo>
                      <a:pt x="82" y="1414"/>
                    </a:lnTo>
                    <a:lnTo>
                      <a:pt x="70" y="1403"/>
                    </a:lnTo>
                    <a:lnTo>
                      <a:pt x="59" y="1390"/>
                    </a:lnTo>
                    <a:lnTo>
                      <a:pt x="49" y="1377"/>
                    </a:lnTo>
                    <a:lnTo>
                      <a:pt x="39" y="1362"/>
                    </a:lnTo>
                    <a:lnTo>
                      <a:pt x="31" y="1347"/>
                    </a:lnTo>
                    <a:lnTo>
                      <a:pt x="26" y="1332"/>
                    </a:lnTo>
                    <a:lnTo>
                      <a:pt x="20" y="1315"/>
                    </a:lnTo>
                    <a:lnTo>
                      <a:pt x="17" y="1299"/>
                    </a:lnTo>
                    <a:lnTo>
                      <a:pt x="17" y="1299"/>
                    </a:lnTo>
                    <a:lnTo>
                      <a:pt x="24" y="1313"/>
                    </a:lnTo>
                    <a:lnTo>
                      <a:pt x="31" y="1329"/>
                    </a:lnTo>
                    <a:lnTo>
                      <a:pt x="41" y="1342"/>
                    </a:lnTo>
                    <a:lnTo>
                      <a:pt x="51" y="1355"/>
                    </a:lnTo>
                    <a:lnTo>
                      <a:pt x="62" y="1368"/>
                    </a:lnTo>
                    <a:lnTo>
                      <a:pt x="73" y="1379"/>
                    </a:lnTo>
                    <a:lnTo>
                      <a:pt x="86" y="1390"/>
                    </a:lnTo>
                    <a:lnTo>
                      <a:pt x="99" y="1400"/>
                    </a:lnTo>
                    <a:lnTo>
                      <a:pt x="113" y="1408"/>
                    </a:lnTo>
                    <a:lnTo>
                      <a:pt x="128" y="1416"/>
                    </a:lnTo>
                    <a:lnTo>
                      <a:pt x="143" y="1422"/>
                    </a:lnTo>
                    <a:lnTo>
                      <a:pt x="158" y="1428"/>
                    </a:lnTo>
                    <a:lnTo>
                      <a:pt x="175" y="1432"/>
                    </a:lnTo>
                    <a:lnTo>
                      <a:pt x="192" y="1436"/>
                    </a:lnTo>
                    <a:lnTo>
                      <a:pt x="209" y="1438"/>
                    </a:lnTo>
                    <a:lnTo>
                      <a:pt x="226" y="1439"/>
                    </a:lnTo>
                    <a:lnTo>
                      <a:pt x="226" y="1439"/>
                    </a:lnTo>
                    <a:lnTo>
                      <a:pt x="241" y="1438"/>
                    </a:lnTo>
                    <a:lnTo>
                      <a:pt x="257" y="1437"/>
                    </a:lnTo>
                    <a:lnTo>
                      <a:pt x="271" y="1434"/>
                    </a:lnTo>
                    <a:lnTo>
                      <a:pt x="286" y="1431"/>
                    </a:lnTo>
                    <a:lnTo>
                      <a:pt x="299" y="1427"/>
                    </a:lnTo>
                    <a:lnTo>
                      <a:pt x="314" y="1421"/>
                    </a:lnTo>
                    <a:lnTo>
                      <a:pt x="327" y="1416"/>
                    </a:lnTo>
                    <a:lnTo>
                      <a:pt x="339" y="1408"/>
                    </a:lnTo>
                    <a:lnTo>
                      <a:pt x="339" y="1408"/>
                    </a:lnTo>
                    <a:lnTo>
                      <a:pt x="326" y="1420"/>
                    </a:lnTo>
                    <a:lnTo>
                      <a:pt x="311" y="1430"/>
                    </a:lnTo>
                    <a:lnTo>
                      <a:pt x="296" y="1439"/>
                    </a:lnTo>
                    <a:lnTo>
                      <a:pt x="280" y="1446"/>
                    </a:lnTo>
                    <a:lnTo>
                      <a:pt x="262" y="1452"/>
                    </a:lnTo>
                    <a:lnTo>
                      <a:pt x="245" y="1456"/>
                    </a:lnTo>
                    <a:lnTo>
                      <a:pt x="226" y="1460"/>
                    </a:lnTo>
                    <a:lnTo>
                      <a:pt x="207" y="1461"/>
                    </a:lnTo>
                    <a:lnTo>
                      <a:pt x="207" y="1461"/>
                    </a:lnTo>
                    <a:close/>
                    <a:moveTo>
                      <a:pt x="176" y="43"/>
                    </a:moveTo>
                    <a:lnTo>
                      <a:pt x="176" y="43"/>
                    </a:lnTo>
                    <a:lnTo>
                      <a:pt x="161" y="44"/>
                    </a:lnTo>
                    <a:lnTo>
                      <a:pt x="147" y="45"/>
                    </a:lnTo>
                    <a:lnTo>
                      <a:pt x="134" y="47"/>
                    </a:lnTo>
                    <a:lnTo>
                      <a:pt x="121" y="50"/>
                    </a:lnTo>
                    <a:lnTo>
                      <a:pt x="108" y="55"/>
                    </a:lnTo>
                    <a:lnTo>
                      <a:pt x="95" y="59"/>
                    </a:lnTo>
                    <a:lnTo>
                      <a:pt x="83" y="64"/>
                    </a:lnTo>
                    <a:lnTo>
                      <a:pt x="71" y="71"/>
                    </a:lnTo>
                    <a:lnTo>
                      <a:pt x="71" y="71"/>
                    </a:lnTo>
                    <a:lnTo>
                      <a:pt x="84" y="60"/>
                    </a:lnTo>
                    <a:lnTo>
                      <a:pt x="97" y="51"/>
                    </a:lnTo>
                    <a:lnTo>
                      <a:pt x="111" y="43"/>
                    </a:lnTo>
                    <a:lnTo>
                      <a:pt x="127" y="36"/>
                    </a:lnTo>
                    <a:lnTo>
                      <a:pt x="142" y="31"/>
                    </a:lnTo>
                    <a:lnTo>
                      <a:pt x="158" y="26"/>
                    </a:lnTo>
                    <a:lnTo>
                      <a:pt x="176" y="24"/>
                    </a:lnTo>
                    <a:lnTo>
                      <a:pt x="193" y="23"/>
                    </a:lnTo>
                    <a:lnTo>
                      <a:pt x="193" y="23"/>
                    </a:lnTo>
                    <a:lnTo>
                      <a:pt x="210" y="24"/>
                    </a:lnTo>
                    <a:lnTo>
                      <a:pt x="226" y="26"/>
                    </a:lnTo>
                    <a:lnTo>
                      <a:pt x="241" y="30"/>
                    </a:lnTo>
                    <a:lnTo>
                      <a:pt x="257" y="34"/>
                    </a:lnTo>
                    <a:lnTo>
                      <a:pt x="271" y="40"/>
                    </a:lnTo>
                    <a:lnTo>
                      <a:pt x="285" y="48"/>
                    </a:lnTo>
                    <a:lnTo>
                      <a:pt x="298" y="57"/>
                    </a:lnTo>
                    <a:lnTo>
                      <a:pt x="310" y="67"/>
                    </a:lnTo>
                    <a:lnTo>
                      <a:pt x="321" y="76"/>
                    </a:lnTo>
                    <a:lnTo>
                      <a:pt x="332" y="88"/>
                    </a:lnTo>
                    <a:lnTo>
                      <a:pt x="342" y="100"/>
                    </a:lnTo>
                    <a:lnTo>
                      <a:pt x="350" y="114"/>
                    </a:lnTo>
                    <a:lnTo>
                      <a:pt x="357" y="128"/>
                    </a:lnTo>
                    <a:lnTo>
                      <a:pt x="363" y="142"/>
                    </a:lnTo>
                    <a:lnTo>
                      <a:pt x="367" y="157"/>
                    </a:lnTo>
                    <a:lnTo>
                      <a:pt x="370" y="174"/>
                    </a:lnTo>
                    <a:lnTo>
                      <a:pt x="370" y="174"/>
                    </a:lnTo>
                    <a:lnTo>
                      <a:pt x="364" y="159"/>
                    </a:lnTo>
                    <a:lnTo>
                      <a:pt x="357" y="146"/>
                    </a:lnTo>
                    <a:lnTo>
                      <a:pt x="349" y="133"/>
                    </a:lnTo>
                    <a:lnTo>
                      <a:pt x="340" y="121"/>
                    </a:lnTo>
                    <a:lnTo>
                      <a:pt x="329" y="109"/>
                    </a:lnTo>
                    <a:lnTo>
                      <a:pt x="318" y="98"/>
                    </a:lnTo>
                    <a:lnTo>
                      <a:pt x="307" y="88"/>
                    </a:lnTo>
                    <a:lnTo>
                      <a:pt x="295" y="80"/>
                    </a:lnTo>
                    <a:lnTo>
                      <a:pt x="282" y="71"/>
                    </a:lnTo>
                    <a:lnTo>
                      <a:pt x="268" y="64"/>
                    </a:lnTo>
                    <a:lnTo>
                      <a:pt x="253" y="58"/>
                    </a:lnTo>
                    <a:lnTo>
                      <a:pt x="239" y="52"/>
                    </a:lnTo>
                    <a:lnTo>
                      <a:pt x="224" y="48"/>
                    </a:lnTo>
                    <a:lnTo>
                      <a:pt x="209" y="46"/>
                    </a:lnTo>
                    <a:lnTo>
                      <a:pt x="192" y="44"/>
                    </a:lnTo>
                    <a:lnTo>
                      <a:pt x="176" y="43"/>
                    </a:lnTo>
                    <a:lnTo>
                      <a:pt x="176" y="43"/>
                    </a:lnTo>
                    <a:close/>
                  </a:path>
                </a:pathLst>
              </a:custGeom>
              <a:grpFill/>
              <a:ln>
                <a:noFill/>
              </a:ln>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Helvetica"/>
                  <a:ea typeface="+mn-ea"/>
                  <a:cs typeface="+mn-cs"/>
                </a:endParaRPr>
              </a:p>
            </p:txBody>
          </p:sp>
          <p:sp>
            <p:nvSpPr>
              <p:cNvPr id="75" name="Freeform 12"/>
              <p:cNvSpPr>
                <a:spLocks/>
              </p:cNvSpPr>
              <p:nvPr/>
            </p:nvSpPr>
            <p:spPr bwMode="auto">
              <a:xfrm>
                <a:off x="4062003" y="2476379"/>
                <a:ext cx="37264" cy="24365"/>
              </a:xfrm>
              <a:custGeom>
                <a:avLst/>
                <a:gdLst>
                  <a:gd name="T0" fmla="*/ 174 w 233"/>
                  <a:gd name="T1" fmla="*/ 88 h 153"/>
                  <a:gd name="T2" fmla="*/ 105 w 233"/>
                  <a:gd name="T3" fmla="*/ 130 h 153"/>
                  <a:gd name="T4" fmla="*/ 105 w 233"/>
                  <a:gd name="T5" fmla="*/ 130 h 153"/>
                  <a:gd name="T6" fmla="*/ 89 w 233"/>
                  <a:gd name="T7" fmla="*/ 140 h 153"/>
                  <a:gd name="T8" fmla="*/ 72 w 233"/>
                  <a:gd name="T9" fmla="*/ 146 h 153"/>
                  <a:gd name="T10" fmla="*/ 56 w 233"/>
                  <a:gd name="T11" fmla="*/ 151 h 153"/>
                  <a:gd name="T12" fmla="*/ 42 w 233"/>
                  <a:gd name="T13" fmla="*/ 153 h 153"/>
                  <a:gd name="T14" fmla="*/ 27 w 233"/>
                  <a:gd name="T15" fmla="*/ 153 h 153"/>
                  <a:gd name="T16" fmla="*/ 22 w 233"/>
                  <a:gd name="T17" fmla="*/ 152 h 153"/>
                  <a:gd name="T18" fmla="*/ 17 w 233"/>
                  <a:gd name="T19" fmla="*/ 151 h 153"/>
                  <a:gd name="T20" fmla="*/ 11 w 233"/>
                  <a:gd name="T21" fmla="*/ 148 h 153"/>
                  <a:gd name="T22" fmla="*/ 7 w 233"/>
                  <a:gd name="T23" fmla="*/ 146 h 153"/>
                  <a:gd name="T24" fmla="*/ 3 w 233"/>
                  <a:gd name="T25" fmla="*/ 143 h 153"/>
                  <a:gd name="T26" fmla="*/ 1 w 233"/>
                  <a:gd name="T27" fmla="*/ 140 h 153"/>
                  <a:gd name="T28" fmla="*/ 0 w 233"/>
                  <a:gd name="T29" fmla="*/ 139 h 153"/>
                  <a:gd name="T30" fmla="*/ 229 w 233"/>
                  <a:gd name="T31" fmla="*/ 0 h 153"/>
                  <a:gd name="T32" fmla="*/ 230 w 233"/>
                  <a:gd name="T33" fmla="*/ 0 h 153"/>
                  <a:gd name="T34" fmla="*/ 230 w 233"/>
                  <a:gd name="T35" fmla="*/ 0 h 153"/>
                  <a:gd name="T36" fmla="*/ 231 w 233"/>
                  <a:gd name="T37" fmla="*/ 4 h 153"/>
                  <a:gd name="T38" fmla="*/ 233 w 233"/>
                  <a:gd name="T39" fmla="*/ 9 h 153"/>
                  <a:gd name="T40" fmla="*/ 233 w 233"/>
                  <a:gd name="T41" fmla="*/ 14 h 153"/>
                  <a:gd name="T42" fmla="*/ 232 w 233"/>
                  <a:gd name="T43" fmla="*/ 20 h 153"/>
                  <a:gd name="T44" fmla="*/ 231 w 233"/>
                  <a:gd name="T45" fmla="*/ 25 h 153"/>
                  <a:gd name="T46" fmla="*/ 229 w 233"/>
                  <a:gd name="T47" fmla="*/ 31 h 153"/>
                  <a:gd name="T48" fmla="*/ 223 w 233"/>
                  <a:gd name="T49" fmla="*/ 43 h 153"/>
                  <a:gd name="T50" fmla="*/ 214 w 233"/>
                  <a:gd name="T51" fmla="*/ 55 h 153"/>
                  <a:gd name="T52" fmla="*/ 202 w 233"/>
                  <a:gd name="T53" fmla="*/ 67 h 153"/>
                  <a:gd name="T54" fmla="*/ 189 w 233"/>
                  <a:gd name="T55" fmla="*/ 78 h 153"/>
                  <a:gd name="T56" fmla="*/ 174 w 233"/>
                  <a:gd name="T57" fmla="*/ 88 h 153"/>
                  <a:gd name="T58" fmla="*/ 174 w 233"/>
                  <a:gd name="T59"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3" h="153">
                    <a:moveTo>
                      <a:pt x="174" y="88"/>
                    </a:moveTo>
                    <a:lnTo>
                      <a:pt x="105" y="130"/>
                    </a:lnTo>
                    <a:lnTo>
                      <a:pt x="105" y="130"/>
                    </a:lnTo>
                    <a:lnTo>
                      <a:pt x="89" y="140"/>
                    </a:lnTo>
                    <a:lnTo>
                      <a:pt x="72" y="146"/>
                    </a:lnTo>
                    <a:lnTo>
                      <a:pt x="56" y="151"/>
                    </a:lnTo>
                    <a:lnTo>
                      <a:pt x="42" y="153"/>
                    </a:lnTo>
                    <a:lnTo>
                      <a:pt x="27" y="153"/>
                    </a:lnTo>
                    <a:lnTo>
                      <a:pt x="22" y="152"/>
                    </a:lnTo>
                    <a:lnTo>
                      <a:pt x="17" y="151"/>
                    </a:lnTo>
                    <a:lnTo>
                      <a:pt x="11" y="148"/>
                    </a:lnTo>
                    <a:lnTo>
                      <a:pt x="7" y="146"/>
                    </a:lnTo>
                    <a:lnTo>
                      <a:pt x="3" y="143"/>
                    </a:lnTo>
                    <a:lnTo>
                      <a:pt x="1" y="140"/>
                    </a:lnTo>
                    <a:lnTo>
                      <a:pt x="0" y="139"/>
                    </a:lnTo>
                    <a:lnTo>
                      <a:pt x="229" y="0"/>
                    </a:lnTo>
                    <a:lnTo>
                      <a:pt x="230" y="0"/>
                    </a:lnTo>
                    <a:lnTo>
                      <a:pt x="230" y="0"/>
                    </a:lnTo>
                    <a:lnTo>
                      <a:pt x="231" y="4"/>
                    </a:lnTo>
                    <a:lnTo>
                      <a:pt x="233" y="9"/>
                    </a:lnTo>
                    <a:lnTo>
                      <a:pt x="233" y="14"/>
                    </a:lnTo>
                    <a:lnTo>
                      <a:pt x="232" y="20"/>
                    </a:lnTo>
                    <a:lnTo>
                      <a:pt x="231" y="25"/>
                    </a:lnTo>
                    <a:lnTo>
                      <a:pt x="229" y="31"/>
                    </a:lnTo>
                    <a:lnTo>
                      <a:pt x="223" y="43"/>
                    </a:lnTo>
                    <a:lnTo>
                      <a:pt x="214" y="55"/>
                    </a:lnTo>
                    <a:lnTo>
                      <a:pt x="202" y="67"/>
                    </a:lnTo>
                    <a:lnTo>
                      <a:pt x="189" y="78"/>
                    </a:lnTo>
                    <a:lnTo>
                      <a:pt x="174" y="88"/>
                    </a:lnTo>
                    <a:lnTo>
                      <a:pt x="174" y="88"/>
                    </a:lnTo>
                    <a:close/>
                  </a:path>
                </a:pathLst>
              </a:custGeom>
              <a:grpFill/>
              <a:ln>
                <a:noFill/>
              </a:ln>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Helvetica"/>
                  <a:ea typeface="+mn-ea"/>
                  <a:cs typeface="+mn-cs"/>
                </a:endParaRPr>
              </a:p>
            </p:txBody>
          </p:sp>
          <p:sp>
            <p:nvSpPr>
              <p:cNvPr id="76" name="Freeform 13"/>
              <p:cNvSpPr>
                <a:spLocks/>
              </p:cNvSpPr>
              <p:nvPr/>
            </p:nvSpPr>
            <p:spPr bwMode="auto">
              <a:xfrm>
                <a:off x="4072036" y="2484979"/>
                <a:ext cx="57329" cy="73095"/>
              </a:xfrm>
              <a:custGeom>
                <a:avLst/>
                <a:gdLst>
                  <a:gd name="T0" fmla="*/ 343 w 355"/>
                  <a:gd name="T1" fmla="*/ 336 h 457"/>
                  <a:gd name="T2" fmla="*/ 136 w 355"/>
                  <a:gd name="T3" fmla="*/ 0 h 457"/>
                  <a:gd name="T4" fmla="*/ 136 w 355"/>
                  <a:gd name="T5" fmla="*/ 0 h 457"/>
                  <a:gd name="T6" fmla="*/ 121 w 355"/>
                  <a:gd name="T7" fmla="*/ 13 h 457"/>
                  <a:gd name="T8" fmla="*/ 105 w 355"/>
                  <a:gd name="T9" fmla="*/ 25 h 457"/>
                  <a:gd name="T10" fmla="*/ 36 w 355"/>
                  <a:gd name="T11" fmla="*/ 67 h 457"/>
                  <a:gd name="T12" fmla="*/ 36 w 355"/>
                  <a:gd name="T13" fmla="*/ 67 h 457"/>
                  <a:gd name="T14" fmla="*/ 18 w 355"/>
                  <a:gd name="T15" fmla="*/ 76 h 457"/>
                  <a:gd name="T16" fmla="*/ 0 w 355"/>
                  <a:gd name="T17" fmla="*/ 84 h 457"/>
                  <a:gd name="T18" fmla="*/ 207 w 355"/>
                  <a:gd name="T19" fmla="*/ 419 h 457"/>
                  <a:gd name="T20" fmla="*/ 207 w 355"/>
                  <a:gd name="T21" fmla="*/ 419 h 457"/>
                  <a:gd name="T22" fmla="*/ 212 w 355"/>
                  <a:gd name="T23" fmla="*/ 427 h 457"/>
                  <a:gd name="T24" fmla="*/ 217 w 355"/>
                  <a:gd name="T25" fmla="*/ 432 h 457"/>
                  <a:gd name="T26" fmla="*/ 223 w 355"/>
                  <a:gd name="T27" fmla="*/ 438 h 457"/>
                  <a:gd name="T28" fmla="*/ 228 w 355"/>
                  <a:gd name="T29" fmla="*/ 442 h 457"/>
                  <a:gd name="T30" fmla="*/ 235 w 355"/>
                  <a:gd name="T31" fmla="*/ 446 h 457"/>
                  <a:gd name="T32" fmla="*/ 241 w 355"/>
                  <a:gd name="T33" fmla="*/ 450 h 457"/>
                  <a:gd name="T34" fmla="*/ 249 w 355"/>
                  <a:gd name="T35" fmla="*/ 453 h 457"/>
                  <a:gd name="T36" fmla="*/ 256 w 355"/>
                  <a:gd name="T37" fmla="*/ 455 h 457"/>
                  <a:gd name="T38" fmla="*/ 263 w 355"/>
                  <a:gd name="T39" fmla="*/ 456 h 457"/>
                  <a:gd name="T40" fmla="*/ 271 w 355"/>
                  <a:gd name="T41" fmla="*/ 457 h 457"/>
                  <a:gd name="T42" fmla="*/ 279 w 355"/>
                  <a:gd name="T43" fmla="*/ 457 h 457"/>
                  <a:gd name="T44" fmla="*/ 286 w 355"/>
                  <a:gd name="T45" fmla="*/ 456 h 457"/>
                  <a:gd name="T46" fmla="*/ 294 w 355"/>
                  <a:gd name="T47" fmla="*/ 455 h 457"/>
                  <a:gd name="T48" fmla="*/ 302 w 355"/>
                  <a:gd name="T49" fmla="*/ 452 h 457"/>
                  <a:gd name="T50" fmla="*/ 309 w 355"/>
                  <a:gd name="T51" fmla="*/ 450 h 457"/>
                  <a:gd name="T52" fmla="*/ 316 w 355"/>
                  <a:gd name="T53" fmla="*/ 445 h 457"/>
                  <a:gd name="T54" fmla="*/ 317 w 355"/>
                  <a:gd name="T55" fmla="*/ 444 h 457"/>
                  <a:gd name="T56" fmla="*/ 317 w 355"/>
                  <a:gd name="T57" fmla="*/ 444 h 457"/>
                  <a:gd name="T58" fmla="*/ 323 w 355"/>
                  <a:gd name="T59" fmla="*/ 440 h 457"/>
                  <a:gd name="T60" fmla="*/ 330 w 355"/>
                  <a:gd name="T61" fmla="*/ 434 h 457"/>
                  <a:gd name="T62" fmla="*/ 335 w 355"/>
                  <a:gd name="T63" fmla="*/ 429 h 457"/>
                  <a:gd name="T64" fmla="*/ 340 w 355"/>
                  <a:gd name="T65" fmla="*/ 423 h 457"/>
                  <a:gd name="T66" fmla="*/ 344 w 355"/>
                  <a:gd name="T67" fmla="*/ 417 h 457"/>
                  <a:gd name="T68" fmla="*/ 347 w 355"/>
                  <a:gd name="T69" fmla="*/ 410 h 457"/>
                  <a:gd name="T70" fmla="*/ 351 w 355"/>
                  <a:gd name="T71" fmla="*/ 403 h 457"/>
                  <a:gd name="T72" fmla="*/ 353 w 355"/>
                  <a:gd name="T73" fmla="*/ 396 h 457"/>
                  <a:gd name="T74" fmla="*/ 354 w 355"/>
                  <a:gd name="T75" fmla="*/ 389 h 457"/>
                  <a:gd name="T76" fmla="*/ 355 w 355"/>
                  <a:gd name="T77" fmla="*/ 381 h 457"/>
                  <a:gd name="T78" fmla="*/ 355 w 355"/>
                  <a:gd name="T79" fmla="*/ 373 h 457"/>
                  <a:gd name="T80" fmla="*/ 354 w 355"/>
                  <a:gd name="T81" fmla="*/ 366 h 457"/>
                  <a:gd name="T82" fmla="*/ 353 w 355"/>
                  <a:gd name="T83" fmla="*/ 358 h 457"/>
                  <a:gd name="T84" fmla="*/ 350 w 355"/>
                  <a:gd name="T85" fmla="*/ 350 h 457"/>
                  <a:gd name="T86" fmla="*/ 347 w 355"/>
                  <a:gd name="T87" fmla="*/ 343 h 457"/>
                  <a:gd name="T88" fmla="*/ 343 w 355"/>
                  <a:gd name="T89" fmla="*/ 336 h 457"/>
                  <a:gd name="T90" fmla="*/ 343 w 355"/>
                  <a:gd name="T91" fmla="*/ 336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5" h="457">
                    <a:moveTo>
                      <a:pt x="343" y="336"/>
                    </a:moveTo>
                    <a:lnTo>
                      <a:pt x="136" y="0"/>
                    </a:lnTo>
                    <a:lnTo>
                      <a:pt x="136" y="0"/>
                    </a:lnTo>
                    <a:lnTo>
                      <a:pt x="121" y="13"/>
                    </a:lnTo>
                    <a:lnTo>
                      <a:pt x="105" y="25"/>
                    </a:lnTo>
                    <a:lnTo>
                      <a:pt x="36" y="67"/>
                    </a:lnTo>
                    <a:lnTo>
                      <a:pt x="36" y="67"/>
                    </a:lnTo>
                    <a:lnTo>
                      <a:pt x="18" y="76"/>
                    </a:lnTo>
                    <a:lnTo>
                      <a:pt x="0" y="84"/>
                    </a:lnTo>
                    <a:lnTo>
                      <a:pt x="207" y="419"/>
                    </a:lnTo>
                    <a:lnTo>
                      <a:pt x="207" y="419"/>
                    </a:lnTo>
                    <a:lnTo>
                      <a:pt x="212" y="427"/>
                    </a:lnTo>
                    <a:lnTo>
                      <a:pt x="217" y="432"/>
                    </a:lnTo>
                    <a:lnTo>
                      <a:pt x="223" y="438"/>
                    </a:lnTo>
                    <a:lnTo>
                      <a:pt x="228" y="442"/>
                    </a:lnTo>
                    <a:lnTo>
                      <a:pt x="235" y="446"/>
                    </a:lnTo>
                    <a:lnTo>
                      <a:pt x="241" y="450"/>
                    </a:lnTo>
                    <a:lnTo>
                      <a:pt x="249" y="453"/>
                    </a:lnTo>
                    <a:lnTo>
                      <a:pt x="256" y="455"/>
                    </a:lnTo>
                    <a:lnTo>
                      <a:pt x="263" y="456"/>
                    </a:lnTo>
                    <a:lnTo>
                      <a:pt x="271" y="457"/>
                    </a:lnTo>
                    <a:lnTo>
                      <a:pt x="279" y="457"/>
                    </a:lnTo>
                    <a:lnTo>
                      <a:pt x="286" y="456"/>
                    </a:lnTo>
                    <a:lnTo>
                      <a:pt x="294" y="455"/>
                    </a:lnTo>
                    <a:lnTo>
                      <a:pt x="302" y="452"/>
                    </a:lnTo>
                    <a:lnTo>
                      <a:pt x="309" y="450"/>
                    </a:lnTo>
                    <a:lnTo>
                      <a:pt x="316" y="445"/>
                    </a:lnTo>
                    <a:lnTo>
                      <a:pt x="317" y="444"/>
                    </a:lnTo>
                    <a:lnTo>
                      <a:pt x="317" y="444"/>
                    </a:lnTo>
                    <a:lnTo>
                      <a:pt x="323" y="440"/>
                    </a:lnTo>
                    <a:lnTo>
                      <a:pt x="330" y="434"/>
                    </a:lnTo>
                    <a:lnTo>
                      <a:pt x="335" y="429"/>
                    </a:lnTo>
                    <a:lnTo>
                      <a:pt x="340" y="423"/>
                    </a:lnTo>
                    <a:lnTo>
                      <a:pt x="344" y="417"/>
                    </a:lnTo>
                    <a:lnTo>
                      <a:pt x="347" y="410"/>
                    </a:lnTo>
                    <a:lnTo>
                      <a:pt x="351" y="403"/>
                    </a:lnTo>
                    <a:lnTo>
                      <a:pt x="353" y="396"/>
                    </a:lnTo>
                    <a:lnTo>
                      <a:pt x="354" y="389"/>
                    </a:lnTo>
                    <a:lnTo>
                      <a:pt x="355" y="381"/>
                    </a:lnTo>
                    <a:lnTo>
                      <a:pt x="355" y="373"/>
                    </a:lnTo>
                    <a:lnTo>
                      <a:pt x="354" y="366"/>
                    </a:lnTo>
                    <a:lnTo>
                      <a:pt x="353" y="358"/>
                    </a:lnTo>
                    <a:lnTo>
                      <a:pt x="350" y="350"/>
                    </a:lnTo>
                    <a:lnTo>
                      <a:pt x="347" y="343"/>
                    </a:lnTo>
                    <a:lnTo>
                      <a:pt x="343" y="336"/>
                    </a:lnTo>
                    <a:lnTo>
                      <a:pt x="343" y="336"/>
                    </a:lnTo>
                    <a:close/>
                  </a:path>
                </a:pathLst>
              </a:custGeom>
              <a:grpFill/>
              <a:ln>
                <a:noFill/>
              </a:ln>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Helvetica"/>
                  <a:ea typeface="+mn-ea"/>
                  <a:cs typeface="+mn-cs"/>
                </a:endParaRPr>
              </a:p>
            </p:txBody>
          </p:sp>
        </p:grpSp>
      </p:grpSp>
      <p:grpSp>
        <p:nvGrpSpPr>
          <p:cNvPr id="77" name="Group 76"/>
          <p:cNvGrpSpPr/>
          <p:nvPr/>
        </p:nvGrpSpPr>
        <p:grpSpPr>
          <a:xfrm>
            <a:off x="2296017" y="5158330"/>
            <a:ext cx="1023860" cy="227377"/>
            <a:chOff x="2125336" y="5393011"/>
            <a:chExt cx="971561" cy="232440"/>
          </a:xfrm>
        </p:grpSpPr>
        <p:sp>
          <p:nvSpPr>
            <p:cNvPr id="78" name="TextBox 77"/>
            <p:cNvSpPr txBox="1"/>
            <p:nvPr/>
          </p:nvSpPr>
          <p:spPr>
            <a:xfrm>
              <a:off x="2158180" y="5424138"/>
              <a:ext cx="938717" cy="201313"/>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Helvetica"/>
                  <a:ea typeface="+mn-ea"/>
                  <a:cs typeface="+mn-cs"/>
                </a:rPr>
                <a:t>NGOs</a:t>
              </a:r>
            </a:p>
          </p:txBody>
        </p:sp>
        <p:sp>
          <p:nvSpPr>
            <p:cNvPr id="79" name="AutoShape 1"/>
            <p:cNvSpPr>
              <a:spLocks/>
            </p:cNvSpPr>
            <p:nvPr/>
          </p:nvSpPr>
          <p:spPr bwMode="auto">
            <a:xfrm>
              <a:off x="2125336" y="5393011"/>
              <a:ext cx="205910" cy="203512"/>
            </a:xfrm>
            <a:custGeom>
              <a:avLst/>
              <a:gdLst/>
              <a:ahLst/>
              <a:cxnLst/>
              <a:rect l="0" t="0" r="r" b="b"/>
              <a:pathLst>
                <a:path w="21509" h="21600">
                  <a:moveTo>
                    <a:pt x="21509" y="21600"/>
                  </a:moveTo>
                  <a:cubicBezTo>
                    <a:pt x="21294" y="20859"/>
                    <a:pt x="20722" y="19170"/>
                    <a:pt x="19888" y="18756"/>
                  </a:cubicBezTo>
                  <a:cubicBezTo>
                    <a:pt x="19244" y="18430"/>
                    <a:pt x="18648" y="18222"/>
                    <a:pt x="18577" y="17926"/>
                  </a:cubicBezTo>
                  <a:cubicBezTo>
                    <a:pt x="18505" y="17659"/>
                    <a:pt x="18672" y="17481"/>
                    <a:pt x="18910" y="17126"/>
                  </a:cubicBezTo>
                  <a:cubicBezTo>
                    <a:pt x="19268" y="16563"/>
                    <a:pt x="19506" y="15763"/>
                    <a:pt x="19506" y="14993"/>
                  </a:cubicBezTo>
                  <a:cubicBezTo>
                    <a:pt x="19506" y="13452"/>
                    <a:pt x="18624" y="12474"/>
                    <a:pt x="17551" y="12474"/>
                  </a:cubicBezTo>
                  <a:cubicBezTo>
                    <a:pt x="16479" y="12474"/>
                    <a:pt x="15596" y="13452"/>
                    <a:pt x="15596" y="14993"/>
                  </a:cubicBezTo>
                  <a:cubicBezTo>
                    <a:pt x="15596" y="15763"/>
                    <a:pt x="15835" y="16563"/>
                    <a:pt x="16192" y="17126"/>
                  </a:cubicBezTo>
                  <a:cubicBezTo>
                    <a:pt x="16431" y="17481"/>
                    <a:pt x="16574" y="17659"/>
                    <a:pt x="16526" y="17926"/>
                  </a:cubicBezTo>
                  <a:cubicBezTo>
                    <a:pt x="16502" y="18044"/>
                    <a:pt x="16359" y="18193"/>
                    <a:pt x="16145" y="18311"/>
                  </a:cubicBezTo>
                  <a:cubicBezTo>
                    <a:pt x="15954" y="18193"/>
                    <a:pt x="15739" y="18104"/>
                    <a:pt x="15573" y="18015"/>
                  </a:cubicBezTo>
                  <a:cubicBezTo>
                    <a:pt x="14738" y="17659"/>
                    <a:pt x="14023" y="17333"/>
                    <a:pt x="13928" y="16978"/>
                  </a:cubicBezTo>
                  <a:cubicBezTo>
                    <a:pt x="13856" y="16652"/>
                    <a:pt x="14047" y="16444"/>
                    <a:pt x="14333" y="15970"/>
                  </a:cubicBezTo>
                  <a:cubicBezTo>
                    <a:pt x="14810" y="15259"/>
                    <a:pt x="15096" y="14281"/>
                    <a:pt x="15096" y="13274"/>
                  </a:cubicBezTo>
                  <a:cubicBezTo>
                    <a:pt x="15096" y="11348"/>
                    <a:pt x="13999" y="10104"/>
                    <a:pt x="12640" y="10104"/>
                  </a:cubicBezTo>
                  <a:cubicBezTo>
                    <a:pt x="11281" y="10104"/>
                    <a:pt x="10184" y="11319"/>
                    <a:pt x="10184" y="13274"/>
                  </a:cubicBezTo>
                  <a:cubicBezTo>
                    <a:pt x="10184" y="14252"/>
                    <a:pt x="10471" y="15230"/>
                    <a:pt x="10947" y="15970"/>
                  </a:cubicBezTo>
                  <a:cubicBezTo>
                    <a:pt x="11234" y="16444"/>
                    <a:pt x="11448" y="16622"/>
                    <a:pt x="11353" y="16978"/>
                  </a:cubicBezTo>
                  <a:cubicBezTo>
                    <a:pt x="11305" y="17126"/>
                    <a:pt x="11162" y="17274"/>
                    <a:pt x="10924" y="17422"/>
                  </a:cubicBezTo>
                  <a:cubicBezTo>
                    <a:pt x="10852" y="17452"/>
                    <a:pt x="10781" y="17511"/>
                    <a:pt x="10709" y="17541"/>
                  </a:cubicBezTo>
                  <a:cubicBezTo>
                    <a:pt x="10709" y="17541"/>
                    <a:pt x="10709" y="17541"/>
                    <a:pt x="10709" y="17541"/>
                  </a:cubicBezTo>
                  <a:cubicBezTo>
                    <a:pt x="10685" y="17541"/>
                    <a:pt x="10399" y="17689"/>
                    <a:pt x="10351" y="17719"/>
                  </a:cubicBezTo>
                  <a:cubicBezTo>
                    <a:pt x="10161" y="17807"/>
                    <a:pt x="9922" y="17896"/>
                    <a:pt x="9708" y="18015"/>
                  </a:cubicBezTo>
                  <a:cubicBezTo>
                    <a:pt x="9708" y="18015"/>
                    <a:pt x="9684" y="18015"/>
                    <a:pt x="9684" y="18044"/>
                  </a:cubicBezTo>
                  <a:cubicBezTo>
                    <a:pt x="9231" y="17837"/>
                    <a:pt x="8873" y="17659"/>
                    <a:pt x="8826" y="17422"/>
                  </a:cubicBezTo>
                  <a:cubicBezTo>
                    <a:pt x="8778" y="17156"/>
                    <a:pt x="8921" y="17007"/>
                    <a:pt x="9135" y="16681"/>
                  </a:cubicBezTo>
                  <a:cubicBezTo>
                    <a:pt x="9493" y="16148"/>
                    <a:pt x="9708" y="15407"/>
                    <a:pt x="9708" y="14667"/>
                  </a:cubicBezTo>
                  <a:cubicBezTo>
                    <a:pt x="9708" y="13244"/>
                    <a:pt x="8897" y="12326"/>
                    <a:pt x="7872" y="12326"/>
                  </a:cubicBezTo>
                  <a:cubicBezTo>
                    <a:pt x="6847" y="12326"/>
                    <a:pt x="6036" y="13244"/>
                    <a:pt x="6036" y="14667"/>
                  </a:cubicBezTo>
                  <a:cubicBezTo>
                    <a:pt x="6036" y="15407"/>
                    <a:pt x="6251" y="16119"/>
                    <a:pt x="6608" y="16681"/>
                  </a:cubicBezTo>
                  <a:cubicBezTo>
                    <a:pt x="6823" y="17037"/>
                    <a:pt x="6966" y="17185"/>
                    <a:pt x="6918" y="17422"/>
                  </a:cubicBezTo>
                  <a:cubicBezTo>
                    <a:pt x="6871" y="17630"/>
                    <a:pt x="6561" y="17807"/>
                    <a:pt x="6132" y="17985"/>
                  </a:cubicBezTo>
                  <a:cubicBezTo>
                    <a:pt x="5202" y="15230"/>
                    <a:pt x="3294" y="9481"/>
                    <a:pt x="3294" y="9481"/>
                  </a:cubicBezTo>
                  <a:cubicBezTo>
                    <a:pt x="3342" y="9630"/>
                    <a:pt x="4272" y="9689"/>
                    <a:pt x="4415" y="9719"/>
                  </a:cubicBezTo>
                  <a:cubicBezTo>
                    <a:pt x="5512" y="9867"/>
                    <a:pt x="6632" y="9867"/>
                    <a:pt x="7681" y="9541"/>
                  </a:cubicBezTo>
                  <a:cubicBezTo>
                    <a:pt x="9088" y="9096"/>
                    <a:pt x="9803" y="7970"/>
                    <a:pt x="10494" y="6844"/>
                  </a:cubicBezTo>
                  <a:cubicBezTo>
                    <a:pt x="11353" y="5481"/>
                    <a:pt x="12354" y="4356"/>
                    <a:pt x="13832" y="4356"/>
                  </a:cubicBezTo>
                  <a:cubicBezTo>
                    <a:pt x="14834" y="4356"/>
                    <a:pt x="16026" y="4800"/>
                    <a:pt x="17313" y="5630"/>
                  </a:cubicBezTo>
                  <a:cubicBezTo>
                    <a:pt x="17384" y="5689"/>
                    <a:pt x="17504" y="5659"/>
                    <a:pt x="17551" y="5570"/>
                  </a:cubicBezTo>
                  <a:cubicBezTo>
                    <a:pt x="17623" y="5481"/>
                    <a:pt x="17623" y="5363"/>
                    <a:pt x="17599" y="5274"/>
                  </a:cubicBezTo>
                  <a:lnTo>
                    <a:pt x="16431" y="2370"/>
                  </a:lnTo>
                  <a:cubicBezTo>
                    <a:pt x="16097" y="1511"/>
                    <a:pt x="13713" y="207"/>
                    <a:pt x="12092" y="30"/>
                  </a:cubicBezTo>
                  <a:cubicBezTo>
                    <a:pt x="11901" y="0"/>
                    <a:pt x="11734" y="0"/>
                    <a:pt x="11543" y="0"/>
                  </a:cubicBezTo>
                  <a:cubicBezTo>
                    <a:pt x="9827" y="0"/>
                    <a:pt x="8539" y="1333"/>
                    <a:pt x="7157" y="2400"/>
                  </a:cubicBezTo>
                  <a:cubicBezTo>
                    <a:pt x="6728" y="2726"/>
                    <a:pt x="6275" y="3022"/>
                    <a:pt x="5822" y="3259"/>
                  </a:cubicBezTo>
                  <a:cubicBezTo>
                    <a:pt x="4391" y="3970"/>
                    <a:pt x="2746" y="3733"/>
                    <a:pt x="1316" y="3052"/>
                  </a:cubicBezTo>
                  <a:cubicBezTo>
                    <a:pt x="1196" y="2993"/>
                    <a:pt x="1077" y="2933"/>
                    <a:pt x="958" y="2874"/>
                  </a:cubicBezTo>
                  <a:cubicBezTo>
                    <a:pt x="958" y="2874"/>
                    <a:pt x="958" y="2874"/>
                    <a:pt x="934" y="2874"/>
                  </a:cubicBezTo>
                  <a:cubicBezTo>
                    <a:pt x="767" y="2756"/>
                    <a:pt x="577" y="2756"/>
                    <a:pt x="386" y="2844"/>
                  </a:cubicBezTo>
                  <a:cubicBezTo>
                    <a:pt x="76" y="3022"/>
                    <a:pt x="-91" y="3467"/>
                    <a:pt x="52" y="3852"/>
                  </a:cubicBezTo>
                  <a:lnTo>
                    <a:pt x="5965" y="21570"/>
                  </a:lnTo>
                  <a:lnTo>
                    <a:pt x="13022" y="21570"/>
                  </a:lnTo>
                  <a:lnTo>
                    <a:pt x="13022" y="21600"/>
                  </a:lnTo>
                  <a:lnTo>
                    <a:pt x="21509" y="21600"/>
                  </a:lnTo>
                  <a:close/>
                  <a:moveTo>
                    <a:pt x="21509" y="21600"/>
                  </a:moveTo>
                </a:path>
              </a:pathLst>
            </a:custGeom>
            <a:solidFill>
              <a:schemeClr val="tx1"/>
            </a:solidFill>
            <a:ln>
              <a:noFill/>
            </a:ln>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000000"/>
                </a:solidFill>
                <a:effectLst/>
                <a:uLnTx/>
                <a:uFillTx/>
                <a:latin typeface="Helvetica"/>
                <a:ea typeface="+mn-ea"/>
                <a:cs typeface="+mn-cs"/>
              </a:endParaRPr>
            </a:p>
          </p:txBody>
        </p:sp>
      </p:grpSp>
      <p:grpSp>
        <p:nvGrpSpPr>
          <p:cNvPr id="80" name="Group 79"/>
          <p:cNvGrpSpPr/>
          <p:nvPr/>
        </p:nvGrpSpPr>
        <p:grpSpPr>
          <a:xfrm>
            <a:off x="9044135" y="5160571"/>
            <a:ext cx="1239711" cy="222895"/>
            <a:chOff x="8065327" y="5397593"/>
            <a:chExt cx="1176386" cy="227858"/>
          </a:xfrm>
        </p:grpSpPr>
        <p:sp>
          <p:nvSpPr>
            <p:cNvPr id="81" name="TextBox 80"/>
            <p:cNvSpPr txBox="1"/>
            <p:nvPr/>
          </p:nvSpPr>
          <p:spPr>
            <a:xfrm>
              <a:off x="8302996" y="5424138"/>
              <a:ext cx="938717" cy="201313"/>
            </a:xfrm>
            <a:prstGeom prst="rect">
              <a:avLst/>
            </a:prstGeom>
            <a:noFill/>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solidFill>
                  <a:effectLst/>
                  <a:uLnTx/>
                  <a:uFillTx/>
                  <a:latin typeface="Helvetica"/>
                  <a:ea typeface="+mn-ea"/>
                  <a:cs typeface="+mn-cs"/>
                </a:rPr>
                <a:t>Government</a:t>
              </a:r>
            </a:p>
          </p:txBody>
        </p:sp>
        <p:grpSp>
          <p:nvGrpSpPr>
            <p:cNvPr id="82" name="Group 81"/>
            <p:cNvGrpSpPr/>
            <p:nvPr/>
          </p:nvGrpSpPr>
          <p:grpSpPr>
            <a:xfrm>
              <a:off x="8065327" y="5397593"/>
              <a:ext cx="173698" cy="198930"/>
              <a:chOff x="165100" y="139700"/>
              <a:chExt cx="874713" cy="977900"/>
            </a:xfrm>
            <a:solidFill>
              <a:schemeClr val="tx1"/>
            </a:solidFill>
          </p:grpSpPr>
          <p:sp>
            <p:nvSpPr>
              <p:cNvPr id="83" name="AutoShape 1"/>
              <p:cNvSpPr>
                <a:spLocks/>
              </p:cNvSpPr>
              <p:nvPr/>
            </p:nvSpPr>
            <p:spPr bwMode="auto">
              <a:xfrm>
                <a:off x="279400" y="139700"/>
                <a:ext cx="639763" cy="593725"/>
              </a:xfrm>
              <a:custGeom>
                <a:avLst/>
                <a:gdLst/>
                <a:ahLst/>
                <a:cxnLst/>
                <a:rect l="0" t="0" r="r" b="b"/>
                <a:pathLst>
                  <a:path w="21600" h="21600">
                    <a:moveTo>
                      <a:pt x="21600" y="20492"/>
                    </a:moveTo>
                    <a:cubicBezTo>
                      <a:pt x="21600" y="20262"/>
                      <a:pt x="21514" y="19938"/>
                      <a:pt x="21086" y="19800"/>
                    </a:cubicBezTo>
                    <a:cubicBezTo>
                      <a:pt x="20700" y="19662"/>
                      <a:pt x="20229" y="19385"/>
                      <a:pt x="20100" y="18692"/>
                    </a:cubicBezTo>
                    <a:cubicBezTo>
                      <a:pt x="19757" y="16477"/>
                      <a:pt x="18600" y="14400"/>
                      <a:pt x="16800" y="12831"/>
                    </a:cubicBezTo>
                    <a:cubicBezTo>
                      <a:pt x="15729" y="11862"/>
                      <a:pt x="14486" y="11169"/>
                      <a:pt x="13200" y="10800"/>
                    </a:cubicBezTo>
                    <a:lnTo>
                      <a:pt x="13200" y="10292"/>
                    </a:lnTo>
                    <a:cubicBezTo>
                      <a:pt x="13200" y="9923"/>
                      <a:pt x="12986" y="9646"/>
                      <a:pt x="12686" y="9554"/>
                    </a:cubicBezTo>
                    <a:lnTo>
                      <a:pt x="12686" y="6831"/>
                    </a:lnTo>
                    <a:cubicBezTo>
                      <a:pt x="12986" y="6738"/>
                      <a:pt x="13200" y="6415"/>
                      <a:pt x="13200" y="6092"/>
                    </a:cubicBezTo>
                    <a:cubicBezTo>
                      <a:pt x="13200" y="5677"/>
                      <a:pt x="12857" y="5308"/>
                      <a:pt x="12471" y="5308"/>
                    </a:cubicBezTo>
                    <a:lnTo>
                      <a:pt x="12257" y="5308"/>
                    </a:lnTo>
                    <a:cubicBezTo>
                      <a:pt x="12214" y="4662"/>
                      <a:pt x="11443" y="4385"/>
                      <a:pt x="11357" y="3462"/>
                    </a:cubicBezTo>
                    <a:cubicBezTo>
                      <a:pt x="11271" y="2862"/>
                      <a:pt x="11571" y="2077"/>
                      <a:pt x="11571" y="1385"/>
                    </a:cubicBezTo>
                    <a:cubicBezTo>
                      <a:pt x="11571" y="646"/>
                      <a:pt x="11186" y="0"/>
                      <a:pt x="10800" y="0"/>
                    </a:cubicBezTo>
                    <a:cubicBezTo>
                      <a:pt x="10414" y="0"/>
                      <a:pt x="10029" y="646"/>
                      <a:pt x="10029" y="1385"/>
                    </a:cubicBezTo>
                    <a:cubicBezTo>
                      <a:pt x="10029" y="1985"/>
                      <a:pt x="10286" y="2862"/>
                      <a:pt x="10243" y="3462"/>
                    </a:cubicBezTo>
                    <a:cubicBezTo>
                      <a:pt x="10114" y="4338"/>
                      <a:pt x="9386" y="4662"/>
                      <a:pt x="9343" y="5308"/>
                    </a:cubicBezTo>
                    <a:lnTo>
                      <a:pt x="9129" y="5308"/>
                    </a:lnTo>
                    <a:cubicBezTo>
                      <a:pt x="8743" y="5308"/>
                      <a:pt x="8400" y="5677"/>
                      <a:pt x="8400" y="6092"/>
                    </a:cubicBezTo>
                    <a:cubicBezTo>
                      <a:pt x="8400" y="6462"/>
                      <a:pt x="8614" y="6738"/>
                      <a:pt x="8914" y="6831"/>
                    </a:cubicBezTo>
                    <a:lnTo>
                      <a:pt x="8914" y="9554"/>
                    </a:lnTo>
                    <a:cubicBezTo>
                      <a:pt x="8614" y="9646"/>
                      <a:pt x="8400" y="9969"/>
                      <a:pt x="8400" y="10292"/>
                    </a:cubicBezTo>
                    <a:lnTo>
                      <a:pt x="8400" y="10800"/>
                    </a:lnTo>
                    <a:cubicBezTo>
                      <a:pt x="7114" y="11169"/>
                      <a:pt x="5871" y="11862"/>
                      <a:pt x="4800" y="12831"/>
                    </a:cubicBezTo>
                    <a:cubicBezTo>
                      <a:pt x="3043" y="14400"/>
                      <a:pt x="1886" y="16477"/>
                      <a:pt x="1500" y="18692"/>
                    </a:cubicBezTo>
                    <a:cubicBezTo>
                      <a:pt x="1414" y="19385"/>
                      <a:pt x="900" y="19662"/>
                      <a:pt x="514" y="19800"/>
                    </a:cubicBezTo>
                    <a:cubicBezTo>
                      <a:pt x="86" y="19938"/>
                      <a:pt x="0" y="20262"/>
                      <a:pt x="0" y="20492"/>
                    </a:cubicBezTo>
                    <a:lnTo>
                      <a:pt x="0" y="21600"/>
                    </a:lnTo>
                    <a:lnTo>
                      <a:pt x="21600" y="21600"/>
                    </a:lnTo>
                    <a:lnTo>
                      <a:pt x="21600" y="20492"/>
                    </a:lnTo>
                    <a:close/>
                    <a:moveTo>
                      <a:pt x="11186" y="9508"/>
                    </a:moveTo>
                    <a:lnTo>
                      <a:pt x="10329" y="9508"/>
                    </a:lnTo>
                    <a:lnTo>
                      <a:pt x="10329" y="6831"/>
                    </a:lnTo>
                    <a:lnTo>
                      <a:pt x="11186" y="6831"/>
                    </a:lnTo>
                    <a:lnTo>
                      <a:pt x="11186" y="9508"/>
                    </a:lnTo>
                    <a:close/>
                    <a:moveTo>
                      <a:pt x="11186" y="9508"/>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000000"/>
                  </a:solidFill>
                  <a:effectLst/>
                  <a:uLnTx/>
                  <a:uFillTx/>
                  <a:latin typeface="Helvetica"/>
                  <a:ea typeface="+mn-ea"/>
                  <a:cs typeface="+mn-cs"/>
                </a:endParaRPr>
              </a:p>
            </p:txBody>
          </p:sp>
          <p:sp>
            <p:nvSpPr>
              <p:cNvPr id="84" name="AutoShape 2"/>
              <p:cNvSpPr>
                <a:spLocks/>
              </p:cNvSpPr>
              <p:nvPr/>
            </p:nvSpPr>
            <p:spPr bwMode="auto">
              <a:xfrm>
                <a:off x="227013" y="787400"/>
                <a:ext cx="742950" cy="215900"/>
              </a:xfrm>
              <a:custGeom>
                <a:avLst/>
                <a:gdLst/>
                <a:ahLst/>
                <a:cxnLst/>
                <a:rect l="0" t="0" r="r" b="b"/>
                <a:pathLst>
                  <a:path w="21600" h="21600">
                    <a:moveTo>
                      <a:pt x="592" y="5972"/>
                    </a:moveTo>
                    <a:lnTo>
                      <a:pt x="592" y="21600"/>
                    </a:lnTo>
                    <a:lnTo>
                      <a:pt x="3366" y="21600"/>
                    </a:lnTo>
                    <a:lnTo>
                      <a:pt x="3366" y="10927"/>
                    </a:lnTo>
                    <a:cubicBezTo>
                      <a:pt x="3366" y="9021"/>
                      <a:pt x="3810" y="7496"/>
                      <a:pt x="4364" y="7496"/>
                    </a:cubicBezTo>
                    <a:cubicBezTo>
                      <a:pt x="4919" y="7496"/>
                      <a:pt x="5363" y="9021"/>
                      <a:pt x="5363" y="10927"/>
                    </a:cubicBezTo>
                    <a:lnTo>
                      <a:pt x="5363" y="21600"/>
                    </a:lnTo>
                    <a:lnTo>
                      <a:pt x="7656" y="21600"/>
                    </a:lnTo>
                    <a:lnTo>
                      <a:pt x="7656" y="10927"/>
                    </a:lnTo>
                    <a:cubicBezTo>
                      <a:pt x="7656" y="9021"/>
                      <a:pt x="8100" y="7496"/>
                      <a:pt x="8655" y="7496"/>
                    </a:cubicBezTo>
                    <a:cubicBezTo>
                      <a:pt x="9210" y="7496"/>
                      <a:pt x="9653" y="9021"/>
                      <a:pt x="9653" y="10927"/>
                    </a:cubicBezTo>
                    <a:lnTo>
                      <a:pt x="9653" y="21600"/>
                    </a:lnTo>
                    <a:lnTo>
                      <a:pt x="11947" y="21600"/>
                    </a:lnTo>
                    <a:lnTo>
                      <a:pt x="11947" y="10927"/>
                    </a:lnTo>
                    <a:cubicBezTo>
                      <a:pt x="11947" y="9021"/>
                      <a:pt x="12390" y="7496"/>
                      <a:pt x="12945" y="7496"/>
                    </a:cubicBezTo>
                    <a:cubicBezTo>
                      <a:pt x="13500" y="7496"/>
                      <a:pt x="13944" y="9021"/>
                      <a:pt x="13944" y="10927"/>
                    </a:cubicBezTo>
                    <a:lnTo>
                      <a:pt x="13944" y="21600"/>
                    </a:lnTo>
                    <a:lnTo>
                      <a:pt x="16237" y="21600"/>
                    </a:lnTo>
                    <a:lnTo>
                      <a:pt x="16237" y="10927"/>
                    </a:lnTo>
                    <a:cubicBezTo>
                      <a:pt x="16237" y="9021"/>
                      <a:pt x="16681" y="7496"/>
                      <a:pt x="17236" y="7496"/>
                    </a:cubicBezTo>
                    <a:cubicBezTo>
                      <a:pt x="17790" y="7496"/>
                      <a:pt x="18234" y="9021"/>
                      <a:pt x="18234" y="10927"/>
                    </a:cubicBezTo>
                    <a:lnTo>
                      <a:pt x="18234" y="21600"/>
                    </a:lnTo>
                    <a:lnTo>
                      <a:pt x="21008" y="21600"/>
                    </a:lnTo>
                    <a:lnTo>
                      <a:pt x="21008" y="6099"/>
                    </a:lnTo>
                    <a:cubicBezTo>
                      <a:pt x="21341" y="5591"/>
                      <a:pt x="21600" y="4447"/>
                      <a:pt x="21600" y="3176"/>
                    </a:cubicBezTo>
                    <a:cubicBezTo>
                      <a:pt x="21600" y="1398"/>
                      <a:pt x="21193" y="0"/>
                      <a:pt x="20675" y="0"/>
                    </a:cubicBezTo>
                    <a:lnTo>
                      <a:pt x="925" y="0"/>
                    </a:lnTo>
                    <a:cubicBezTo>
                      <a:pt x="407" y="0"/>
                      <a:pt x="0" y="1398"/>
                      <a:pt x="0" y="3176"/>
                    </a:cubicBezTo>
                    <a:cubicBezTo>
                      <a:pt x="0" y="4447"/>
                      <a:pt x="259" y="5591"/>
                      <a:pt x="592" y="5972"/>
                    </a:cubicBezTo>
                    <a:close/>
                    <a:moveTo>
                      <a:pt x="592" y="5972"/>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000000"/>
                  </a:solidFill>
                  <a:effectLst/>
                  <a:uLnTx/>
                  <a:uFillTx/>
                  <a:latin typeface="Helvetica"/>
                  <a:ea typeface="+mn-ea"/>
                  <a:cs typeface="+mn-cs"/>
                </a:endParaRPr>
              </a:p>
            </p:txBody>
          </p:sp>
          <p:sp>
            <p:nvSpPr>
              <p:cNvPr id="85" name="AutoShape 3"/>
              <p:cNvSpPr>
                <a:spLocks/>
              </p:cNvSpPr>
              <p:nvPr/>
            </p:nvSpPr>
            <p:spPr bwMode="auto">
              <a:xfrm>
                <a:off x="165100" y="1054100"/>
                <a:ext cx="874713" cy="63500"/>
              </a:xfrm>
              <a:custGeom>
                <a:avLst/>
                <a:gdLst/>
                <a:ahLst/>
                <a:cxnLst/>
                <a:rect l="0" t="0" r="r" b="b"/>
                <a:pathLst>
                  <a:path w="21600" h="21600">
                    <a:moveTo>
                      <a:pt x="533" y="20753"/>
                    </a:moveTo>
                    <a:lnTo>
                      <a:pt x="533" y="21600"/>
                    </a:lnTo>
                    <a:lnTo>
                      <a:pt x="21067" y="21600"/>
                    </a:lnTo>
                    <a:lnTo>
                      <a:pt x="21067" y="20753"/>
                    </a:lnTo>
                    <a:cubicBezTo>
                      <a:pt x="21381" y="19482"/>
                      <a:pt x="21600" y="15247"/>
                      <a:pt x="21600" y="10588"/>
                    </a:cubicBezTo>
                    <a:cubicBezTo>
                      <a:pt x="21600" y="4659"/>
                      <a:pt x="21255" y="0"/>
                      <a:pt x="20816" y="0"/>
                    </a:cubicBezTo>
                    <a:lnTo>
                      <a:pt x="784" y="0"/>
                    </a:lnTo>
                    <a:cubicBezTo>
                      <a:pt x="345" y="0"/>
                      <a:pt x="0" y="4659"/>
                      <a:pt x="0" y="10588"/>
                    </a:cubicBezTo>
                    <a:cubicBezTo>
                      <a:pt x="0" y="15247"/>
                      <a:pt x="219" y="19482"/>
                      <a:pt x="533" y="20753"/>
                    </a:cubicBezTo>
                    <a:close/>
                    <a:moveTo>
                      <a:pt x="533" y="20753"/>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000000"/>
                  </a:solidFill>
                  <a:effectLst/>
                  <a:uLnTx/>
                  <a:uFillTx/>
                  <a:latin typeface="Helvetica"/>
                  <a:ea typeface="+mn-ea"/>
                  <a:cs typeface="+mn-cs"/>
                </a:endParaRPr>
              </a:p>
            </p:txBody>
          </p:sp>
        </p:grpSp>
      </p:grpSp>
      <p:sp>
        <p:nvSpPr>
          <p:cNvPr id="133" name="Oval 132"/>
          <p:cNvSpPr/>
          <p:nvPr/>
        </p:nvSpPr>
        <p:spPr>
          <a:xfrm>
            <a:off x="2756680" y="4492739"/>
            <a:ext cx="427926" cy="427929"/>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36" name="Oval 135"/>
          <p:cNvSpPr/>
          <p:nvPr/>
        </p:nvSpPr>
        <p:spPr>
          <a:xfrm>
            <a:off x="5079354" y="4510154"/>
            <a:ext cx="427926" cy="427929"/>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39" name="Oval 138"/>
          <p:cNvSpPr/>
          <p:nvPr/>
        </p:nvSpPr>
        <p:spPr>
          <a:xfrm>
            <a:off x="7391515" y="4530361"/>
            <a:ext cx="427926" cy="427929"/>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25" name="Group 24"/>
          <p:cNvGrpSpPr/>
          <p:nvPr/>
        </p:nvGrpSpPr>
        <p:grpSpPr>
          <a:xfrm>
            <a:off x="529019" y="2128976"/>
            <a:ext cx="120228" cy="2850195"/>
            <a:chOff x="660398" y="2014620"/>
            <a:chExt cx="8981770" cy="2899298"/>
          </a:xfrm>
        </p:grpSpPr>
        <p:sp>
          <p:nvSpPr>
            <p:cNvPr id="97" name="Rectangle 96"/>
            <p:cNvSpPr/>
            <p:nvPr/>
          </p:nvSpPr>
          <p:spPr>
            <a:xfrm>
              <a:off x="660398" y="3475666"/>
              <a:ext cx="8981770" cy="1438252"/>
            </a:xfrm>
            <a:prstGeom prst="rect">
              <a:avLst/>
            </a:prstGeom>
            <a:solidFill>
              <a:schemeClr val="accent2"/>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nvGrpSpPr>
            <p:cNvPr id="98" name="Group 97"/>
            <p:cNvGrpSpPr/>
            <p:nvPr/>
          </p:nvGrpSpPr>
          <p:grpSpPr>
            <a:xfrm>
              <a:off x="660398" y="2014620"/>
              <a:ext cx="8981770" cy="1444400"/>
              <a:chOff x="507998" y="2917557"/>
              <a:chExt cx="8981770" cy="799478"/>
            </a:xfrm>
          </p:grpSpPr>
          <p:sp>
            <p:nvSpPr>
              <p:cNvPr id="99" name="Rectangle 98"/>
              <p:cNvSpPr/>
              <p:nvPr/>
            </p:nvSpPr>
            <p:spPr>
              <a:xfrm>
                <a:off x="507998" y="3440071"/>
                <a:ext cx="8981770" cy="276964"/>
              </a:xfrm>
              <a:prstGeom prst="rect">
                <a:avLst/>
              </a:prstGeom>
              <a:solidFill>
                <a:srgbClr val="BCD3DC"/>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00" name="Rectangle 99"/>
              <p:cNvSpPr/>
              <p:nvPr/>
            </p:nvSpPr>
            <p:spPr>
              <a:xfrm>
                <a:off x="507998" y="2917557"/>
                <a:ext cx="8981770" cy="511253"/>
              </a:xfrm>
              <a:prstGeom prst="rect">
                <a:avLst/>
              </a:prstGeom>
              <a:solidFill>
                <a:schemeClr val="accent1"/>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grpSp>
      </p:grpSp>
      <p:sp>
        <p:nvSpPr>
          <p:cNvPr id="6" name="Rectangle 5"/>
          <p:cNvSpPr/>
          <p:nvPr/>
        </p:nvSpPr>
        <p:spPr>
          <a:xfrm>
            <a:off x="738785" y="3334608"/>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768489"/>
                </a:solidFill>
                <a:effectLst/>
                <a:uLnTx/>
                <a:uFillTx/>
                <a:latin typeface="Helvetica Neue" charset="0"/>
                <a:ea typeface="Helvetica Neue" charset="0"/>
                <a:cs typeface="Helvetica Neue" charset="0"/>
              </a:rPr>
              <a:t>50%</a:t>
            </a:r>
          </a:p>
        </p:txBody>
      </p:sp>
      <p:cxnSp>
        <p:nvCxnSpPr>
          <p:cNvPr id="101" name="Straight Connector 100"/>
          <p:cNvCxnSpPr/>
          <p:nvPr/>
        </p:nvCxnSpPr>
        <p:spPr>
          <a:xfrm>
            <a:off x="518508" y="4981437"/>
            <a:ext cx="11042871" cy="0"/>
          </a:xfrm>
          <a:prstGeom prst="line">
            <a:avLst/>
          </a:prstGeom>
          <a:ln w="12700" cmpd="sng">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738785" y="3143647"/>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Neutral</a:t>
            </a:r>
          </a:p>
        </p:txBody>
      </p:sp>
      <p:sp>
        <p:nvSpPr>
          <p:cNvPr id="105" name="Rectangle 104"/>
          <p:cNvSpPr/>
          <p:nvPr/>
        </p:nvSpPr>
        <p:spPr>
          <a:xfrm>
            <a:off x="738785" y="2382414"/>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Trusted</a:t>
            </a:r>
          </a:p>
        </p:txBody>
      </p:sp>
      <p:sp>
        <p:nvSpPr>
          <p:cNvPr id="106" name="Rectangle 105"/>
          <p:cNvSpPr/>
          <p:nvPr/>
        </p:nvSpPr>
        <p:spPr>
          <a:xfrm>
            <a:off x="738785" y="4102535"/>
            <a:ext cx="809608" cy="357184"/>
          </a:xfrm>
          <a:prstGeom prst="rect">
            <a:avLst/>
          </a:prstGeom>
          <a:noFill/>
          <a:ln>
            <a:noFill/>
          </a:ln>
          <a:effectLst/>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000000">
                    <a:lumMod val="95000"/>
                    <a:lumOff val="5000"/>
                  </a:srgbClr>
                </a:solidFill>
                <a:effectLst/>
                <a:uLnTx/>
                <a:uFillTx/>
                <a:latin typeface="Helvetica"/>
                <a:ea typeface="Helvetica Neue" charset="0"/>
                <a:cs typeface="Helvetica Neue" charset="0"/>
              </a:rPr>
              <a:t>Distrusted</a:t>
            </a:r>
          </a:p>
        </p:txBody>
      </p:sp>
      <p:sp>
        <p:nvSpPr>
          <p:cNvPr id="102" name="TextBox 101"/>
          <p:cNvSpPr txBox="1"/>
          <p:nvPr/>
        </p:nvSpPr>
        <p:spPr>
          <a:xfrm>
            <a:off x="2727687" y="4473159"/>
            <a:ext cx="420745" cy="448014"/>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Helvetica"/>
                <a:ea typeface="+mn-ea"/>
                <a:cs typeface="+mn-cs"/>
              </a:rPr>
              <a:t>-14</a:t>
            </a:r>
          </a:p>
        </p:txBody>
      </p:sp>
      <p:sp>
        <p:nvSpPr>
          <p:cNvPr id="103" name="TextBox 102"/>
          <p:cNvSpPr txBox="1"/>
          <p:nvPr/>
        </p:nvSpPr>
        <p:spPr>
          <a:xfrm>
            <a:off x="5050361" y="4490574"/>
            <a:ext cx="456916" cy="448014"/>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Helvetica"/>
                <a:ea typeface="+mn-ea"/>
                <a:cs typeface="+mn-cs"/>
              </a:rPr>
              <a:t>-12</a:t>
            </a:r>
          </a:p>
        </p:txBody>
      </p:sp>
      <p:sp>
        <p:nvSpPr>
          <p:cNvPr id="107" name="TextBox 106"/>
          <p:cNvSpPr txBox="1"/>
          <p:nvPr/>
        </p:nvSpPr>
        <p:spPr>
          <a:xfrm>
            <a:off x="7373032" y="4510781"/>
            <a:ext cx="420744" cy="448014"/>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Helvetica"/>
                <a:ea typeface="+mn-ea"/>
                <a:cs typeface="+mn-cs"/>
              </a:rPr>
              <a:t>-8</a:t>
            </a:r>
          </a:p>
        </p:txBody>
      </p:sp>
      <p:grpSp>
        <p:nvGrpSpPr>
          <p:cNvPr id="60" name="Group 59"/>
          <p:cNvGrpSpPr/>
          <p:nvPr/>
        </p:nvGrpSpPr>
        <p:grpSpPr>
          <a:xfrm>
            <a:off x="9595683" y="639565"/>
            <a:ext cx="2596317" cy="1066405"/>
            <a:chOff x="9595683" y="639565"/>
            <a:chExt cx="2596317" cy="1066405"/>
          </a:xfrm>
        </p:grpSpPr>
        <p:sp>
          <p:nvSpPr>
            <p:cNvPr id="61" name="Rectangle 60"/>
            <p:cNvSpPr/>
            <p:nvPr/>
          </p:nvSpPr>
          <p:spPr>
            <a:xfrm>
              <a:off x="9595683" y="639565"/>
              <a:ext cx="2596317" cy="1066405"/>
            </a:xfrm>
            <a:prstGeom prst="rect">
              <a:avLst/>
            </a:prstGeom>
            <a:solidFill>
              <a:schemeClr val="bg1"/>
            </a:solidFill>
            <a:ln>
              <a:noFill/>
            </a:ln>
          </p:spPr>
          <p:txBody>
            <a:bodyPr wrap="square" lIns="0" tIns="0" rIns="0" bIns="0" rtlCol="0" anchor="ctr">
              <a:noAutofit/>
            </a:bodyPr>
            <a:lstStyle/>
            <a:p>
              <a:pPr algn="ctr">
                <a:spcAft>
                  <a:spcPts val="600"/>
                </a:spcAft>
              </a:pPr>
              <a:endParaRPr lang="en-US" sz="1200" b="1" dirty="0"/>
            </a:p>
          </p:txBody>
        </p:sp>
        <p:sp>
          <p:nvSpPr>
            <p:cNvPr id="91" name="Content Placeholder 20"/>
            <p:cNvSpPr txBox="1">
              <a:spLocks/>
            </p:cNvSpPr>
            <p:nvPr/>
          </p:nvSpPr>
          <p:spPr>
            <a:xfrm>
              <a:off x="11327677" y="807406"/>
              <a:ext cx="555399" cy="218047"/>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u="none" strike="noStrike" kern="1200" cap="none" spc="0" normalizeH="0" baseline="0" noProof="0" dirty="0">
                  <a:ln>
                    <a:noFill/>
                  </a:ln>
                  <a:solidFill>
                    <a:srgbClr val="000000"/>
                  </a:solidFill>
                  <a:effectLst/>
                  <a:uLnTx/>
                  <a:uFillTx/>
                  <a:latin typeface="Helvetica"/>
                  <a:ea typeface="+mn-ea"/>
                  <a:cs typeface="Helvetica Regular" charset="0"/>
                </a:rPr>
                <a:t>2017</a:t>
              </a:r>
            </a:p>
          </p:txBody>
        </p:sp>
        <p:sp>
          <p:nvSpPr>
            <p:cNvPr id="94" name="Rectangle 93"/>
            <p:cNvSpPr>
              <a:spLocks noChangeAspect="1"/>
            </p:cNvSpPr>
            <p:nvPr/>
          </p:nvSpPr>
          <p:spPr>
            <a:xfrm>
              <a:off x="10974681" y="774028"/>
              <a:ext cx="274320" cy="2848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a:ea typeface="+mn-ea"/>
                <a:cs typeface="+mn-cs"/>
              </a:endParaRPr>
            </a:p>
          </p:txBody>
        </p:sp>
        <p:sp>
          <p:nvSpPr>
            <p:cNvPr id="95" name="Content Placeholder 20"/>
            <p:cNvSpPr txBox="1">
              <a:spLocks/>
            </p:cNvSpPr>
            <p:nvPr/>
          </p:nvSpPr>
          <p:spPr>
            <a:xfrm>
              <a:off x="10271858" y="801404"/>
              <a:ext cx="548482" cy="230050"/>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u="none" strike="noStrike" kern="1200" cap="none" spc="0" normalizeH="0" baseline="0" noProof="0" dirty="0">
                  <a:ln>
                    <a:noFill/>
                  </a:ln>
                  <a:solidFill>
                    <a:srgbClr val="000000"/>
                  </a:solidFill>
                  <a:effectLst/>
                  <a:uLnTx/>
                  <a:uFillTx/>
                  <a:latin typeface="Helvetica"/>
                  <a:ea typeface="+mn-ea"/>
                  <a:cs typeface="Helvetica Regular" charset="0"/>
                </a:rPr>
                <a:t>2016</a:t>
              </a:r>
            </a:p>
          </p:txBody>
        </p:sp>
        <p:sp>
          <p:nvSpPr>
            <p:cNvPr id="96" name="Rectangle 95"/>
            <p:cNvSpPr>
              <a:spLocks noChangeAspect="1"/>
            </p:cNvSpPr>
            <p:nvPr/>
          </p:nvSpPr>
          <p:spPr>
            <a:xfrm>
              <a:off x="9912064" y="774028"/>
              <a:ext cx="274320" cy="2848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a:ea typeface="+mn-ea"/>
                <a:cs typeface="+mn-cs"/>
              </a:endParaRPr>
            </a:p>
          </p:txBody>
        </p:sp>
      </p:grpSp>
      <p:sp>
        <p:nvSpPr>
          <p:cNvPr id="110" name="Content Placeholder 20"/>
          <p:cNvSpPr txBox="1">
            <a:spLocks/>
          </p:cNvSpPr>
          <p:nvPr/>
        </p:nvSpPr>
        <p:spPr>
          <a:xfrm>
            <a:off x="10271857" y="1240336"/>
            <a:ext cx="1055819" cy="326563"/>
          </a:xfrm>
          <a:prstGeom prst="rect">
            <a:avLst/>
          </a:prstGeom>
        </p:spPr>
        <p:txBody>
          <a:bodyPr lIns="0" tIns="0" rIns="0" bIns="0" anchor="ct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rgbClr val="000000"/>
                </a:solidFill>
                <a:latin typeface="Helvetica"/>
                <a:cs typeface="Helvetica Regular" charset="0"/>
              </a:rPr>
              <a:t>JAN UK Supplement</a:t>
            </a:r>
            <a:endParaRPr kumimoji="0" lang="en-US" sz="1400" u="none" strike="noStrike" kern="1200" cap="none" spc="0" normalizeH="0" baseline="0" noProof="0" dirty="0">
              <a:ln>
                <a:noFill/>
              </a:ln>
              <a:solidFill>
                <a:srgbClr val="000000"/>
              </a:solidFill>
              <a:effectLst/>
              <a:uLnTx/>
              <a:uFillTx/>
              <a:latin typeface="Helvetica"/>
              <a:ea typeface="+mn-ea"/>
              <a:cs typeface="Helvetica Regular" charset="0"/>
            </a:endParaRPr>
          </a:p>
        </p:txBody>
      </p:sp>
      <p:sp>
        <p:nvSpPr>
          <p:cNvPr id="111" name="Rectangle 110"/>
          <p:cNvSpPr>
            <a:spLocks noChangeAspect="1"/>
          </p:cNvSpPr>
          <p:nvPr/>
        </p:nvSpPr>
        <p:spPr>
          <a:xfrm>
            <a:off x="9912064" y="1226609"/>
            <a:ext cx="274320" cy="284802"/>
          </a:xfrm>
          <a:prstGeom prst="rect">
            <a:avLst/>
          </a:prstGeom>
          <a:solidFill>
            <a:srgbClr val="1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Helvetica"/>
              <a:ea typeface="+mn-ea"/>
              <a:cs typeface="+mn-cs"/>
            </a:endParaRPr>
          </a:p>
        </p:txBody>
      </p:sp>
      <p:sp>
        <p:nvSpPr>
          <p:cNvPr id="112" name="Oval 111"/>
          <p:cNvSpPr/>
          <p:nvPr/>
        </p:nvSpPr>
        <p:spPr>
          <a:xfrm>
            <a:off x="9658618" y="4503591"/>
            <a:ext cx="427926" cy="427929"/>
          </a:xfrm>
          <a:prstGeom prst="ellipse">
            <a:avLst/>
          </a:prstGeom>
          <a:solidFill>
            <a:schemeClr val="tx1"/>
          </a:solidFill>
          <a:ln w="19050">
            <a:solidFill>
              <a:schemeClr val="bg1"/>
            </a:solidFill>
          </a:ln>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Helvetica"/>
              <a:ea typeface="+mn-ea"/>
              <a:cs typeface="+mn-cs"/>
            </a:endParaRPr>
          </a:p>
        </p:txBody>
      </p:sp>
      <p:sp>
        <p:nvSpPr>
          <p:cNvPr id="113" name="TextBox 112"/>
          <p:cNvSpPr txBox="1"/>
          <p:nvPr/>
        </p:nvSpPr>
        <p:spPr>
          <a:xfrm>
            <a:off x="9640135" y="4484011"/>
            <a:ext cx="420744" cy="448014"/>
          </a:xfrm>
          <a:prstGeom prst="rect">
            <a:avLst/>
          </a:prstGeom>
          <a:noFill/>
        </p:spPr>
        <p:txBody>
          <a:bodyPr wrap="square" lIns="0" tIns="0" rIns="0" bIns="0" rtlCol="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Helvetica"/>
                <a:ea typeface="+mn-ea"/>
                <a:cs typeface="+mn-cs"/>
              </a:rPr>
              <a:t>-10</a:t>
            </a:r>
          </a:p>
        </p:txBody>
      </p:sp>
      <p:grpSp>
        <p:nvGrpSpPr>
          <p:cNvPr id="59" name="Group 58"/>
          <p:cNvGrpSpPr/>
          <p:nvPr/>
        </p:nvGrpSpPr>
        <p:grpSpPr>
          <a:xfrm>
            <a:off x="11652250" y="5237238"/>
            <a:ext cx="533701" cy="454634"/>
            <a:chOff x="11652250" y="5237238"/>
            <a:chExt cx="533701" cy="454634"/>
          </a:xfrm>
        </p:grpSpPr>
        <p:sp>
          <p:nvSpPr>
            <p:cNvPr id="87" name="Round Same Side Corner Rectangle 17"/>
            <p:cNvSpPr/>
            <p:nvPr/>
          </p:nvSpPr>
          <p:spPr>
            <a:xfrm rot="5400000" flipV="1">
              <a:off x="11691784" y="5197704"/>
              <a:ext cx="454634" cy="533701"/>
            </a:xfrm>
            <a:prstGeom prst="round2SameRect">
              <a:avLst>
                <a:gd name="adj1" fmla="val 29583"/>
                <a:gd name="adj2" fmla="val 0"/>
              </a:avLst>
            </a:prstGeom>
            <a:solidFill>
              <a:schemeClr val="bg1">
                <a:alpha val="72000"/>
              </a:schemeClr>
            </a:solidFill>
            <a:ln>
              <a:noFill/>
            </a:ln>
            <a:effectLst>
              <a:outerShdw blurRad="317500" dir="6780000" algn="tl" rotWithShape="0">
                <a:prstClr val="black">
                  <a:alpha val="12000"/>
                </a:prstClr>
              </a:outerShdw>
            </a:effectLst>
          </p:spPr>
          <p:txBody>
            <a:bodyPr wrap="square" lIns="0" tIns="0" rIns="0" bIns="0" rtlCol="0">
              <a:noAutofit/>
            </a:bodyPr>
            <a:lstStyle/>
            <a:p>
              <a:endParaRPr lang="en-US" sz="850" dirty="0">
                <a:solidFill>
                  <a:srgbClr val="768489"/>
                </a:solidFill>
              </a:endParaRPr>
            </a:p>
          </p:txBody>
        </p:sp>
        <p:pic>
          <p:nvPicPr>
            <p:cNvPr id="88" name="Picture 87" descr="http://flagspot.net/images/g/gb.gif"/>
            <p:cNvPicPr/>
            <p:nvPr/>
          </p:nvPicPr>
          <p:blipFill>
            <a:blip r:embed="rId4" cstate="email">
              <a:extLst>
                <a:ext uri="{28A0092B-C50C-407E-A947-70E740481C1C}">
                  <a14:useLocalDpi xmlns:a14="http://schemas.microsoft.com/office/drawing/2010/main"/>
                </a:ext>
              </a:extLst>
            </a:blip>
            <a:srcRect/>
            <a:stretch>
              <a:fillRect/>
            </a:stretch>
          </p:blipFill>
          <p:spPr bwMode="auto">
            <a:xfrm>
              <a:off x="11791782" y="5397774"/>
              <a:ext cx="254638" cy="133560"/>
            </a:xfrm>
            <a:prstGeom prst="rect">
              <a:avLst/>
            </a:prstGeom>
            <a:solidFill>
              <a:schemeClr val="bg1">
                <a:lumMod val="65000"/>
              </a:schemeClr>
            </a:solidFill>
            <a:ln>
              <a:solidFill>
                <a:schemeClr val="bg1">
                  <a:lumMod val="75000"/>
                </a:schemeClr>
              </a:solidFill>
            </a:ln>
            <a:extLst/>
          </p:spPr>
        </p:pic>
      </p:grpSp>
    </p:spTree>
    <p:extLst>
      <p:ext uri="{BB962C8B-B14F-4D97-AF65-F5344CB8AC3E}">
        <p14:creationId xmlns:p14="http://schemas.microsoft.com/office/powerpoint/2010/main" val="1708804109"/>
      </p:ext>
    </p:extLst>
  </p:cSld>
  <p:clrMapOvr>
    <a:masterClrMapping/>
  </p:clrMapOvr>
</p:sld>
</file>

<file path=ppt/theme/theme1.xml><?xml version="1.0" encoding="utf-8"?>
<a:theme xmlns:a="http://schemas.openxmlformats.org/drawingml/2006/main" name="2017_Global_TRUST">
  <a:themeElements>
    <a:clrScheme name="Custom 2">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ABD26C"/>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spPr>
      <a:bodyPr wrap="square" lIns="0" tIns="0" rIns="0" bIns="0" rtlCol="0" anchor="ctr">
        <a:noAutofit/>
      </a:bodyPr>
      <a:lstStyle>
        <a:defPPr algn="ctr">
          <a:spcAft>
            <a:spcPts val="600"/>
          </a:spcAft>
          <a:defRPr sz="1200" b="1" dirty="0" smtClean="0"/>
        </a:defPPr>
      </a:lstStyle>
    </a:spDef>
    <a:lnDef>
      <a:spPr>
        <a:ln>
          <a:solidFill>
            <a:schemeClr val="bg2">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ln>
          <a:noFill/>
        </a:ln>
        <a:effectLst/>
      </a:spPr>
      <a:bodyPr wrap="square" lIns="0" tIns="0" rIns="0" bIns="0" rtlCol="0">
        <a:noAutofit/>
      </a:bodyPr>
      <a:lstStyle>
        <a:defPPr marL="0" marR="0" indent="0" defTabSz="914377" rtl="0" eaLnBrk="1" fontAlgn="auto" latinLnBrk="0" hangingPunct="1">
          <a:lnSpc>
            <a:spcPct val="100000"/>
          </a:lnSpc>
          <a:spcBef>
            <a:spcPts val="0"/>
          </a:spcBef>
          <a:spcAft>
            <a:spcPts val="0"/>
          </a:spcAft>
          <a:buClrTx/>
          <a:buSzTx/>
          <a:buFontTx/>
          <a:buNone/>
          <a:tabLst/>
          <a:defRPr kumimoji="0" sz="1000" u="none" strike="noStrike" kern="1200" cap="none" spc="0" normalizeH="0" baseline="0" noProof="0" dirty="0" smtClean="0">
            <a:ln>
              <a:noFill/>
            </a:ln>
            <a:effectLst/>
            <a:uLnTx/>
            <a:uFillTx/>
            <a:latin typeface="Helvetica Neue" charset="0"/>
            <a:ea typeface="Helvetica Neue" charset="0"/>
            <a:cs typeface="Helvetica Neue"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loabal Trust Barometer 2016 - Edelman">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BDD4DE"/>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Gloabal Trust Barometer 2016 - Edelman">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BDD4DE"/>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Gloabal Trust Barometer 2016 - Edelman">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BDD4DE"/>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Edelman Standard Master 2.1">
    <a:dk1>
      <a:srgbClr val="3F3F3F"/>
    </a:dk1>
    <a:lt1>
      <a:srgbClr val="FFFFFF"/>
    </a:lt1>
    <a:dk2>
      <a:srgbClr val="000000"/>
    </a:dk2>
    <a:lt2>
      <a:srgbClr val="FFFFFF"/>
    </a:lt2>
    <a:accent1>
      <a:srgbClr val="10253F"/>
    </a:accent1>
    <a:accent2>
      <a:srgbClr val="0083CA"/>
    </a:accent2>
    <a:accent3>
      <a:srgbClr val="005AAA"/>
    </a:accent3>
    <a:accent4>
      <a:srgbClr val="003473"/>
    </a:accent4>
    <a:accent5>
      <a:srgbClr val="5F5F5F"/>
    </a:accent5>
    <a:accent6>
      <a:srgbClr val="C6C6C6"/>
    </a:accent6>
    <a:hlink>
      <a:srgbClr val="003473"/>
    </a:hlink>
    <a:folHlink>
      <a:srgbClr val="7F7F7F"/>
    </a:folHlink>
  </a:clrScheme>
  <a:fontScheme name="Edelman Standard Master 2.1">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Gloabal Trust Barometer 2016 - Edelman">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BDD4DE"/>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Custom 2">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ABD26C"/>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Custom 2">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ABD26C"/>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Edelman Standard Master 2.1">
    <a:dk1>
      <a:srgbClr val="3F3F3F"/>
    </a:dk1>
    <a:lt1>
      <a:srgbClr val="FFFFFF"/>
    </a:lt1>
    <a:dk2>
      <a:srgbClr val="000000"/>
    </a:dk2>
    <a:lt2>
      <a:srgbClr val="FFFFFF"/>
    </a:lt2>
    <a:accent1>
      <a:srgbClr val="10253F"/>
    </a:accent1>
    <a:accent2>
      <a:srgbClr val="0083CA"/>
    </a:accent2>
    <a:accent3>
      <a:srgbClr val="005AAA"/>
    </a:accent3>
    <a:accent4>
      <a:srgbClr val="003473"/>
    </a:accent4>
    <a:accent5>
      <a:srgbClr val="5F5F5F"/>
    </a:accent5>
    <a:accent6>
      <a:srgbClr val="C6C6C6"/>
    </a:accent6>
    <a:hlink>
      <a:srgbClr val="003473"/>
    </a:hlink>
    <a:folHlink>
      <a:srgbClr val="7F7F7F"/>
    </a:folHlink>
  </a:clrScheme>
  <a:fontScheme name="Edelman Standard Master 2.1">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Custom 2">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ABD26C"/>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Custom 2">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ABD26C"/>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Custom 2">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ABD26C"/>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Custom 2">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ABD26C"/>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Custom 2">
    <a:dk1>
      <a:srgbClr val="000000"/>
    </a:dk1>
    <a:lt1>
      <a:sysClr val="window" lastClr="FFFFFF"/>
    </a:lt1>
    <a:dk2>
      <a:srgbClr val="768489"/>
    </a:dk2>
    <a:lt2>
      <a:srgbClr val="F7F7F7"/>
    </a:lt2>
    <a:accent1>
      <a:srgbClr val="0078FF"/>
    </a:accent1>
    <a:accent2>
      <a:srgbClr val="44D62C"/>
    </a:accent2>
    <a:accent3>
      <a:srgbClr val="45CFB4"/>
    </a:accent3>
    <a:accent4>
      <a:srgbClr val="C0DCD9"/>
    </a:accent4>
    <a:accent5>
      <a:srgbClr val="0006BA"/>
    </a:accent5>
    <a:accent6>
      <a:srgbClr val="ABD26C"/>
    </a:accent6>
    <a:hlink>
      <a:srgbClr val="0006BA"/>
    </a:hlink>
    <a:folHlink>
      <a:srgbClr val="A9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Edelman Standard Master 2.1">
    <a:dk1>
      <a:srgbClr val="3F3F3F"/>
    </a:dk1>
    <a:lt1>
      <a:srgbClr val="FFFFFF"/>
    </a:lt1>
    <a:dk2>
      <a:srgbClr val="000000"/>
    </a:dk2>
    <a:lt2>
      <a:srgbClr val="FFFFFF"/>
    </a:lt2>
    <a:accent1>
      <a:srgbClr val="10253F"/>
    </a:accent1>
    <a:accent2>
      <a:srgbClr val="0083CA"/>
    </a:accent2>
    <a:accent3>
      <a:srgbClr val="005AAA"/>
    </a:accent3>
    <a:accent4>
      <a:srgbClr val="003473"/>
    </a:accent4>
    <a:accent5>
      <a:srgbClr val="5F5F5F"/>
    </a:accent5>
    <a:accent6>
      <a:srgbClr val="C6C6C6"/>
    </a:accent6>
    <a:hlink>
      <a:srgbClr val="003473"/>
    </a:hlink>
    <a:folHlink>
      <a:srgbClr val="7F7F7F"/>
    </a:folHlink>
  </a:clrScheme>
  <a:fontScheme name="Edelman Standard Master 2.1">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delman Standard Master 2.1">
    <a:dk1>
      <a:srgbClr val="3F3F3F"/>
    </a:dk1>
    <a:lt1>
      <a:srgbClr val="FFFFFF"/>
    </a:lt1>
    <a:dk2>
      <a:srgbClr val="000000"/>
    </a:dk2>
    <a:lt2>
      <a:srgbClr val="FFFFFF"/>
    </a:lt2>
    <a:accent1>
      <a:srgbClr val="10253F"/>
    </a:accent1>
    <a:accent2>
      <a:srgbClr val="0083CA"/>
    </a:accent2>
    <a:accent3>
      <a:srgbClr val="005AAA"/>
    </a:accent3>
    <a:accent4>
      <a:srgbClr val="003473"/>
    </a:accent4>
    <a:accent5>
      <a:srgbClr val="5F5F5F"/>
    </a:accent5>
    <a:accent6>
      <a:srgbClr val="C6C6C6"/>
    </a:accent6>
    <a:hlink>
      <a:srgbClr val="003473"/>
    </a:hlink>
    <a:folHlink>
      <a:srgbClr val="7F7F7F"/>
    </a:folHlink>
  </a:clrScheme>
  <a:fontScheme name="Edelman Standard Master 2.1">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delman Standard Master 2.1">
    <a:dk1>
      <a:srgbClr val="3F3F3F"/>
    </a:dk1>
    <a:lt1>
      <a:srgbClr val="FFFFFF"/>
    </a:lt1>
    <a:dk2>
      <a:srgbClr val="000000"/>
    </a:dk2>
    <a:lt2>
      <a:srgbClr val="FFFFFF"/>
    </a:lt2>
    <a:accent1>
      <a:srgbClr val="10253F"/>
    </a:accent1>
    <a:accent2>
      <a:srgbClr val="0083CA"/>
    </a:accent2>
    <a:accent3>
      <a:srgbClr val="005AAA"/>
    </a:accent3>
    <a:accent4>
      <a:srgbClr val="003473"/>
    </a:accent4>
    <a:accent5>
      <a:srgbClr val="5F5F5F"/>
    </a:accent5>
    <a:accent6>
      <a:srgbClr val="C6C6C6"/>
    </a:accent6>
    <a:hlink>
      <a:srgbClr val="003473"/>
    </a:hlink>
    <a:folHlink>
      <a:srgbClr val="7F7F7F"/>
    </a:folHlink>
  </a:clrScheme>
  <a:fontScheme name="Edelman Standard Master 2.1">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Edelman Standard Master 2.1">
    <a:dk1>
      <a:srgbClr val="3F3F3F"/>
    </a:dk1>
    <a:lt1>
      <a:srgbClr val="FFFFFF"/>
    </a:lt1>
    <a:dk2>
      <a:srgbClr val="000000"/>
    </a:dk2>
    <a:lt2>
      <a:srgbClr val="FFFFFF"/>
    </a:lt2>
    <a:accent1>
      <a:srgbClr val="10253F"/>
    </a:accent1>
    <a:accent2>
      <a:srgbClr val="0083CA"/>
    </a:accent2>
    <a:accent3>
      <a:srgbClr val="005AAA"/>
    </a:accent3>
    <a:accent4>
      <a:srgbClr val="003473"/>
    </a:accent4>
    <a:accent5>
      <a:srgbClr val="5F5F5F"/>
    </a:accent5>
    <a:accent6>
      <a:srgbClr val="C6C6C6"/>
    </a:accent6>
    <a:hlink>
      <a:srgbClr val="003473"/>
    </a:hlink>
    <a:folHlink>
      <a:srgbClr val="7F7F7F"/>
    </a:folHlink>
  </a:clrScheme>
  <a:fontScheme name="Edelman Standard Master 2.1">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7424</TotalTime>
  <Words>6301</Words>
  <Application>Microsoft Office PowerPoint</Application>
  <PresentationFormat>Widescreen</PresentationFormat>
  <Paragraphs>1189</Paragraphs>
  <Slides>44</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Franklin Gothic Demi</vt:lpstr>
      <vt:lpstr>Helvetica</vt:lpstr>
      <vt:lpstr>Helvetica Neue</vt:lpstr>
      <vt:lpstr>Helvetica Neue Light</vt:lpstr>
      <vt:lpstr>Helvetica Neue Medium</vt:lpstr>
      <vt:lpstr>Helvetica Regular</vt:lpstr>
      <vt:lpstr>2017_Global_TRUST</vt:lpstr>
      <vt:lpstr>PowerPoint Presentation</vt:lpstr>
      <vt:lpstr>2017 Edelman Trust Barometer Methodology </vt:lpstr>
      <vt:lpstr>Trust in Retrospect</vt:lpstr>
      <vt:lpstr>2017: Trust Gap Widens</vt:lpstr>
      <vt:lpstr>Trust Index Mass Population  Left Behind</vt:lpstr>
      <vt:lpstr>PowerPoint Presentation</vt:lpstr>
      <vt:lpstr>Trust Index A World of Distrust</vt:lpstr>
      <vt:lpstr>Evaporation of Trust in Past Year in the UK</vt:lpstr>
      <vt:lpstr>All Four Institutions Distrusted in UK</vt:lpstr>
      <vt:lpstr>Trust Crisis Deepens Amongst Low Income Households And Hits High Net Worth For First Time</vt:lpstr>
      <vt:lpstr>PowerPoint Presentation</vt:lpstr>
      <vt:lpstr>If We Ran the Referendum Again, People Think We’d Get a Different Outcome. We Would Not. </vt:lpstr>
      <vt:lpstr>Even High Net Worth Split Over Brexit Vote</vt:lpstr>
      <vt:lpstr>Post Brexit Broad Agreement That We Should Just Get On With It</vt:lpstr>
      <vt:lpstr>Post Brexit, 6 in 10 Are Not Worried About The Future</vt:lpstr>
      <vt:lpstr>General Population Unclear on the Impact of Brexit</vt:lpstr>
      <vt:lpstr>Theresa May and the Three Brexiteers Not Trusted to Deliver Brexit</vt:lpstr>
      <vt:lpstr>Rejection of UK Political Institutions Post Brexit</vt:lpstr>
      <vt:lpstr>Post Brexit 8 In 10 Brits Do Not Trust Political Leaders to Do What Is Right</vt:lpstr>
      <vt:lpstr>Loss of Trust Amongst Parties Post Brexit</vt:lpstr>
      <vt:lpstr>Loss of Faith in all Political Leaders Following Brexit</vt:lpstr>
      <vt:lpstr>Across the Board, British Political Leaders Distrusted</vt:lpstr>
      <vt:lpstr>Honesty Seen as Unlikely from British Politicians</vt:lpstr>
      <vt:lpstr>Trump Triggers Crisis of Trust in Post-Brexit Britain</vt:lpstr>
      <vt:lpstr>PowerPoint Presentation</vt:lpstr>
      <vt:lpstr>1 in 2 Countries Have Lost  Faith in the System</vt:lpstr>
      <vt:lpstr>Majority in the UK Believe the System is Failing Them </vt:lpstr>
      <vt:lpstr>Globally Even The Informed Believe the  System Is Not Working</vt:lpstr>
      <vt:lpstr>UK Amongst Countries with Above Average Belief the System Is Failing</vt:lpstr>
      <vt:lpstr>PowerPoint Presentation</vt:lpstr>
      <vt:lpstr>The Echo Chamber in Action</vt:lpstr>
      <vt:lpstr>Globally Traditional Media Shows Steepest Decline</vt:lpstr>
      <vt:lpstr>In the UK Official Sources Are Distrusted</vt:lpstr>
      <vt:lpstr>Desire for Trustworthy Information Amidst Questionable Media Ethics</vt:lpstr>
      <vt:lpstr>PowerPoint Presentation</vt:lpstr>
      <vt:lpstr>Business Expected  to Lead</vt:lpstr>
      <vt:lpstr>All-time Low for CEO Credibility</vt:lpstr>
      <vt:lpstr>Experts Retain Position of Credibility</vt:lpstr>
      <vt:lpstr>Business Plays a Role in Stoking Societal Fears</vt:lpstr>
      <vt:lpstr>What’s at Stake for Business?</vt:lpstr>
      <vt:lpstr>Business’ License to Operate at Risk</vt:lpstr>
      <vt:lpstr>Talk With the People,  Not At the People</vt:lpstr>
      <vt:lpstr>PowerPoint Presentation</vt:lpstr>
      <vt:lpstr>A Fundamental Shift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to Designer</dc:title>
  <dc:subject/>
  <dc:creator>Stokes, Kisha</dc:creator>
  <cp:keywords/>
  <dc:description/>
  <cp:lastModifiedBy>Elena Konopelko</cp:lastModifiedBy>
  <cp:revision>767</cp:revision>
  <cp:lastPrinted>2017-01-13T09:48:52Z</cp:lastPrinted>
  <dcterms:created xsi:type="dcterms:W3CDTF">2016-12-20T18:31:24Z</dcterms:created>
  <dcterms:modified xsi:type="dcterms:W3CDTF">2017-01-24T16:15:09Z</dcterms:modified>
  <cp:category/>
</cp:coreProperties>
</file>